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975" r:id="rId2"/>
    <p:sldId id="1000" r:id="rId3"/>
    <p:sldId id="1402" r:id="rId4"/>
    <p:sldId id="1376" r:id="rId5"/>
    <p:sldId id="980" r:id="rId6"/>
    <p:sldId id="1413" r:id="rId7"/>
    <p:sldId id="1414" r:id="rId8"/>
    <p:sldId id="266" r:id="rId9"/>
    <p:sldId id="267" r:id="rId10"/>
    <p:sldId id="1404" r:id="rId11"/>
    <p:sldId id="269" r:id="rId12"/>
    <p:sldId id="675" r:id="rId13"/>
    <p:sldId id="987" r:id="rId14"/>
    <p:sldId id="988" r:id="rId15"/>
    <p:sldId id="262" r:id="rId16"/>
    <p:sldId id="1385" r:id="rId17"/>
    <p:sldId id="1384" r:id="rId18"/>
    <p:sldId id="983" r:id="rId19"/>
    <p:sldId id="1415" r:id="rId20"/>
    <p:sldId id="518" r:id="rId21"/>
    <p:sldId id="970" r:id="rId22"/>
    <p:sldId id="994" r:id="rId23"/>
    <p:sldId id="972" r:id="rId24"/>
    <p:sldId id="288" r:id="rId25"/>
    <p:sldId id="1134" r:id="rId26"/>
    <p:sldId id="1416" r:id="rId27"/>
    <p:sldId id="905" r:id="rId28"/>
    <p:sldId id="327" r:id="rId29"/>
    <p:sldId id="906" r:id="rId30"/>
    <p:sldId id="1417" r:id="rId31"/>
    <p:sldId id="915" r:id="rId32"/>
    <p:sldId id="914" r:id="rId33"/>
    <p:sldId id="916" r:id="rId34"/>
    <p:sldId id="998" r:id="rId35"/>
    <p:sldId id="268" r:id="rId36"/>
    <p:sldId id="963" r:id="rId37"/>
    <p:sldId id="273" r:id="rId38"/>
    <p:sldId id="1410" r:id="rId39"/>
    <p:sldId id="1136" r:id="rId40"/>
    <p:sldId id="1379" r:id="rId41"/>
  </p:sldIdLst>
  <p:sldSz cx="9144000" cy="6858000" type="screen4x3"/>
  <p:notesSz cx="6858000" cy="9144000"/>
  <p:custDataLst>
    <p:tags r:id="rId44"/>
  </p:custData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7D6"/>
    <a:srgbClr val="37A7F5"/>
    <a:srgbClr val="45C0A3"/>
    <a:srgbClr val="8EC2A5"/>
    <a:srgbClr val="4DB098"/>
    <a:srgbClr val="1387D6"/>
    <a:srgbClr val="205F8D"/>
    <a:srgbClr val="3498DC"/>
    <a:srgbClr val="3497DB"/>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9" autoAdjust="0"/>
    <p:restoredTop sz="86347"/>
  </p:normalViewPr>
  <p:slideViewPr>
    <p:cSldViewPr snapToGrid="0" snapToObjects="1">
      <p:cViewPr varScale="1">
        <p:scale>
          <a:sx n="58" d="100"/>
          <a:sy n="58" d="100"/>
        </p:scale>
        <p:origin x="1368" y="78"/>
      </p:cViewPr>
      <p:guideLst>
        <p:guide orient="horz" pos="2137"/>
        <p:guide pos="2880"/>
      </p:guideLst>
    </p:cSldViewPr>
  </p:slideViewPr>
  <p:outlineViewPr>
    <p:cViewPr>
      <p:scale>
        <a:sx n="33" d="100"/>
        <a:sy n="33" d="100"/>
      </p:scale>
      <p:origin x="0" y="-7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4" d="100"/>
          <a:sy n="64" d="100"/>
        </p:scale>
        <p:origin x="3180"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474489508640589E-2"/>
          <c:y val="6.3831070485585242E-2"/>
          <c:w val="0.82777817219489869"/>
          <c:h val="0.90638109662114164"/>
        </c:manualLayout>
      </c:layout>
      <c:doughnutChart>
        <c:varyColors val="1"/>
        <c:ser>
          <c:idx val="0"/>
          <c:order val="0"/>
          <c:tx>
            <c:strRef>
              <c:f>Sheet1!$B$1</c:f>
              <c:strCache>
                <c:ptCount val="1"/>
                <c:pt idx="0">
                  <c:v>Sales</c:v>
                </c:pt>
              </c:strCache>
            </c:strRef>
          </c:tx>
          <c:spPr>
            <a:solidFill>
              <a:srgbClr val="C00000"/>
            </a:solidFill>
          </c:spPr>
          <c:dPt>
            <c:idx val="0"/>
            <c:bubble3D val="0"/>
            <c:spPr>
              <a:solidFill>
                <a:sysClr val="window" lastClr="FFFFFF">
                  <a:lumMod val="75000"/>
                </a:sysClr>
              </a:solidFill>
            </c:spPr>
            <c:extLst>
              <c:ext xmlns:c16="http://schemas.microsoft.com/office/drawing/2014/chart" uri="{C3380CC4-5D6E-409C-BE32-E72D297353CC}">
                <c16:uniqueId val="{00000001-64AF-4092-BC86-6349E4F8BCDD}"/>
              </c:ext>
            </c:extLst>
          </c:dPt>
          <c:dPt>
            <c:idx val="1"/>
            <c:bubble3D val="0"/>
            <c:spPr>
              <a:solidFill>
                <a:srgbClr val="4472C4"/>
              </a:solidFill>
            </c:spPr>
            <c:extLst>
              <c:ext xmlns:c16="http://schemas.microsoft.com/office/drawing/2014/chart" uri="{C3380CC4-5D6E-409C-BE32-E72D297353CC}">
                <c16:uniqueId val="{00000003-64AF-4092-BC86-6349E4F8BCDD}"/>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64AF-4092-BC86-6349E4F8BCDD}"/>
            </c:ext>
          </c:extLst>
        </c:ser>
        <c:dLbls>
          <c:showLegendKey val="0"/>
          <c:showVal val="0"/>
          <c:showCatName val="0"/>
          <c:showSerName val="0"/>
          <c:showPercent val="0"/>
          <c:showBubbleSize val="0"/>
          <c:showLeaderLines val="1"/>
        </c:dLbls>
        <c:firstSliceAng val="0"/>
        <c:holeSize val="84"/>
      </c:doughnutChart>
      <c:spPr>
        <a:noFill/>
        <a:ln w="25299">
          <a:noFill/>
        </a:ln>
      </c:spPr>
    </c:plotArea>
    <c:plotVisOnly val="1"/>
    <c:dispBlanksAs val="gap"/>
    <c:showDLblsOverMax val="0"/>
  </c:chart>
  <c:txPr>
    <a:bodyPr/>
    <a:lstStyle/>
    <a:p>
      <a:pPr>
        <a:defRPr sz="1791"/>
      </a:pPr>
      <a:endParaRPr lang="es-C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7253-44EA-B2BF-77D09944D883}"/>
              </c:ext>
            </c:extLst>
          </c:dPt>
          <c:dPt>
            <c:idx val="1"/>
            <c:bubble3D val="0"/>
            <c:spPr>
              <a:solidFill>
                <a:srgbClr val="4472C4"/>
              </a:solidFill>
            </c:spPr>
            <c:extLst>
              <c:ext xmlns:c16="http://schemas.microsoft.com/office/drawing/2014/chart" uri="{C3380CC4-5D6E-409C-BE32-E72D297353CC}">
                <c16:uniqueId val="{00000003-7253-44EA-B2BF-77D09944D883}"/>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7253-44EA-B2BF-77D09944D883}"/>
            </c:ext>
          </c:extLst>
        </c:ser>
        <c:dLbls>
          <c:showLegendKey val="0"/>
          <c:showVal val="0"/>
          <c:showCatName val="0"/>
          <c:showSerName val="0"/>
          <c:showPercent val="0"/>
          <c:showBubbleSize val="0"/>
          <c:showLeaderLines val="1"/>
        </c:dLbls>
        <c:firstSliceAng val="0"/>
        <c:holeSize val="84"/>
      </c:doughnutChart>
      <c:spPr>
        <a:noFill/>
        <a:ln w="25288">
          <a:noFill/>
        </a:ln>
      </c:spPr>
    </c:plotArea>
    <c:plotVisOnly val="1"/>
    <c:dispBlanksAs val="gap"/>
    <c:showDLblsOverMax val="0"/>
  </c:chart>
  <c:txPr>
    <a:bodyPr/>
    <a:lstStyle/>
    <a:p>
      <a:pPr>
        <a:defRPr sz="1790"/>
      </a:pPr>
      <a:endParaRPr lang="es-C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B64A-4C3C-A472-0685711E0923}"/>
              </c:ext>
            </c:extLst>
          </c:dPt>
          <c:dPt>
            <c:idx val="1"/>
            <c:bubble3D val="0"/>
            <c:spPr>
              <a:solidFill>
                <a:srgbClr val="4472C4"/>
              </a:solidFill>
            </c:spPr>
            <c:extLst>
              <c:ext xmlns:c16="http://schemas.microsoft.com/office/drawing/2014/chart" uri="{C3380CC4-5D6E-409C-BE32-E72D297353CC}">
                <c16:uniqueId val="{00000003-B64A-4C3C-A472-0685711E0923}"/>
              </c:ext>
            </c:extLst>
          </c:dPt>
          <c:cat>
            <c:strRef>
              <c:f>Sheet1!$A$2:$A$3</c:f>
              <c:strCache>
                <c:ptCount val="2"/>
                <c:pt idx="0">
                  <c:v>1st Qtr</c:v>
                </c:pt>
                <c:pt idx="1">
                  <c:v>2nd Qtr</c:v>
                </c:pt>
              </c:strCache>
            </c:strRef>
          </c:cat>
          <c:val>
            <c:numRef>
              <c:f>Sheet1!$B$2:$B$3</c:f>
              <c:numCache>
                <c:formatCode>General</c:formatCode>
                <c:ptCount val="2"/>
                <c:pt idx="0">
                  <c:v>68</c:v>
                </c:pt>
                <c:pt idx="1">
                  <c:v>32</c:v>
                </c:pt>
              </c:numCache>
            </c:numRef>
          </c:val>
          <c:extLst>
            <c:ext xmlns:c16="http://schemas.microsoft.com/office/drawing/2014/chart" uri="{C3380CC4-5D6E-409C-BE32-E72D297353CC}">
              <c16:uniqueId val="{00000004-B64A-4C3C-A472-0685711E0923}"/>
            </c:ext>
          </c:extLst>
        </c:ser>
        <c:dLbls>
          <c:showLegendKey val="0"/>
          <c:showVal val="0"/>
          <c:showCatName val="0"/>
          <c:showSerName val="0"/>
          <c:showPercent val="0"/>
          <c:showBubbleSize val="0"/>
          <c:showLeaderLines val="0"/>
        </c:dLbls>
        <c:firstSliceAng val="0"/>
        <c:holeSize val="84"/>
      </c:doughnutChart>
      <c:spPr>
        <a:noFill/>
        <a:ln w="25288">
          <a:noFill/>
        </a:ln>
      </c:spPr>
    </c:plotArea>
    <c:plotVisOnly val="1"/>
    <c:dispBlanksAs val="gap"/>
    <c:showDLblsOverMax val="0"/>
  </c:chart>
  <c:txPr>
    <a:bodyPr/>
    <a:lstStyle/>
    <a:p>
      <a:pPr>
        <a:defRPr sz="1790"/>
      </a:pPr>
      <a:endParaRPr lang="es-CO"/>
    </a:p>
  </c:txPr>
  <c:externalData r:id="rId2">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image" Target="../media/image81.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image" Target="../media/image81.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02ECD-95B8-41EC-9EF3-D6AA36151D15}"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s-419"/>
        </a:p>
      </dgm:t>
    </dgm:pt>
    <dgm:pt modelId="{21595A54-C30E-4FA7-BDD0-FEC3BA297A2E}">
      <dgm:prSet phldrT="[Texto]" custT="1"/>
      <dgm:spPr/>
      <dgm:t>
        <a:bodyPr/>
        <a:lstStyle/>
        <a:p>
          <a:r>
            <a:rPr lang="es-ES" sz="1400" b="1" dirty="0">
              <a:solidFill>
                <a:schemeClr val="tx1">
                  <a:lumMod val="75000"/>
                  <a:lumOff val="25000"/>
                </a:schemeClr>
              </a:solidFill>
              <a:latin typeface="Century Gothic" panose="020B0502020202020204" pitchFamily="34" charset="0"/>
              <a:cs typeface="Calibri Light"/>
            </a:rPr>
            <a:t>Responsive</a:t>
          </a:r>
          <a:endParaRPr lang="es-419" sz="1400" dirty="0">
            <a:solidFill>
              <a:schemeClr val="tx1">
                <a:lumMod val="75000"/>
                <a:lumOff val="25000"/>
              </a:schemeClr>
            </a:solidFill>
          </a:endParaRPr>
        </a:p>
      </dgm:t>
    </dgm:pt>
    <dgm:pt modelId="{9227DC64-B13D-4A9D-943A-8E7273511677}" type="parTrans" cxnId="{F0940CE3-FC84-4BCE-B548-4BA81180FE20}">
      <dgm:prSet/>
      <dgm:spPr/>
      <dgm:t>
        <a:bodyPr/>
        <a:lstStyle/>
        <a:p>
          <a:endParaRPr lang="es-419" sz="2000"/>
        </a:p>
      </dgm:t>
    </dgm:pt>
    <dgm:pt modelId="{2C13E5A5-AA4A-4E0E-B806-C0128B57387B}" type="sibTrans" cxnId="{F0940CE3-FC84-4BCE-B548-4BA81180FE20}">
      <dgm:prSet/>
      <dgm:spPr/>
      <dgm:t>
        <a:bodyPr/>
        <a:lstStyle/>
        <a:p>
          <a:endParaRPr lang="es-419" sz="2000"/>
        </a:p>
      </dgm:t>
    </dgm:pt>
    <dgm:pt modelId="{F936AC91-E56F-4FF8-8A0A-3E3E54716976}">
      <dgm:prSet custT="1"/>
      <dgm:spPr/>
      <dgm:t>
        <a:bodyPr/>
        <a:lstStyle/>
        <a:p>
          <a:r>
            <a:rPr lang="es-ES" sz="1400" b="1" dirty="0">
              <a:solidFill>
                <a:schemeClr val="tx1">
                  <a:lumMod val="75000"/>
                  <a:lumOff val="25000"/>
                </a:schemeClr>
              </a:solidFill>
              <a:latin typeface="Century Gothic" panose="020B0502020202020204" pitchFamily="34" charset="0"/>
              <a:cs typeface="Calibri Light"/>
            </a:rPr>
            <a:t>Tendencias </a:t>
          </a:r>
        </a:p>
      </dgm:t>
    </dgm:pt>
    <dgm:pt modelId="{C3DB1ED6-A045-49FA-A9EB-E138FFCDD583}" type="parTrans" cxnId="{CA9D498D-5E82-47F6-B28B-F8063D43249E}">
      <dgm:prSet/>
      <dgm:spPr/>
      <dgm:t>
        <a:bodyPr/>
        <a:lstStyle/>
        <a:p>
          <a:endParaRPr lang="es-419" sz="2000"/>
        </a:p>
      </dgm:t>
    </dgm:pt>
    <dgm:pt modelId="{87B7DD6B-EECC-4761-96A2-27EBD8CCB4B5}" type="sibTrans" cxnId="{CA9D498D-5E82-47F6-B28B-F8063D43249E}">
      <dgm:prSet/>
      <dgm:spPr/>
      <dgm:t>
        <a:bodyPr/>
        <a:lstStyle/>
        <a:p>
          <a:endParaRPr lang="es-419" sz="2000"/>
        </a:p>
      </dgm:t>
    </dgm:pt>
    <dgm:pt modelId="{E7CD4433-E764-47DE-9486-25CA678BC1FC}">
      <dgm:prSet custT="1"/>
      <dgm:spPr/>
      <dgm:t>
        <a:bodyPr/>
        <a:lstStyle/>
        <a:p>
          <a:r>
            <a:rPr lang="es-ES" sz="1400" b="1" dirty="0">
              <a:solidFill>
                <a:schemeClr val="tx1">
                  <a:lumMod val="75000"/>
                  <a:lumOff val="25000"/>
                </a:schemeClr>
              </a:solidFill>
              <a:latin typeface="Century Gothic" panose="020B0502020202020204" pitchFamily="34" charset="0"/>
              <a:cs typeface="Calibri Light"/>
            </a:rPr>
            <a:t>Anonimato</a:t>
          </a:r>
        </a:p>
      </dgm:t>
    </dgm:pt>
    <dgm:pt modelId="{2F4CCE3D-5FA0-4021-9F8F-B07D508E7AF3}" type="parTrans" cxnId="{A433CED5-6957-4924-A08A-555B4D10505B}">
      <dgm:prSet/>
      <dgm:spPr/>
      <dgm:t>
        <a:bodyPr/>
        <a:lstStyle/>
        <a:p>
          <a:endParaRPr lang="es-419" sz="2000"/>
        </a:p>
      </dgm:t>
    </dgm:pt>
    <dgm:pt modelId="{BB9EA671-D95B-4729-9B61-37C7013EF95A}" type="sibTrans" cxnId="{A433CED5-6957-4924-A08A-555B4D10505B}">
      <dgm:prSet/>
      <dgm:spPr/>
      <dgm:t>
        <a:bodyPr/>
        <a:lstStyle/>
        <a:p>
          <a:endParaRPr lang="es-419" sz="2000"/>
        </a:p>
      </dgm:t>
    </dgm:pt>
    <dgm:pt modelId="{C27F6849-76F2-4751-9942-C9809064D544}">
      <dgm:prSet custT="1"/>
      <dgm:spPr/>
      <dgm:t>
        <a:bodyPr/>
        <a:lstStyle/>
        <a:p>
          <a:r>
            <a:rPr lang="es-ES" sz="1400" b="1" dirty="0">
              <a:solidFill>
                <a:schemeClr val="tx1">
                  <a:lumMod val="75000"/>
                  <a:lumOff val="25000"/>
                </a:schemeClr>
              </a:solidFill>
              <a:latin typeface="Century Gothic" panose="020B0502020202020204" pitchFamily="34" charset="0"/>
              <a:cs typeface="Calibri Light"/>
            </a:rPr>
            <a:t>Auto gestionable</a:t>
          </a:r>
        </a:p>
      </dgm:t>
    </dgm:pt>
    <dgm:pt modelId="{0CDE8753-1B01-48DB-90D8-10710B3852E7}" type="parTrans" cxnId="{763AFDC6-730A-49E4-BC6D-6C5F63389955}">
      <dgm:prSet/>
      <dgm:spPr/>
      <dgm:t>
        <a:bodyPr/>
        <a:lstStyle/>
        <a:p>
          <a:endParaRPr lang="es-419" sz="2000"/>
        </a:p>
      </dgm:t>
    </dgm:pt>
    <dgm:pt modelId="{522A7191-CE73-4EB6-A860-53B4A585E000}" type="sibTrans" cxnId="{763AFDC6-730A-49E4-BC6D-6C5F63389955}">
      <dgm:prSet/>
      <dgm:spPr/>
      <dgm:t>
        <a:bodyPr/>
        <a:lstStyle/>
        <a:p>
          <a:endParaRPr lang="es-419" sz="2000"/>
        </a:p>
      </dgm:t>
    </dgm:pt>
    <dgm:pt modelId="{746ABF81-DBB4-4556-B472-D1E97544190A}">
      <dgm:prSet custT="1"/>
      <dgm:spPr/>
      <dgm:t>
        <a:bodyPr/>
        <a:lstStyle/>
        <a:p>
          <a:r>
            <a:rPr lang="es-ES" sz="1400" b="1" dirty="0">
              <a:solidFill>
                <a:schemeClr val="tx1">
                  <a:lumMod val="75000"/>
                  <a:lumOff val="25000"/>
                </a:schemeClr>
              </a:solidFill>
              <a:latin typeface="Century Gothic" panose="020B0502020202020204" pitchFamily="34" charset="0"/>
              <a:cs typeface="Calibri Light"/>
            </a:rPr>
            <a:t>Seguimiento en tiempo real</a:t>
          </a:r>
        </a:p>
      </dgm:t>
    </dgm:pt>
    <dgm:pt modelId="{1E009A06-D241-446E-8C05-BC387932A8F2}" type="parTrans" cxnId="{B4C5EFCA-A399-4CC2-8B14-91E2D38721F9}">
      <dgm:prSet/>
      <dgm:spPr/>
      <dgm:t>
        <a:bodyPr/>
        <a:lstStyle/>
        <a:p>
          <a:endParaRPr lang="es-419" sz="2000"/>
        </a:p>
      </dgm:t>
    </dgm:pt>
    <dgm:pt modelId="{23CDDACA-0B32-475D-A305-9DC25F6E39E2}" type="sibTrans" cxnId="{B4C5EFCA-A399-4CC2-8B14-91E2D38721F9}">
      <dgm:prSet/>
      <dgm:spPr/>
      <dgm:t>
        <a:bodyPr/>
        <a:lstStyle/>
        <a:p>
          <a:endParaRPr lang="es-419" sz="2000"/>
        </a:p>
      </dgm:t>
    </dgm:pt>
    <dgm:pt modelId="{34721743-15D8-4E04-94FA-FBC5B8C0D079}">
      <dgm:prSet custT="1"/>
      <dgm:spPr/>
      <dgm:t>
        <a:bodyPr/>
        <a:lstStyle/>
        <a:p>
          <a:r>
            <a:rPr lang="es-ES" sz="1400" b="1" dirty="0">
              <a:solidFill>
                <a:schemeClr val="tx1">
                  <a:lumMod val="75000"/>
                  <a:lumOff val="25000"/>
                </a:schemeClr>
              </a:solidFill>
              <a:latin typeface="Century Gothic" panose="020B0502020202020204" pitchFamily="34" charset="0"/>
              <a:cs typeface="Calibri Light"/>
            </a:rPr>
            <a:t>Inversión por colaborador encuestado</a:t>
          </a:r>
        </a:p>
      </dgm:t>
    </dgm:pt>
    <dgm:pt modelId="{9A837943-1AD2-470E-BD73-883F3DBECA8C}" type="parTrans" cxnId="{F7DF6E70-2F49-46CF-BE09-29259966104D}">
      <dgm:prSet/>
      <dgm:spPr/>
      <dgm:t>
        <a:bodyPr/>
        <a:lstStyle/>
        <a:p>
          <a:endParaRPr lang="es-419" sz="2000"/>
        </a:p>
      </dgm:t>
    </dgm:pt>
    <dgm:pt modelId="{0B85B6B7-3D34-4389-94C6-B1FC2986BC51}" type="sibTrans" cxnId="{F7DF6E70-2F49-46CF-BE09-29259966104D}">
      <dgm:prSet/>
      <dgm:spPr/>
      <dgm:t>
        <a:bodyPr/>
        <a:lstStyle/>
        <a:p>
          <a:endParaRPr lang="es-419" sz="2000"/>
        </a:p>
      </dgm:t>
    </dgm:pt>
    <dgm:pt modelId="{52E1D04A-A108-487E-9E93-8B666B326A0B}">
      <dgm:prSet custT="1"/>
      <dgm:spPr/>
      <dgm:t>
        <a:bodyPr/>
        <a:lstStyle/>
        <a:p>
          <a:r>
            <a:rPr lang="es-ES" sz="1400" b="1" dirty="0">
              <a:solidFill>
                <a:schemeClr val="tx1">
                  <a:lumMod val="75000"/>
                  <a:lumOff val="25000"/>
                </a:schemeClr>
              </a:solidFill>
              <a:latin typeface="Century Gothic" panose="020B0502020202020204" pitchFamily="34" charset="0"/>
              <a:cs typeface="Calibri Light"/>
            </a:rPr>
            <a:t>Seguridad y privacidad </a:t>
          </a:r>
          <a:endParaRPr lang="es-419" sz="1400" dirty="0">
            <a:solidFill>
              <a:schemeClr val="tx1">
                <a:lumMod val="75000"/>
                <a:lumOff val="25000"/>
              </a:schemeClr>
            </a:solidFill>
          </a:endParaRPr>
        </a:p>
      </dgm:t>
    </dgm:pt>
    <dgm:pt modelId="{AB3726F3-AFA7-4223-AAAF-B22CEB8AC9AB}" type="sibTrans" cxnId="{A53732C1-84E5-472F-8CB4-F58A2E4B72EE}">
      <dgm:prSet/>
      <dgm:spPr/>
      <dgm:t>
        <a:bodyPr/>
        <a:lstStyle/>
        <a:p>
          <a:endParaRPr lang="es-419" sz="2000"/>
        </a:p>
      </dgm:t>
    </dgm:pt>
    <dgm:pt modelId="{16F0D339-6A39-4A38-9364-E0437CB91983}" type="parTrans" cxnId="{A53732C1-84E5-472F-8CB4-F58A2E4B72EE}">
      <dgm:prSet/>
      <dgm:spPr/>
      <dgm:t>
        <a:bodyPr/>
        <a:lstStyle/>
        <a:p>
          <a:endParaRPr lang="es-419" sz="2000"/>
        </a:p>
      </dgm:t>
    </dgm:pt>
    <dgm:pt modelId="{CDBD9EC0-5400-4ED9-9550-D78778D4A704}">
      <dgm:prSet custT="1"/>
      <dgm:spPr/>
      <dgm:t>
        <a:bodyPr/>
        <a:lstStyle/>
        <a:p>
          <a:r>
            <a:rPr lang="es-CO" sz="1000" dirty="0">
              <a:solidFill>
                <a:schemeClr val="tx1">
                  <a:lumMod val="75000"/>
                  <a:lumOff val="25000"/>
                </a:schemeClr>
              </a:solidFill>
            </a:rPr>
            <a:t>Responde desde celular, pc o tableta</a:t>
          </a:r>
          <a:endParaRPr lang="es-419" sz="1000" dirty="0">
            <a:solidFill>
              <a:schemeClr val="tx1">
                <a:lumMod val="75000"/>
                <a:lumOff val="25000"/>
              </a:schemeClr>
            </a:solidFill>
          </a:endParaRPr>
        </a:p>
      </dgm:t>
    </dgm:pt>
    <dgm:pt modelId="{D4CB9AAE-95F5-4384-97E9-2E8259E31C8E}" type="parTrans" cxnId="{01C0CBF7-FBBE-495E-BBEB-38D20CC00B2F}">
      <dgm:prSet/>
      <dgm:spPr/>
      <dgm:t>
        <a:bodyPr/>
        <a:lstStyle/>
        <a:p>
          <a:endParaRPr lang="es-419" sz="2000"/>
        </a:p>
      </dgm:t>
    </dgm:pt>
    <dgm:pt modelId="{3D845FFC-99CD-4478-8E04-F871F2ED3136}" type="sibTrans" cxnId="{01C0CBF7-FBBE-495E-BBEB-38D20CC00B2F}">
      <dgm:prSet/>
      <dgm:spPr/>
      <dgm:t>
        <a:bodyPr/>
        <a:lstStyle/>
        <a:p>
          <a:endParaRPr lang="es-419" sz="2000"/>
        </a:p>
      </dgm:t>
    </dgm:pt>
    <dgm:pt modelId="{2E0B64FF-80DF-40D5-B8D8-1BE7C3D41D57}">
      <dgm:prSet custT="1"/>
      <dgm:spPr/>
      <dgm:t>
        <a:bodyPr/>
        <a:lstStyle/>
        <a:p>
          <a:r>
            <a:rPr lang="es-CO" sz="1000" dirty="0">
              <a:solidFill>
                <a:schemeClr val="tx1">
                  <a:lumMod val="75000"/>
                  <a:lumOff val="25000"/>
                </a:schemeClr>
              </a:solidFill>
            </a:rPr>
            <a:t>Altos estándares de seguridad para proteger la data de tu empresa</a:t>
          </a:r>
          <a:endParaRPr lang="es-419" sz="1000" dirty="0">
            <a:solidFill>
              <a:schemeClr val="tx1">
                <a:lumMod val="75000"/>
                <a:lumOff val="25000"/>
              </a:schemeClr>
            </a:solidFill>
          </a:endParaRPr>
        </a:p>
      </dgm:t>
    </dgm:pt>
    <dgm:pt modelId="{BB8557FA-092B-47BE-8BFD-E28A552EB3D5}" type="parTrans" cxnId="{760D4EC3-9DD3-4F94-8F22-7D45B9A53749}">
      <dgm:prSet/>
      <dgm:spPr/>
      <dgm:t>
        <a:bodyPr/>
        <a:lstStyle/>
        <a:p>
          <a:endParaRPr lang="es-419" sz="2000"/>
        </a:p>
      </dgm:t>
    </dgm:pt>
    <dgm:pt modelId="{C6961F96-10BE-4D81-84AA-8AA0AF07D7E3}" type="sibTrans" cxnId="{760D4EC3-9DD3-4F94-8F22-7D45B9A53749}">
      <dgm:prSet/>
      <dgm:spPr/>
      <dgm:t>
        <a:bodyPr/>
        <a:lstStyle/>
        <a:p>
          <a:endParaRPr lang="es-419" sz="2000"/>
        </a:p>
      </dgm:t>
    </dgm:pt>
    <dgm:pt modelId="{C8020630-9BEF-40C3-8517-7FD95E851B38}">
      <dgm:prSet custT="1"/>
      <dgm:spPr/>
      <dgm:t>
        <a:bodyPr/>
        <a:lstStyle/>
        <a:p>
          <a:r>
            <a:rPr lang="es-CO" sz="1000" dirty="0">
              <a:solidFill>
                <a:schemeClr val="tx1">
                  <a:lumMod val="75000"/>
                  <a:lumOff val="25000"/>
                </a:schemeClr>
              </a:solidFill>
            </a:rPr>
            <a:t>Paga únicamente por las personas que vayas a medir</a:t>
          </a:r>
          <a:endParaRPr lang="es-419" sz="1000" dirty="0">
            <a:solidFill>
              <a:schemeClr val="tx1">
                <a:lumMod val="75000"/>
                <a:lumOff val="25000"/>
              </a:schemeClr>
            </a:solidFill>
          </a:endParaRPr>
        </a:p>
      </dgm:t>
    </dgm:pt>
    <dgm:pt modelId="{E8B8DE4E-A1E0-4FC3-8264-EC2567751CC7}" type="parTrans" cxnId="{91BD0AAF-5EF6-4703-8AB1-396261635029}">
      <dgm:prSet/>
      <dgm:spPr/>
      <dgm:t>
        <a:bodyPr/>
        <a:lstStyle/>
        <a:p>
          <a:endParaRPr lang="es-419" sz="2000"/>
        </a:p>
      </dgm:t>
    </dgm:pt>
    <dgm:pt modelId="{4DD8C9EE-1E9A-47F0-ABC4-D0C4A7AA62D8}" type="sibTrans" cxnId="{91BD0AAF-5EF6-4703-8AB1-396261635029}">
      <dgm:prSet/>
      <dgm:spPr/>
      <dgm:t>
        <a:bodyPr/>
        <a:lstStyle/>
        <a:p>
          <a:endParaRPr lang="es-419" sz="2000"/>
        </a:p>
      </dgm:t>
    </dgm:pt>
    <dgm:pt modelId="{439658A0-9969-42B5-83C9-1DBBEAD66B88}">
      <dgm:prSet custT="1"/>
      <dgm:spPr/>
      <dgm:t>
        <a:bodyPr/>
        <a:lstStyle/>
        <a:p>
          <a:r>
            <a:rPr lang="es-CO" sz="1000" dirty="0">
              <a:solidFill>
                <a:schemeClr val="tx1">
                  <a:lumMod val="75000"/>
                  <a:lumOff val="25000"/>
                </a:schemeClr>
              </a:solidFill>
            </a:rPr>
            <a:t>Visualiza el progreso de la medición en tiempo real</a:t>
          </a:r>
          <a:endParaRPr lang="es-419" sz="1000" dirty="0">
            <a:solidFill>
              <a:schemeClr val="tx1">
                <a:lumMod val="75000"/>
                <a:lumOff val="25000"/>
              </a:schemeClr>
            </a:solidFill>
          </a:endParaRPr>
        </a:p>
      </dgm:t>
    </dgm:pt>
    <dgm:pt modelId="{8A9FBD92-14C8-4371-A36A-D733624C6638}" type="parTrans" cxnId="{4D6E0E36-DA85-4D5F-817C-5855E76F73BE}">
      <dgm:prSet/>
      <dgm:spPr/>
      <dgm:t>
        <a:bodyPr/>
        <a:lstStyle/>
        <a:p>
          <a:endParaRPr lang="es-419" sz="2000"/>
        </a:p>
      </dgm:t>
    </dgm:pt>
    <dgm:pt modelId="{7780F191-9843-44A8-875D-FE7C83BF44FF}" type="sibTrans" cxnId="{4D6E0E36-DA85-4D5F-817C-5855E76F73BE}">
      <dgm:prSet/>
      <dgm:spPr/>
      <dgm:t>
        <a:bodyPr/>
        <a:lstStyle/>
        <a:p>
          <a:endParaRPr lang="es-419" sz="2000"/>
        </a:p>
      </dgm:t>
    </dgm:pt>
    <dgm:pt modelId="{36031116-B47B-4C0A-BF6F-3C7F68DFB595}">
      <dgm:prSet custT="1"/>
      <dgm:spPr/>
      <dgm:t>
        <a:bodyPr/>
        <a:lstStyle/>
        <a:p>
          <a:r>
            <a:rPr lang="es-CO" sz="1000" dirty="0">
              <a:solidFill>
                <a:schemeClr val="tx1">
                  <a:lumMod val="75000"/>
                  <a:lumOff val="25000"/>
                </a:schemeClr>
              </a:solidFill>
            </a:rPr>
            <a:t>Todas las respuestas son anónimas</a:t>
          </a:r>
          <a:endParaRPr lang="es-419" sz="1000" dirty="0">
            <a:solidFill>
              <a:schemeClr val="tx1">
                <a:lumMod val="75000"/>
                <a:lumOff val="25000"/>
              </a:schemeClr>
            </a:solidFill>
          </a:endParaRPr>
        </a:p>
      </dgm:t>
    </dgm:pt>
    <dgm:pt modelId="{CD479543-BE33-4B80-8265-0185609B433D}" type="parTrans" cxnId="{0EDC4D21-68B4-4000-B49A-0DB6C98CE75C}">
      <dgm:prSet/>
      <dgm:spPr/>
      <dgm:t>
        <a:bodyPr/>
        <a:lstStyle/>
        <a:p>
          <a:endParaRPr lang="es-419" sz="2000"/>
        </a:p>
      </dgm:t>
    </dgm:pt>
    <dgm:pt modelId="{0CBC15EC-A8BC-4CFA-ACBB-77B443060BF1}" type="sibTrans" cxnId="{0EDC4D21-68B4-4000-B49A-0DB6C98CE75C}">
      <dgm:prSet/>
      <dgm:spPr/>
      <dgm:t>
        <a:bodyPr/>
        <a:lstStyle/>
        <a:p>
          <a:endParaRPr lang="es-419" sz="2000"/>
        </a:p>
      </dgm:t>
    </dgm:pt>
    <dgm:pt modelId="{09C978C7-C51E-4AB7-B83D-CD53B30BBB6D}">
      <dgm:prSet custT="1"/>
      <dgm:spPr/>
      <dgm:t>
        <a:bodyPr/>
        <a:lstStyle/>
        <a:p>
          <a:r>
            <a:rPr lang="es-CO" sz="1000" dirty="0">
              <a:solidFill>
                <a:schemeClr val="tx1">
                  <a:lumMod val="75000"/>
                  <a:lumOff val="25000"/>
                </a:schemeClr>
              </a:solidFill>
            </a:rPr>
            <a:t>Analiza el avance de los puntajes a lo largo del tiempo</a:t>
          </a:r>
          <a:endParaRPr lang="es-419" sz="1000" dirty="0">
            <a:solidFill>
              <a:schemeClr val="tx1">
                <a:lumMod val="75000"/>
                <a:lumOff val="25000"/>
              </a:schemeClr>
            </a:solidFill>
          </a:endParaRPr>
        </a:p>
      </dgm:t>
    </dgm:pt>
    <dgm:pt modelId="{A5F2AB4E-82B6-4681-B0F3-9CFF1D02140F}" type="parTrans" cxnId="{38A2B9DF-E8EB-449E-AF13-72FD52D71985}">
      <dgm:prSet/>
      <dgm:spPr/>
      <dgm:t>
        <a:bodyPr/>
        <a:lstStyle/>
        <a:p>
          <a:endParaRPr lang="es-419" sz="2000"/>
        </a:p>
      </dgm:t>
    </dgm:pt>
    <dgm:pt modelId="{6DFE254B-F1BD-47A3-B9D1-997B27E4C325}" type="sibTrans" cxnId="{38A2B9DF-E8EB-449E-AF13-72FD52D71985}">
      <dgm:prSet/>
      <dgm:spPr/>
      <dgm:t>
        <a:bodyPr/>
        <a:lstStyle/>
        <a:p>
          <a:endParaRPr lang="es-419" sz="2000"/>
        </a:p>
      </dgm:t>
    </dgm:pt>
    <dgm:pt modelId="{87925A44-186A-41FD-BF3C-D0A503C4ED16}">
      <dgm:prSet custT="1"/>
      <dgm:spPr/>
      <dgm:t>
        <a:bodyPr/>
        <a:lstStyle/>
        <a:p>
          <a:r>
            <a:rPr lang="es-CO" sz="1000" dirty="0">
              <a:solidFill>
                <a:schemeClr val="tx1">
                  <a:lumMod val="75000"/>
                  <a:lumOff val="25000"/>
                </a:schemeClr>
              </a:solidFill>
            </a:rPr>
            <a:t>No necesitas conocimiento técnico para lanzar las mediciones</a:t>
          </a:r>
          <a:endParaRPr lang="es-419" sz="1000" dirty="0">
            <a:solidFill>
              <a:schemeClr val="tx1">
                <a:lumMod val="75000"/>
                <a:lumOff val="25000"/>
              </a:schemeClr>
            </a:solidFill>
          </a:endParaRPr>
        </a:p>
      </dgm:t>
    </dgm:pt>
    <dgm:pt modelId="{DEAD0D4F-207E-4095-BD9F-E041BBC5CCCD}" type="parTrans" cxnId="{2650DBBF-F72C-43FA-A6CD-162D1D570FEA}">
      <dgm:prSet/>
      <dgm:spPr/>
      <dgm:t>
        <a:bodyPr/>
        <a:lstStyle/>
        <a:p>
          <a:endParaRPr lang="es-419" sz="2000"/>
        </a:p>
      </dgm:t>
    </dgm:pt>
    <dgm:pt modelId="{B9F912C4-F689-46E4-85C2-8F156B0DD1EE}" type="sibTrans" cxnId="{2650DBBF-F72C-43FA-A6CD-162D1D570FEA}">
      <dgm:prSet/>
      <dgm:spPr/>
      <dgm:t>
        <a:bodyPr/>
        <a:lstStyle/>
        <a:p>
          <a:endParaRPr lang="es-419" sz="2000"/>
        </a:p>
      </dgm:t>
    </dgm:pt>
    <dgm:pt modelId="{3522850F-221A-40FE-80D6-F54408D5CF8C}">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CO" sz="1400" b="1" kern="1200" dirty="0">
              <a:solidFill>
                <a:schemeClr val="tx1">
                  <a:lumMod val="75000"/>
                  <a:lumOff val="25000"/>
                </a:schemeClr>
              </a:solidFill>
              <a:latin typeface="Century Gothic" panose="020B0502020202020204" pitchFamily="34" charset="0"/>
              <a:ea typeface="+mn-ea"/>
              <a:cs typeface="Calibri Light"/>
            </a:rPr>
            <a:t>Reportes instantáneos</a:t>
          </a:r>
          <a:endParaRPr lang="es-419" sz="1400" b="1" kern="1200" dirty="0">
            <a:solidFill>
              <a:schemeClr val="tx1">
                <a:lumMod val="75000"/>
                <a:lumOff val="25000"/>
              </a:schemeClr>
            </a:solidFill>
            <a:latin typeface="Century Gothic" panose="020B0502020202020204" pitchFamily="34" charset="0"/>
            <a:ea typeface="+mn-ea"/>
            <a:cs typeface="Calibri Light"/>
          </a:endParaRPr>
        </a:p>
      </dgm:t>
    </dgm:pt>
    <dgm:pt modelId="{13F06491-7FCB-43D1-A2D7-9E70B4F3F60C}" type="parTrans" cxnId="{79686DC5-8B22-4261-BE1F-2E3C028041E2}">
      <dgm:prSet/>
      <dgm:spPr/>
      <dgm:t>
        <a:bodyPr/>
        <a:lstStyle/>
        <a:p>
          <a:endParaRPr lang="es-419"/>
        </a:p>
      </dgm:t>
    </dgm:pt>
    <dgm:pt modelId="{DA438FBC-325B-44FE-A9A6-60D12C04BC6A}" type="sibTrans" cxnId="{79686DC5-8B22-4261-BE1F-2E3C028041E2}">
      <dgm:prSet/>
      <dgm:spPr/>
      <dgm:t>
        <a:bodyPr/>
        <a:lstStyle/>
        <a:p>
          <a:endParaRPr lang="es-419"/>
        </a:p>
      </dgm:t>
    </dgm:pt>
    <dgm:pt modelId="{EBA2676D-1A61-4FC7-953E-7487EED002F0}">
      <dgm:prSet custT="1"/>
      <dgm:spPr/>
      <dgm:t>
        <a:bodyPr/>
        <a:lstStyle/>
        <a:p>
          <a:r>
            <a:rPr lang="es-CO" sz="1100" kern="1200" dirty="0">
              <a:solidFill>
                <a:schemeClr val="tx1">
                  <a:lumMod val="75000"/>
                  <a:lumOff val="25000"/>
                </a:schemeClr>
              </a:solidFill>
            </a:rPr>
            <a:t>Descarga los reportes al momento de terminar la medición</a:t>
          </a:r>
          <a:endParaRPr lang="es-419" sz="1100" kern="1200" dirty="0">
            <a:solidFill>
              <a:schemeClr val="tx1">
                <a:lumMod val="75000"/>
                <a:lumOff val="25000"/>
              </a:schemeClr>
            </a:solidFill>
          </a:endParaRPr>
        </a:p>
      </dgm:t>
    </dgm:pt>
    <dgm:pt modelId="{24CAEFCA-8EDE-479A-BBEA-D07952D00C91}" type="parTrans" cxnId="{C8278305-5868-4C62-BA7E-CBE6B6DD0AAB}">
      <dgm:prSet/>
      <dgm:spPr/>
      <dgm:t>
        <a:bodyPr/>
        <a:lstStyle/>
        <a:p>
          <a:endParaRPr lang="es-419"/>
        </a:p>
      </dgm:t>
    </dgm:pt>
    <dgm:pt modelId="{0E4FA367-D6C5-44B6-8213-380C8407349C}" type="sibTrans" cxnId="{C8278305-5868-4C62-BA7E-CBE6B6DD0AAB}">
      <dgm:prSet/>
      <dgm:spPr/>
      <dgm:t>
        <a:bodyPr/>
        <a:lstStyle/>
        <a:p>
          <a:endParaRPr lang="es-419"/>
        </a:p>
      </dgm:t>
    </dgm:pt>
    <dgm:pt modelId="{F82CFF60-E928-47DE-ACC9-516722A68F00}" type="pres">
      <dgm:prSet presAssocID="{B7E02ECD-95B8-41EC-9EF3-D6AA36151D15}" presName="linearFlow" presStyleCnt="0">
        <dgm:presLayoutVars>
          <dgm:dir/>
          <dgm:resizeHandles val="exact"/>
        </dgm:presLayoutVars>
      </dgm:prSet>
      <dgm:spPr/>
    </dgm:pt>
    <dgm:pt modelId="{93F7243B-08DE-407A-80B8-4F337D6903A7}" type="pres">
      <dgm:prSet presAssocID="{21595A54-C30E-4FA7-BDD0-FEC3BA297A2E}" presName="composite" presStyleCnt="0"/>
      <dgm:spPr/>
    </dgm:pt>
    <dgm:pt modelId="{340BF7CF-7954-447E-90C1-F113E9441850}" type="pres">
      <dgm:prSet presAssocID="{21595A54-C30E-4FA7-BDD0-FEC3BA297A2E}" presName="imgShp" presStyleLbl="fgImgPlace1" presStyleIdx="0" presStyleCnt="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32E1241-8F65-44A0-B363-9B19B5CB1928}" type="pres">
      <dgm:prSet presAssocID="{21595A54-C30E-4FA7-BDD0-FEC3BA297A2E}" presName="txShp" presStyleLbl="node1" presStyleIdx="0" presStyleCnt="8">
        <dgm:presLayoutVars>
          <dgm:bulletEnabled val="1"/>
        </dgm:presLayoutVars>
      </dgm:prSet>
      <dgm:spPr/>
    </dgm:pt>
    <dgm:pt modelId="{F82B5E59-3774-4501-99A1-B99E13C919E0}" type="pres">
      <dgm:prSet presAssocID="{2C13E5A5-AA4A-4E0E-B806-C0128B57387B}" presName="spacing" presStyleCnt="0"/>
      <dgm:spPr/>
    </dgm:pt>
    <dgm:pt modelId="{27A52CFF-F235-4C32-80A5-458F71B9772B}" type="pres">
      <dgm:prSet presAssocID="{52E1D04A-A108-487E-9E93-8B666B326A0B}" presName="composite" presStyleCnt="0"/>
      <dgm:spPr/>
    </dgm:pt>
    <dgm:pt modelId="{08686F26-87F2-4118-AA95-48307D7E6A51}" type="pres">
      <dgm:prSet presAssocID="{52E1D04A-A108-487E-9E93-8B666B326A0B}" presName="imgShp" presStyleLbl="fgImgPlace1" presStyleIdx="1" presStyleCnt="8"/>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0BD2AF7-4BB0-4938-8607-8FEEDCD08DE7}" type="pres">
      <dgm:prSet presAssocID="{52E1D04A-A108-487E-9E93-8B666B326A0B}" presName="txShp" presStyleLbl="node1" presStyleIdx="1" presStyleCnt="8">
        <dgm:presLayoutVars>
          <dgm:bulletEnabled val="1"/>
        </dgm:presLayoutVars>
      </dgm:prSet>
      <dgm:spPr/>
    </dgm:pt>
    <dgm:pt modelId="{77C1C20E-408C-40B0-8E70-FE98E741CC1F}" type="pres">
      <dgm:prSet presAssocID="{AB3726F3-AFA7-4223-AAAF-B22CEB8AC9AB}" presName="spacing" presStyleCnt="0"/>
      <dgm:spPr/>
    </dgm:pt>
    <dgm:pt modelId="{FCE374C0-FCE5-4289-97B8-23BE0AB4C854}" type="pres">
      <dgm:prSet presAssocID="{34721743-15D8-4E04-94FA-FBC5B8C0D079}" presName="composite" presStyleCnt="0"/>
      <dgm:spPr/>
    </dgm:pt>
    <dgm:pt modelId="{36F8502E-D8D8-4B3D-A294-3F8EE27231C2}" type="pres">
      <dgm:prSet presAssocID="{34721743-15D8-4E04-94FA-FBC5B8C0D079}" presName="imgShp" presStyleLbl="fgImgPlace1" presStyleIdx="2" presStyleCnt="8"/>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36B2DDE7-C6D4-437E-AA03-64417B04A3A7}" type="pres">
      <dgm:prSet presAssocID="{34721743-15D8-4E04-94FA-FBC5B8C0D079}" presName="txShp" presStyleLbl="node1" presStyleIdx="2" presStyleCnt="8">
        <dgm:presLayoutVars>
          <dgm:bulletEnabled val="1"/>
        </dgm:presLayoutVars>
      </dgm:prSet>
      <dgm:spPr/>
    </dgm:pt>
    <dgm:pt modelId="{7F9360A5-F332-4DA6-AF84-1156AF0C2C67}" type="pres">
      <dgm:prSet presAssocID="{0B85B6B7-3D34-4389-94C6-B1FC2986BC51}" presName="spacing" presStyleCnt="0"/>
      <dgm:spPr/>
    </dgm:pt>
    <dgm:pt modelId="{C4F80B89-6790-42D6-8F20-D3C2E82CF628}" type="pres">
      <dgm:prSet presAssocID="{746ABF81-DBB4-4556-B472-D1E97544190A}" presName="composite" presStyleCnt="0"/>
      <dgm:spPr/>
    </dgm:pt>
    <dgm:pt modelId="{0D9B6DD5-9B66-4B81-B108-09162CED781C}" type="pres">
      <dgm:prSet presAssocID="{746ABF81-DBB4-4556-B472-D1E97544190A}" presName="imgShp" presStyleLbl="fgImgPlace1" presStyleIdx="3" presStyleCnt="8"/>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42D55766-33C6-45CA-8E06-4E06D071AD22}" type="pres">
      <dgm:prSet presAssocID="{746ABF81-DBB4-4556-B472-D1E97544190A}" presName="txShp" presStyleLbl="node1" presStyleIdx="3" presStyleCnt="8">
        <dgm:presLayoutVars>
          <dgm:bulletEnabled val="1"/>
        </dgm:presLayoutVars>
      </dgm:prSet>
      <dgm:spPr/>
    </dgm:pt>
    <dgm:pt modelId="{5AAE27A3-DAE7-41E7-A02A-A58E38AD0871}" type="pres">
      <dgm:prSet presAssocID="{23CDDACA-0B32-475D-A305-9DC25F6E39E2}" presName="spacing" presStyleCnt="0"/>
      <dgm:spPr/>
    </dgm:pt>
    <dgm:pt modelId="{D73626BF-960E-4A29-9F4C-E7D421ADCBA3}" type="pres">
      <dgm:prSet presAssocID="{E7CD4433-E764-47DE-9486-25CA678BC1FC}" presName="composite" presStyleCnt="0"/>
      <dgm:spPr/>
    </dgm:pt>
    <dgm:pt modelId="{617523AE-03ED-4D68-968B-DB9E856A1C46}" type="pres">
      <dgm:prSet presAssocID="{E7CD4433-E764-47DE-9486-25CA678BC1FC}" presName="imgShp" presStyleLbl="fgImgPlace1" presStyleIdx="4" presStyleCnt="8"/>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69157BFB-3942-434C-94C6-F302ED6686A6}" type="pres">
      <dgm:prSet presAssocID="{E7CD4433-E764-47DE-9486-25CA678BC1FC}" presName="txShp" presStyleLbl="node1" presStyleIdx="4" presStyleCnt="8">
        <dgm:presLayoutVars>
          <dgm:bulletEnabled val="1"/>
        </dgm:presLayoutVars>
      </dgm:prSet>
      <dgm:spPr/>
    </dgm:pt>
    <dgm:pt modelId="{E503139B-7011-4B61-B036-305109F47E3A}" type="pres">
      <dgm:prSet presAssocID="{BB9EA671-D95B-4729-9B61-37C7013EF95A}" presName="spacing" presStyleCnt="0"/>
      <dgm:spPr/>
    </dgm:pt>
    <dgm:pt modelId="{89134C27-CB32-49B4-85D3-55BE21C02C97}" type="pres">
      <dgm:prSet presAssocID="{F936AC91-E56F-4FF8-8A0A-3E3E54716976}" presName="composite" presStyleCnt="0"/>
      <dgm:spPr/>
    </dgm:pt>
    <dgm:pt modelId="{1F84DC09-108A-4E78-8726-7F31BB20B5A1}" type="pres">
      <dgm:prSet presAssocID="{F936AC91-E56F-4FF8-8A0A-3E3E54716976}" presName="imgShp" presStyleLbl="fgImgPlace1" presStyleIdx="5" presStyleCnt="8"/>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917EF6D9-6497-4856-A3FE-F18DB3232887}" type="pres">
      <dgm:prSet presAssocID="{F936AC91-E56F-4FF8-8A0A-3E3E54716976}" presName="txShp" presStyleLbl="node1" presStyleIdx="5" presStyleCnt="8">
        <dgm:presLayoutVars>
          <dgm:bulletEnabled val="1"/>
        </dgm:presLayoutVars>
      </dgm:prSet>
      <dgm:spPr/>
    </dgm:pt>
    <dgm:pt modelId="{9AF32A3D-3A66-4B4A-BC8A-FA0726B41925}" type="pres">
      <dgm:prSet presAssocID="{87B7DD6B-EECC-4761-96A2-27EBD8CCB4B5}" presName="spacing" presStyleCnt="0"/>
      <dgm:spPr/>
    </dgm:pt>
    <dgm:pt modelId="{84580A2A-0689-46C9-AA21-6B4D46ED3B52}" type="pres">
      <dgm:prSet presAssocID="{C27F6849-76F2-4751-9942-C9809064D544}" presName="composite" presStyleCnt="0"/>
      <dgm:spPr/>
    </dgm:pt>
    <dgm:pt modelId="{89C84DB5-11C2-4B26-A860-8BCD6A8DD3C3}" type="pres">
      <dgm:prSet presAssocID="{C27F6849-76F2-4751-9942-C9809064D544}" presName="imgShp" presStyleLbl="fgImgPlace1" presStyleIdx="6" presStyleCnt="8"/>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 modelId="{602BBBEC-8DE4-46D7-B213-98B792C03152}" type="pres">
      <dgm:prSet presAssocID="{C27F6849-76F2-4751-9942-C9809064D544}" presName="txShp" presStyleLbl="node1" presStyleIdx="6" presStyleCnt="8">
        <dgm:presLayoutVars>
          <dgm:bulletEnabled val="1"/>
        </dgm:presLayoutVars>
      </dgm:prSet>
      <dgm:spPr/>
    </dgm:pt>
    <dgm:pt modelId="{5B0F2339-CFD2-4941-89FB-16A5B4F87448}" type="pres">
      <dgm:prSet presAssocID="{522A7191-CE73-4EB6-A860-53B4A585E000}" presName="spacing" presStyleCnt="0"/>
      <dgm:spPr/>
    </dgm:pt>
    <dgm:pt modelId="{4C4DAE95-9F65-4B96-8C70-F02F3CC1EA50}" type="pres">
      <dgm:prSet presAssocID="{3522850F-221A-40FE-80D6-F54408D5CF8C}" presName="composite" presStyleCnt="0"/>
      <dgm:spPr/>
    </dgm:pt>
    <dgm:pt modelId="{32E0ACEA-8AC8-48B8-A0AA-DA19834498A4}" type="pres">
      <dgm:prSet presAssocID="{3522850F-221A-40FE-80D6-F54408D5CF8C}" presName="imgShp" presStyleLbl="fgImgPlace1" presStyleIdx="7" presStyleCnt="8"/>
      <dgm:spPr>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pt>
    <dgm:pt modelId="{4EE32854-1AEA-4244-832D-8877BC69CAA5}" type="pres">
      <dgm:prSet presAssocID="{3522850F-221A-40FE-80D6-F54408D5CF8C}" presName="txShp" presStyleLbl="node1" presStyleIdx="7" presStyleCnt="8">
        <dgm:presLayoutVars>
          <dgm:bulletEnabled val="1"/>
        </dgm:presLayoutVars>
      </dgm:prSet>
      <dgm:spPr/>
    </dgm:pt>
  </dgm:ptLst>
  <dgm:cxnLst>
    <dgm:cxn modelId="{C8278305-5868-4C62-BA7E-CBE6B6DD0AAB}" srcId="{3522850F-221A-40FE-80D6-F54408D5CF8C}" destId="{EBA2676D-1A61-4FC7-953E-7487EED002F0}" srcOrd="0" destOrd="0" parTransId="{24CAEFCA-8EDE-479A-BBEA-D07952D00C91}" sibTransId="{0E4FA367-D6C5-44B6-8213-380C8407349C}"/>
    <dgm:cxn modelId="{4A727B11-27BA-4E3B-B656-8AA706B6C81A}" type="presOf" srcId="{746ABF81-DBB4-4556-B472-D1E97544190A}" destId="{42D55766-33C6-45CA-8E06-4E06D071AD22}" srcOrd="0" destOrd="0" presId="urn:microsoft.com/office/officeart/2005/8/layout/vList3"/>
    <dgm:cxn modelId="{0EDC4D21-68B4-4000-B49A-0DB6C98CE75C}" srcId="{E7CD4433-E764-47DE-9486-25CA678BC1FC}" destId="{36031116-B47B-4C0A-BF6F-3C7F68DFB595}" srcOrd="0" destOrd="0" parTransId="{CD479543-BE33-4B80-8265-0185609B433D}" sibTransId="{0CBC15EC-A8BC-4CFA-ACBB-77B443060BF1}"/>
    <dgm:cxn modelId="{055ABB2D-6F50-4358-8396-6F417E3D4D92}" type="presOf" srcId="{87925A44-186A-41FD-BF3C-D0A503C4ED16}" destId="{602BBBEC-8DE4-46D7-B213-98B792C03152}" srcOrd="0" destOrd="1" presId="urn:microsoft.com/office/officeart/2005/8/layout/vList3"/>
    <dgm:cxn modelId="{4D6E0E36-DA85-4D5F-817C-5855E76F73BE}" srcId="{746ABF81-DBB4-4556-B472-D1E97544190A}" destId="{439658A0-9969-42B5-83C9-1DBBEAD66B88}" srcOrd="0" destOrd="0" parTransId="{8A9FBD92-14C8-4371-A36A-D733624C6638}" sibTransId="{7780F191-9843-44A8-875D-FE7C83BF44FF}"/>
    <dgm:cxn modelId="{F321963C-A73C-4A23-9896-D972E4A03D1D}" type="presOf" srcId="{C27F6849-76F2-4751-9942-C9809064D544}" destId="{602BBBEC-8DE4-46D7-B213-98B792C03152}" srcOrd="0" destOrd="0" presId="urn:microsoft.com/office/officeart/2005/8/layout/vList3"/>
    <dgm:cxn modelId="{07D2E360-CAA4-4072-A7B0-F09A2784194E}" type="presOf" srcId="{E7CD4433-E764-47DE-9486-25CA678BC1FC}" destId="{69157BFB-3942-434C-94C6-F302ED6686A6}" srcOrd="0" destOrd="0" presId="urn:microsoft.com/office/officeart/2005/8/layout/vList3"/>
    <dgm:cxn modelId="{952CE863-C962-4ABB-8D3B-8BE0020460AF}" type="presOf" srcId="{34721743-15D8-4E04-94FA-FBC5B8C0D079}" destId="{36B2DDE7-C6D4-437E-AA03-64417B04A3A7}" srcOrd="0" destOrd="0" presId="urn:microsoft.com/office/officeart/2005/8/layout/vList3"/>
    <dgm:cxn modelId="{283CF34B-230F-4B82-83A7-60CFA41202DB}" type="presOf" srcId="{B7E02ECD-95B8-41EC-9EF3-D6AA36151D15}" destId="{F82CFF60-E928-47DE-ACC9-516722A68F00}" srcOrd="0" destOrd="0" presId="urn:microsoft.com/office/officeart/2005/8/layout/vList3"/>
    <dgm:cxn modelId="{6691306E-A2ED-4EDD-AD4A-42A1D3E7A2D3}" type="presOf" srcId="{C8020630-9BEF-40C3-8517-7FD95E851B38}" destId="{36B2DDE7-C6D4-437E-AA03-64417B04A3A7}" srcOrd="0" destOrd="1" presId="urn:microsoft.com/office/officeart/2005/8/layout/vList3"/>
    <dgm:cxn modelId="{F7DF6E70-2F49-46CF-BE09-29259966104D}" srcId="{B7E02ECD-95B8-41EC-9EF3-D6AA36151D15}" destId="{34721743-15D8-4E04-94FA-FBC5B8C0D079}" srcOrd="2" destOrd="0" parTransId="{9A837943-1AD2-470E-BD73-883F3DBECA8C}" sibTransId="{0B85B6B7-3D34-4389-94C6-B1FC2986BC51}"/>
    <dgm:cxn modelId="{16745F72-BDC9-4BAD-AB66-EEABA80032FB}" type="presOf" srcId="{21595A54-C30E-4FA7-BDD0-FEC3BA297A2E}" destId="{F32E1241-8F65-44A0-B363-9B19B5CB1928}" srcOrd="0" destOrd="0" presId="urn:microsoft.com/office/officeart/2005/8/layout/vList3"/>
    <dgm:cxn modelId="{3CD39276-3AA3-409D-A525-5CA5A4AA3A97}" type="presOf" srcId="{439658A0-9969-42B5-83C9-1DBBEAD66B88}" destId="{42D55766-33C6-45CA-8E06-4E06D071AD22}" srcOrd="0" destOrd="1" presId="urn:microsoft.com/office/officeart/2005/8/layout/vList3"/>
    <dgm:cxn modelId="{95935C8D-A023-40E2-A28C-3CCC122FC25C}" type="presOf" srcId="{EBA2676D-1A61-4FC7-953E-7487EED002F0}" destId="{4EE32854-1AEA-4244-832D-8877BC69CAA5}" srcOrd="0" destOrd="1" presId="urn:microsoft.com/office/officeart/2005/8/layout/vList3"/>
    <dgm:cxn modelId="{CA9D498D-5E82-47F6-B28B-F8063D43249E}" srcId="{B7E02ECD-95B8-41EC-9EF3-D6AA36151D15}" destId="{F936AC91-E56F-4FF8-8A0A-3E3E54716976}" srcOrd="5" destOrd="0" parTransId="{C3DB1ED6-A045-49FA-A9EB-E138FFCDD583}" sibTransId="{87B7DD6B-EECC-4761-96A2-27EBD8CCB4B5}"/>
    <dgm:cxn modelId="{41F74394-763A-48A8-B637-3F9E0FD29E96}" type="presOf" srcId="{3522850F-221A-40FE-80D6-F54408D5CF8C}" destId="{4EE32854-1AEA-4244-832D-8877BC69CAA5}" srcOrd="0" destOrd="0" presId="urn:microsoft.com/office/officeart/2005/8/layout/vList3"/>
    <dgm:cxn modelId="{6C5A22A5-1709-4A79-9456-31F32E0D0A7A}" type="presOf" srcId="{52E1D04A-A108-487E-9E93-8B666B326A0B}" destId="{10BD2AF7-4BB0-4938-8607-8FEEDCD08DE7}" srcOrd="0" destOrd="0" presId="urn:microsoft.com/office/officeart/2005/8/layout/vList3"/>
    <dgm:cxn modelId="{CA0FF4AB-A504-40A4-838B-D03BD68CDE0A}" type="presOf" srcId="{CDBD9EC0-5400-4ED9-9550-D78778D4A704}" destId="{F32E1241-8F65-44A0-B363-9B19B5CB1928}" srcOrd="0" destOrd="1" presId="urn:microsoft.com/office/officeart/2005/8/layout/vList3"/>
    <dgm:cxn modelId="{91BD0AAF-5EF6-4703-8AB1-396261635029}" srcId="{34721743-15D8-4E04-94FA-FBC5B8C0D079}" destId="{C8020630-9BEF-40C3-8517-7FD95E851B38}" srcOrd="0" destOrd="0" parTransId="{E8B8DE4E-A1E0-4FC3-8264-EC2567751CC7}" sibTransId="{4DD8C9EE-1E9A-47F0-ABC4-D0C4A7AA62D8}"/>
    <dgm:cxn modelId="{6622F6AF-5EE7-47AA-911E-FAB42CDB5A4E}" type="presOf" srcId="{09C978C7-C51E-4AB7-B83D-CD53B30BBB6D}" destId="{917EF6D9-6497-4856-A3FE-F18DB3232887}" srcOrd="0" destOrd="1" presId="urn:microsoft.com/office/officeart/2005/8/layout/vList3"/>
    <dgm:cxn modelId="{2650DBBF-F72C-43FA-A6CD-162D1D570FEA}" srcId="{C27F6849-76F2-4751-9942-C9809064D544}" destId="{87925A44-186A-41FD-BF3C-D0A503C4ED16}" srcOrd="0" destOrd="0" parTransId="{DEAD0D4F-207E-4095-BD9F-E041BBC5CCCD}" sibTransId="{B9F912C4-F689-46E4-85C2-8F156B0DD1EE}"/>
    <dgm:cxn modelId="{A53732C1-84E5-472F-8CB4-F58A2E4B72EE}" srcId="{B7E02ECD-95B8-41EC-9EF3-D6AA36151D15}" destId="{52E1D04A-A108-487E-9E93-8B666B326A0B}" srcOrd="1" destOrd="0" parTransId="{16F0D339-6A39-4A38-9364-E0437CB91983}" sibTransId="{AB3726F3-AFA7-4223-AAAF-B22CEB8AC9AB}"/>
    <dgm:cxn modelId="{760D4EC3-9DD3-4F94-8F22-7D45B9A53749}" srcId="{52E1D04A-A108-487E-9E93-8B666B326A0B}" destId="{2E0B64FF-80DF-40D5-B8D8-1BE7C3D41D57}" srcOrd="0" destOrd="0" parTransId="{BB8557FA-092B-47BE-8BFD-E28A552EB3D5}" sibTransId="{C6961F96-10BE-4D81-84AA-8AA0AF07D7E3}"/>
    <dgm:cxn modelId="{79686DC5-8B22-4261-BE1F-2E3C028041E2}" srcId="{B7E02ECD-95B8-41EC-9EF3-D6AA36151D15}" destId="{3522850F-221A-40FE-80D6-F54408D5CF8C}" srcOrd="7" destOrd="0" parTransId="{13F06491-7FCB-43D1-A2D7-9E70B4F3F60C}" sibTransId="{DA438FBC-325B-44FE-A9A6-60D12C04BC6A}"/>
    <dgm:cxn modelId="{763AFDC6-730A-49E4-BC6D-6C5F63389955}" srcId="{B7E02ECD-95B8-41EC-9EF3-D6AA36151D15}" destId="{C27F6849-76F2-4751-9942-C9809064D544}" srcOrd="6" destOrd="0" parTransId="{0CDE8753-1B01-48DB-90D8-10710B3852E7}" sibTransId="{522A7191-CE73-4EB6-A860-53B4A585E000}"/>
    <dgm:cxn modelId="{B4C5EFCA-A399-4CC2-8B14-91E2D38721F9}" srcId="{B7E02ECD-95B8-41EC-9EF3-D6AA36151D15}" destId="{746ABF81-DBB4-4556-B472-D1E97544190A}" srcOrd="3" destOrd="0" parTransId="{1E009A06-D241-446E-8C05-BC387932A8F2}" sibTransId="{23CDDACA-0B32-475D-A305-9DC25F6E39E2}"/>
    <dgm:cxn modelId="{02E428CB-B37F-4096-9B24-392D11DE7912}" type="presOf" srcId="{F936AC91-E56F-4FF8-8A0A-3E3E54716976}" destId="{917EF6D9-6497-4856-A3FE-F18DB3232887}" srcOrd="0" destOrd="0" presId="urn:microsoft.com/office/officeart/2005/8/layout/vList3"/>
    <dgm:cxn modelId="{8D7974CC-6CBD-4568-977C-2BC57EDF13D3}" type="presOf" srcId="{2E0B64FF-80DF-40D5-B8D8-1BE7C3D41D57}" destId="{10BD2AF7-4BB0-4938-8607-8FEEDCD08DE7}" srcOrd="0" destOrd="1" presId="urn:microsoft.com/office/officeart/2005/8/layout/vList3"/>
    <dgm:cxn modelId="{A433CED5-6957-4924-A08A-555B4D10505B}" srcId="{B7E02ECD-95B8-41EC-9EF3-D6AA36151D15}" destId="{E7CD4433-E764-47DE-9486-25CA678BC1FC}" srcOrd="4" destOrd="0" parTransId="{2F4CCE3D-5FA0-4021-9F8F-B07D508E7AF3}" sibTransId="{BB9EA671-D95B-4729-9B61-37C7013EF95A}"/>
    <dgm:cxn modelId="{38A2B9DF-E8EB-449E-AF13-72FD52D71985}" srcId="{F936AC91-E56F-4FF8-8A0A-3E3E54716976}" destId="{09C978C7-C51E-4AB7-B83D-CD53B30BBB6D}" srcOrd="0" destOrd="0" parTransId="{A5F2AB4E-82B6-4681-B0F3-9CFF1D02140F}" sibTransId="{6DFE254B-F1BD-47A3-B9D1-997B27E4C325}"/>
    <dgm:cxn modelId="{F0940CE3-FC84-4BCE-B548-4BA81180FE20}" srcId="{B7E02ECD-95B8-41EC-9EF3-D6AA36151D15}" destId="{21595A54-C30E-4FA7-BDD0-FEC3BA297A2E}" srcOrd="0" destOrd="0" parTransId="{9227DC64-B13D-4A9D-943A-8E7273511677}" sibTransId="{2C13E5A5-AA4A-4E0E-B806-C0128B57387B}"/>
    <dgm:cxn modelId="{3B0B83E7-E194-43EF-A9FA-D057B76C3D25}" type="presOf" srcId="{36031116-B47B-4C0A-BF6F-3C7F68DFB595}" destId="{69157BFB-3942-434C-94C6-F302ED6686A6}" srcOrd="0" destOrd="1" presId="urn:microsoft.com/office/officeart/2005/8/layout/vList3"/>
    <dgm:cxn modelId="{01C0CBF7-FBBE-495E-BBEB-38D20CC00B2F}" srcId="{21595A54-C30E-4FA7-BDD0-FEC3BA297A2E}" destId="{CDBD9EC0-5400-4ED9-9550-D78778D4A704}" srcOrd="0" destOrd="0" parTransId="{D4CB9AAE-95F5-4384-97E9-2E8259E31C8E}" sibTransId="{3D845FFC-99CD-4478-8E04-F871F2ED3136}"/>
    <dgm:cxn modelId="{8E25C886-7E5B-4113-B9ED-ACD2BEC779DB}" type="presParOf" srcId="{F82CFF60-E928-47DE-ACC9-516722A68F00}" destId="{93F7243B-08DE-407A-80B8-4F337D6903A7}" srcOrd="0" destOrd="0" presId="urn:microsoft.com/office/officeart/2005/8/layout/vList3"/>
    <dgm:cxn modelId="{6A63FDF0-9929-4EFD-A6DD-7716B798DAE7}" type="presParOf" srcId="{93F7243B-08DE-407A-80B8-4F337D6903A7}" destId="{340BF7CF-7954-447E-90C1-F113E9441850}" srcOrd="0" destOrd="0" presId="urn:microsoft.com/office/officeart/2005/8/layout/vList3"/>
    <dgm:cxn modelId="{0005ADA7-3025-4F4A-B96A-0C054DA214CB}" type="presParOf" srcId="{93F7243B-08DE-407A-80B8-4F337D6903A7}" destId="{F32E1241-8F65-44A0-B363-9B19B5CB1928}" srcOrd="1" destOrd="0" presId="urn:microsoft.com/office/officeart/2005/8/layout/vList3"/>
    <dgm:cxn modelId="{7DF83E45-F615-45AE-AFF5-AD3A8E027AC3}" type="presParOf" srcId="{F82CFF60-E928-47DE-ACC9-516722A68F00}" destId="{F82B5E59-3774-4501-99A1-B99E13C919E0}" srcOrd="1" destOrd="0" presId="urn:microsoft.com/office/officeart/2005/8/layout/vList3"/>
    <dgm:cxn modelId="{FDBCA606-E4CD-4076-AAAD-A925E356A8FD}" type="presParOf" srcId="{F82CFF60-E928-47DE-ACC9-516722A68F00}" destId="{27A52CFF-F235-4C32-80A5-458F71B9772B}" srcOrd="2" destOrd="0" presId="urn:microsoft.com/office/officeart/2005/8/layout/vList3"/>
    <dgm:cxn modelId="{B59CB1D3-E4F3-4FB1-9C4D-F933CB0D5AD1}" type="presParOf" srcId="{27A52CFF-F235-4C32-80A5-458F71B9772B}" destId="{08686F26-87F2-4118-AA95-48307D7E6A51}" srcOrd="0" destOrd="0" presId="urn:microsoft.com/office/officeart/2005/8/layout/vList3"/>
    <dgm:cxn modelId="{095F04E7-8FFF-4B86-9A61-DA96F4685DC6}" type="presParOf" srcId="{27A52CFF-F235-4C32-80A5-458F71B9772B}" destId="{10BD2AF7-4BB0-4938-8607-8FEEDCD08DE7}" srcOrd="1" destOrd="0" presId="urn:microsoft.com/office/officeart/2005/8/layout/vList3"/>
    <dgm:cxn modelId="{5F25F3EE-172B-4274-8460-014C2F52DE66}" type="presParOf" srcId="{F82CFF60-E928-47DE-ACC9-516722A68F00}" destId="{77C1C20E-408C-40B0-8E70-FE98E741CC1F}" srcOrd="3" destOrd="0" presId="urn:microsoft.com/office/officeart/2005/8/layout/vList3"/>
    <dgm:cxn modelId="{CB38E064-F07A-4975-B381-38C5850B4B1C}" type="presParOf" srcId="{F82CFF60-E928-47DE-ACC9-516722A68F00}" destId="{FCE374C0-FCE5-4289-97B8-23BE0AB4C854}" srcOrd="4" destOrd="0" presId="urn:microsoft.com/office/officeart/2005/8/layout/vList3"/>
    <dgm:cxn modelId="{445189B6-9F55-43D0-9D54-ABF2983D5AFA}" type="presParOf" srcId="{FCE374C0-FCE5-4289-97B8-23BE0AB4C854}" destId="{36F8502E-D8D8-4B3D-A294-3F8EE27231C2}" srcOrd="0" destOrd="0" presId="urn:microsoft.com/office/officeart/2005/8/layout/vList3"/>
    <dgm:cxn modelId="{F2F32897-0541-40F7-8BC1-11AA7E8B4CE1}" type="presParOf" srcId="{FCE374C0-FCE5-4289-97B8-23BE0AB4C854}" destId="{36B2DDE7-C6D4-437E-AA03-64417B04A3A7}" srcOrd="1" destOrd="0" presId="urn:microsoft.com/office/officeart/2005/8/layout/vList3"/>
    <dgm:cxn modelId="{EFCDAB66-8FA2-4D83-8020-0C1F522992C9}" type="presParOf" srcId="{F82CFF60-E928-47DE-ACC9-516722A68F00}" destId="{7F9360A5-F332-4DA6-AF84-1156AF0C2C67}" srcOrd="5" destOrd="0" presId="urn:microsoft.com/office/officeart/2005/8/layout/vList3"/>
    <dgm:cxn modelId="{91BD5FA5-B54D-4FE6-815A-D0116AF68D38}" type="presParOf" srcId="{F82CFF60-E928-47DE-ACC9-516722A68F00}" destId="{C4F80B89-6790-42D6-8F20-D3C2E82CF628}" srcOrd="6" destOrd="0" presId="urn:microsoft.com/office/officeart/2005/8/layout/vList3"/>
    <dgm:cxn modelId="{FBCFC9F8-9157-4008-AFE4-B3CDF38CB219}" type="presParOf" srcId="{C4F80B89-6790-42D6-8F20-D3C2E82CF628}" destId="{0D9B6DD5-9B66-4B81-B108-09162CED781C}" srcOrd="0" destOrd="0" presId="urn:microsoft.com/office/officeart/2005/8/layout/vList3"/>
    <dgm:cxn modelId="{9CFE0FC4-FAAB-4200-94E8-08411989D8BF}" type="presParOf" srcId="{C4F80B89-6790-42D6-8F20-D3C2E82CF628}" destId="{42D55766-33C6-45CA-8E06-4E06D071AD22}" srcOrd="1" destOrd="0" presId="urn:microsoft.com/office/officeart/2005/8/layout/vList3"/>
    <dgm:cxn modelId="{2D1CDCAB-4E65-45FC-90B4-FE0339A5E431}" type="presParOf" srcId="{F82CFF60-E928-47DE-ACC9-516722A68F00}" destId="{5AAE27A3-DAE7-41E7-A02A-A58E38AD0871}" srcOrd="7" destOrd="0" presId="urn:microsoft.com/office/officeart/2005/8/layout/vList3"/>
    <dgm:cxn modelId="{C6888447-FA2F-472E-B054-4866E87E0863}" type="presParOf" srcId="{F82CFF60-E928-47DE-ACC9-516722A68F00}" destId="{D73626BF-960E-4A29-9F4C-E7D421ADCBA3}" srcOrd="8" destOrd="0" presId="urn:microsoft.com/office/officeart/2005/8/layout/vList3"/>
    <dgm:cxn modelId="{C720DF8E-686B-4D05-AAA3-3E83A4938DB8}" type="presParOf" srcId="{D73626BF-960E-4A29-9F4C-E7D421ADCBA3}" destId="{617523AE-03ED-4D68-968B-DB9E856A1C46}" srcOrd="0" destOrd="0" presId="urn:microsoft.com/office/officeart/2005/8/layout/vList3"/>
    <dgm:cxn modelId="{0B0E473A-AF2C-4E6F-BF48-9F17D3FC3770}" type="presParOf" srcId="{D73626BF-960E-4A29-9F4C-E7D421ADCBA3}" destId="{69157BFB-3942-434C-94C6-F302ED6686A6}" srcOrd="1" destOrd="0" presId="urn:microsoft.com/office/officeart/2005/8/layout/vList3"/>
    <dgm:cxn modelId="{5D835B71-E6FA-4E6D-AAFD-9AF0F23E4124}" type="presParOf" srcId="{F82CFF60-E928-47DE-ACC9-516722A68F00}" destId="{E503139B-7011-4B61-B036-305109F47E3A}" srcOrd="9" destOrd="0" presId="urn:microsoft.com/office/officeart/2005/8/layout/vList3"/>
    <dgm:cxn modelId="{2E08E17E-4252-47E0-9E45-75B1205ED151}" type="presParOf" srcId="{F82CFF60-E928-47DE-ACC9-516722A68F00}" destId="{89134C27-CB32-49B4-85D3-55BE21C02C97}" srcOrd="10" destOrd="0" presId="urn:microsoft.com/office/officeart/2005/8/layout/vList3"/>
    <dgm:cxn modelId="{1310F6CE-ECBD-4AE0-BFEF-0D6815096B62}" type="presParOf" srcId="{89134C27-CB32-49B4-85D3-55BE21C02C97}" destId="{1F84DC09-108A-4E78-8726-7F31BB20B5A1}" srcOrd="0" destOrd="0" presId="urn:microsoft.com/office/officeart/2005/8/layout/vList3"/>
    <dgm:cxn modelId="{9048FC02-13E1-43AD-B24D-8DB78914C715}" type="presParOf" srcId="{89134C27-CB32-49B4-85D3-55BE21C02C97}" destId="{917EF6D9-6497-4856-A3FE-F18DB3232887}" srcOrd="1" destOrd="0" presId="urn:microsoft.com/office/officeart/2005/8/layout/vList3"/>
    <dgm:cxn modelId="{FD856969-4280-4E41-B2BE-6F71F1F8860F}" type="presParOf" srcId="{F82CFF60-E928-47DE-ACC9-516722A68F00}" destId="{9AF32A3D-3A66-4B4A-BC8A-FA0726B41925}" srcOrd="11" destOrd="0" presId="urn:microsoft.com/office/officeart/2005/8/layout/vList3"/>
    <dgm:cxn modelId="{5A51B7C9-CED7-454B-BE77-A3DBD9F3E83C}" type="presParOf" srcId="{F82CFF60-E928-47DE-ACC9-516722A68F00}" destId="{84580A2A-0689-46C9-AA21-6B4D46ED3B52}" srcOrd="12" destOrd="0" presId="urn:microsoft.com/office/officeart/2005/8/layout/vList3"/>
    <dgm:cxn modelId="{67358213-EADD-470C-9D45-E3CFA245A1E5}" type="presParOf" srcId="{84580A2A-0689-46C9-AA21-6B4D46ED3B52}" destId="{89C84DB5-11C2-4B26-A860-8BCD6A8DD3C3}" srcOrd="0" destOrd="0" presId="urn:microsoft.com/office/officeart/2005/8/layout/vList3"/>
    <dgm:cxn modelId="{443CB75B-712D-46EB-962F-56D5FF6DFAB2}" type="presParOf" srcId="{84580A2A-0689-46C9-AA21-6B4D46ED3B52}" destId="{602BBBEC-8DE4-46D7-B213-98B792C03152}" srcOrd="1" destOrd="0" presId="urn:microsoft.com/office/officeart/2005/8/layout/vList3"/>
    <dgm:cxn modelId="{98307136-16CC-4792-A6C1-2491FCD30C23}" type="presParOf" srcId="{F82CFF60-E928-47DE-ACC9-516722A68F00}" destId="{5B0F2339-CFD2-4941-89FB-16A5B4F87448}" srcOrd="13" destOrd="0" presId="urn:microsoft.com/office/officeart/2005/8/layout/vList3"/>
    <dgm:cxn modelId="{EBE07158-47B2-4CAD-B3A2-46C529140D70}" type="presParOf" srcId="{F82CFF60-E928-47DE-ACC9-516722A68F00}" destId="{4C4DAE95-9F65-4B96-8C70-F02F3CC1EA50}" srcOrd="14" destOrd="0" presId="urn:microsoft.com/office/officeart/2005/8/layout/vList3"/>
    <dgm:cxn modelId="{E1FB20CB-03DD-4D9C-B00C-8A96557031E4}" type="presParOf" srcId="{4C4DAE95-9F65-4B96-8C70-F02F3CC1EA50}" destId="{32E0ACEA-8AC8-48B8-A0AA-DA19834498A4}" srcOrd="0" destOrd="0" presId="urn:microsoft.com/office/officeart/2005/8/layout/vList3"/>
    <dgm:cxn modelId="{84317B9D-EED4-4AD2-B6BE-2E4D0A04C325}" type="presParOf" srcId="{4C4DAE95-9F65-4B96-8C70-F02F3CC1EA50}" destId="{4EE32854-1AEA-4244-832D-8877BC69CAA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E1241-8F65-44A0-B363-9B19B5CB1928}">
      <dsp:nvSpPr>
        <dsp:cNvPr id="0" name=""/>
        <dsp:cNvSpPr/>
      </dsp:nvSpPr>
      <dsp:spPr>
        <a:xfrm rot="10800000">
          <a:off x="1693890" y="2846"/>
          <a:ext cx="6177527" cy="5515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35" tIns="53340" rIns="99568" bIns="53340" numCol="1" spcCol="1270" anchor="t" anchorCtr="0">
          <a:noAutofit/>
        </a:bodyPr>
        <a:lstStyle/>
        <a:p>
          <a:pPr marL="0" lvl="0" indent="0" algn="l" defTabSz="622300">
            <a:lnSpc>
              <a:spcPct val="90000"/>
            </a:lnSpc>
            <a:spcBef>
              <a:spcPct val="0"/>
            </a:spcBef>
            <a:spcAft>
              <a:spcPct val="35000"/>
            </a:spcAft>
            <a:buNone/>
          </a:pPr>
          <a:r>
            <a:rPr lang="es-ES" sz="1400" b="1" kern="1200" dirty="0">
              <a:solidFill>
                <a:schemeClr val="tx1">
                  <a:lumMod val="75000"/>
                  <a:lumOff val="25000"/>
                </a:schemeClr>
              </a:solidFill>
              <a:latin typeface="Century Gothic" panose="020B0502020202020204" pitchFamily="34" charset="0"/>
              <a:cs typeface="Calibri Light"/>
            </a:rPr>
            <a:t>Responsive</a:t>
          </a:r>
          <a:endParaRPr lang="es-419" sz="14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es-CO" sz="1000" kern="1200" dirty="0">
              <a:solidFill>
                <a:schemeClr val="tx1">
                  <a:lumMod val="75000"/>
                  <a:lumOff val="25000"/>
                </a:schemeClr>
              </a:solidFill>
            </a:rPr>
            <a:t>Responde desde celular, pc o tableta</a:t>
          </a:r>
          <a:endParaRPr lang="es-419" sz="1000" kern="1200" dirty="0">
            <a:solidFill>
              <a:schemeClr val="tx1">
                <a:lumMod val="75000"/>
                <a:lumOff val="25000"/>
              </a:schemeClr>
            </a:solidFill>
          </a:endParaRPr>
        </a:p>
      </dsp:txBody>
      <dsp:txXfrm rot="10800000">
        <a:off x="1831787" y="2846"/>
        <a:ext cx="6039630" cy="551587"/>
      </dsp:txXfrm>
    </dsp:sp>
    <dsp:sp modelId="{340BF7CF-7954-447E-90C1-F113E9441850}">
      <dsp:nvSpPr>
        <dsp:cNvPr id="0" name=""/>
        <dsp:cNvSpPr/>
      </dsp:nvSpPr>
      <dsp:spPr>
        <a:xfrm>
          <a:off x="1418096" y="2846"/>
          <a:ext cx="551587" cy="55158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D2AF7-4BB0-4938-8607-8FEEDCD08DE7}">
      <dsp:nvSpPr>
        <dsp:cNvPr id="0" name=""/>
        <dsp:cNvSpPr/>
      </dsp:nvSpPr>
      <dsp:spPr>
        <a:xfrm rot="10800000">
          <a:off x="1693890" y="719087"/>
          <a:ext cx="6177527" cy="5515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35" tIns="53340" rIns="99568" bIns="53340" numCol="1" spcCol="1270" anchor="t" anchorCtr="0">
          <a:noAutofit/>
        </a:bodyPr>
        <a:lstStyle/>
        <a:p>
          <a:pPr marL="0" lvl="0" indent="0" algn="l" defTabSz="622300">
            <a:lnSpc>
              <a:spcPct val="90000"/>
            </a:lnSpc>
            <a:spcBef>
              <a:spcPct val="0"/>
            </a:spcBef>
            <a:spcAft>
              <a:spcPct val="35000"/>
            </a:spcAft>
            <a:buNone/>
          </a:pPr>
          <a:r>
            <a:rPr lang="es-ES" sz="1400" b="1" kern="1200" dirty="0">
              <a:solidFill>
                <a:schemeClr val="tx1">
                  <a:lumMod val="75000"/>
                  <a:lumOff val="25000"/>
                </a:schemeClr>
              </a:solidFill>
              <a:latin typeface="Century Gothic" panose="020B0502020202020204" pitchFamily="34" charset="0"/>
              <a:cs typeface="Calibri Light"/>
            </a:rPr>
            <a:t>Seguridad y privacidad </a:t>
          </a:r>
          <a:endParaRPr lang="es-419" sz="14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es-CO" sz="1000" kern="1200" dirty="0">
              <a:solidFill>
                <a:schemeClr val="tx1">
                  <a:lumMod val="75000"/>
                  <a:lumOff val="25000"/>
                </a:schemeClr>
              </a:solidFill>
            </a:rPr>
            <a:t>Altos estándares de seguridad para proteger la data de tu empresa</a:t>
          </a:r>
          <a:endParaRPr lang="es-419" sz="1000" kern="1200" dirty="0">
            <a:solidFill>
              <a:schemeClr val="tx1">
                <a:lumMod val="75000"/>
                <a:lumOff val="25000"/>
              </a:schemeClr>
            </a:solidFill>
          </a:endParaRPr>
        </a:p>
      </dsp:txBody>
      <dsp:txXfrm rot="10800000">
        <a:off x="1831787" y="719087"/>
        <a:ext cx="6039630" cy="551587"/>
      </dsp:txXfrm>
    </dsp:sp>
    <dsp:sp modelId="{08686F26-87F2-4118-AA95-48307D7E6A51}">
      <dsp:nvSpPr>
        <dsp:cNvPr id="0" name=""/>
        <dsp:cNvSpPr/>
      </dsp:nvSpPr>
      <dsp:spPr>
        <a:xfrm>
          <a:off x="1418096" y="719087"/>
          <a:ext cx="551587" cy="55158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B2DDE7-C6D4-437E-AA03-64417B04A3A7}">
      <dsp:nvSpPr>
        <dsp:cNvPr id="0" name=""/>
        <dsp:cNvSpPr/>
      </dsp:nvSpPr>
      <dsp:spPr>
        <a:xfrm rot="10800000">
          <a:off x="1693890" y="1435328"/>
          <a:ext cx="6177527" cy="5515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35" tIns="53340" rIns="99568" bIns="53340" numCol="1" spcCol="1270" anchor="t" anchorCtr="0">
          <a:noAutofit/>
        </a:bodyPr>
        <a:lstStyle/>
        <a:p>
          <a:pPr marL="0" lvl="0" indent="0" algn="l" defTabSz="622300">
            <a:lnSpc>
              <a:spcPct val="90000"/>
            </a:lnSpc>
            <a:spcBef>
              <a:spcPct val="0"/>
            </a:spcBef>
            <a:spcAft>
              <a:spcPct val="35000"/>
            </a:spcAft>
            <a:buNone/>
          </a:pPr>
          <a:r>
            <a:rPr lang="es-ES" sz="1400" b="1" kern="1200" dirty="0">
              <a:solidFill>
                <a:schemeClr val="tx1">
                  <a:lumMod val="75000"/>
                  <a:lumOff val="25000"/>
                </a:schemeClr>
              </a:solidFill>
              <a:latin typeface="Century Gothic" panose="020B0502020202020204" pitchFamily="34" charset="0"/>
              <a:cs typeface="Calibri Light"/>
            </a:rPr>
            <a:t>Inversión por colaborador encuestado</a:t>
          </a:r>
        </a:p>
        <a:p>
          <a:pPr marL="57150" lvl="1" indent="-57150" algn="l" defTabSz="444500">
            <a:lnSpc>
              <a:spcPct val="90000"/>
            </a:lnSpc>
            <a:spcBef>
              <a:spcPct val="0"/>
            </a:spcBef>
            <a:spcAft>
              <a:spcPct val="15000"/>
            </a:spcAft>
            <a:buChar char="•"/>
          </a:pPr>
          <a:r>
            <a:rPr lang="es-CO" sz="1000" kern="1200" dirty="0">
              <a:solidFill>
                <a:schemeClr val="tx1">
                  <a:lumMod val="75000"/>
                  <a:lumOff val="25000"/>
                </a:schemeClr>
              </a:solidFill>
            </a:rPr>
            <a:t>Paga únicamente por las personas que vayas a medir</a:t>
          </a:r>
          <a:endParaRPr lang="es-419" sz="1000" kern="1200" dirty="0">
            <a:solidFill>
              <a:schemeClr val="tx1">
                <a:lumMod val="75000"/>
                <a:lumOff val="25000"/>
              </a:schemeClr>
            </a:solidFill>
          </a:endParaRPr>
        </a:p>
      </dsp:txBody>
      <dsp:txXfrm rot="10800000">
        <a:off x="1831787" y="1435328"/>
        <a:ext cx="6039630" cy="551587"/>
      </dsp:txXfrm>
    </dsp:sp>
    <dsp:sp modelId="{36F8502E-D8D8-4B3D-A294-3F8EE27231C2}">
      <dsp:nvSpPr>
        <dsp:cNvPr id="0" name=""/>
        <dsp:cNvSpPr/>
      </dsp:nvSpPr>
      <dsp:spPr>
        <a:xfrm>
          <a:off x="1418096" y="1435328"/>
          <a:ext cx="551587" cy="551587"/>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D55766-33C6-45CA-8E06-4E06D071AD22}">
      <dsp:nvSpPr>
        <dsp:cNvPr id="0" name=""/>
        <dsp:cNvSpPr/>
      </dsp:nvSpPr>
      <dsp:spPr>
        <a:xfrm rot="10800000">
          <a:off x="1693890" y="2151568"/>
          <a:ext cx="6177527" cy="5515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35" tIns="53340" rIns="99568" bIns="53340" numCol="1" spcCol="1270" anchor="t" anchorCtr="0">
          <a:noAutofit/>
        </a:bodyPr>
        <a:lstStyle/>
        <a:p>
          <a:pPr marL="0" lvl="0" indent="0" algn="l" defTabSz="622300">
            <a:lnSpc>
              <a:spcPct val="90000"/>
            </a:lnSpc>
            <a:spcBef>
              <a:spcPct val="0"/>
            </a:spcBef>
            <a:spcAft>
              <a:spcPct val="35000"/>
            </a:spcAft>
            <a:buNone/>
          </a:pPr>
          <a:r>
            <a:rPr lang="es-ES" sz="1400" b="1" kern="1200" dirty="0">
              <a:solidFill>
                <a:schemeClr val="tx1">
                  <a:lumMod val="75000"/>
                  <a:lumOff val="25000"/>
                </a:schemeClr>
              </a:solidFill>
              <a:latin typeface="Century Gothic" panose="020B0502020202020204" pitchFamily="34" charset="0"/>
              <a:cs typeface="Calibri Light"/>
            </a:rPr>
            <a:t>Seguimiento en tiempo real</a:t>
          </a:r>
        </a:p>
        <a:p>
          <a:pPr marL="57150" lvl="1" indent="-57150" algn="l" defTabSz="444500">
            <a:lnSpc>
              <a:spcPct val="90000"/>
            </a:lnSpc>
            <a:spcBef>
              <a:spcPct val="0"/>
            </a:spcBef>
            <a:spcAft>
              <a:spcPct val="15000"/>
            </a:spcAft>
            <a:buChar char="•"/>
          </a:pPr>
          <a:r>
            <a:rPr lang="es-CO" sz="1000" kern="1200" dirty="0">
              <a:solidFill>
                <a:schemeClr val="tx1">
                  <a:lumMod val="75000"/>
                  <a:lumOff val="25000"/>
                </a:schemeClr>
              </a:solidFill>
            </a:rPr>
            <a:t>Visualiza el progreso de la medición en tiempo real</a:t>
          </a:r>
          <a:endParaRPr lang="es-419" sz="1000" kern="1200" dirty="0">
            <a:solidFill>
              <a:schemeClr val="tx1">
                <a:lumMod val="75000"/>
                <a:lumOff val="25000"/>
              </a:schemeClr>
            </a:solidFill>
          </a:endParaRPr>
        </a:p>
      </dsp:txBody>
      <dsp:txXfrm rot="10800000">
        <a:off x="1831787" y="2151568"/>
        <a:ext cx="6039630" cy="551587"/>
      </dsp:txXfrm>
    </dsp:sp>
    <dsp:sp modelId="{0D9B6DD5-9B66-4B81-B108-09162CED781C}">
      <dsp:nvSpPr>
        <dsp:cNvPr id="0" name=""/>
        <dsp:cNvSpPr/>
      </dsp:nvSpPr>
      <dsp:spPr>
        <a:xfrm>
          <a:off x="1418096" y="2151568"/>
          <a:ext cx="551587" cy="551587"/>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57BFB-3942-434C-94C6-F302ED6686A6}">
      <dsp:nvSpPr>
        <dsp:cNvPr id="0" name=""/>
        <dsp:cNvSpPr/>
      </dsp:nvSpPr>
      <dsp:spPr>
        <a:xfrm rot="10800000">
          <a:off x="1693890" y="2867809"/>
          <a:ext cx="6177527" cy="5515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35" tIns="53340" rIns="99568" bIns="53340" numCol="1" spcCol="1270" anchor="t" anchorCtr="0">
          <a:noAutofit/>
        </a:bodyPr>
        <a:lstStyle/>
        <a:p>
          <a:pPr marL="0" lvl="0" indent="0" algn="l" defTabSz="622300">
            <a:lnSpc>
              <a:spcPct val="90000"/>
            </a:lnSpc>
            <a:spcBef>
              <a:spcPct val="0"/>
            </a:spcBef>
            <a:spcAft>
              <a:spcPct val="35000"/>
            </a:spcAft>
            <a:buNone/>
          </a:pPr>
          <a:r>
            <a:rPr lang="es-ES" sz="1400" b="1" kern="1200" dirty="0">
              <a:solidFill>
                <a:schemeClr val="tx1">
                  <a:lumMod val="75000"/>
                  <a:lumOff val="25000"/>
                </a:schemeClr>
              </a:solidFill>
              <a:latin typeface="Century Gothic" panose="020B0502020202020204" pitchFamily="34" charset="0"/>
              <a:cs typeface="Calibri Light"/>
            </a:rPr>
            <a:t>Anonimato</a:t>
          </a:r>
        </a:p>
        <a:p>
          <a:pPr marL="57150" lvl="1" indent="-57150" algn="l" defTabSz="444500">
            <a:lnSpc>
              <a:spcPct val="90000"/>
            </a:lnSpc>
            <a:spcBef>
              <a:spcPct val="0"/>
            </a:spcBef>
            <a:spcAft>
              <a:spcPct val="15000"/>
            </a:spcAft>
            <a:buChar char="•"/>
          </a:pPr>
          <a:r>
            <a:rPr lang="es-CO" sz="1000" kern="1200" dirty="0">
              <a:solidFill>
                <a:schemeClr val="tx1">
                  <a:lumMod val="75000"/>
                  <a:lumOff val="25000"/>
                </a:schemeClr>
              </a:solidFill>
            </a:rPr>
            <a:t>Todas las respuestas son anónimas</a:t>
          </a:r>
          <a:endParaRPr lang="es-419" sz="1000" kern="1200" dirty="0">
            <a:solidFill>
              <a:schemeClr val="tx1">
                <a:lumMod val="75000"/>
                <a:lumOff val="25000"/>
              </a:schemeClr>
            </a:solidFill>
          </a:endParaRPr>
        </a:p>
      </dsp:txBody>
      <dsp:txXfrm rot="10800000">
        <a:off x="1831787" y="2867809"/>
        <a:ext cx="6039630" cy="551587"/>
      </dsp:txXfrm>
    </dsp:sp>
    <dsp:sp modelId="{617523AE-03ED-4D68-968B-DB9E856A1C46}">
      <dsp:nvSpPr>
        <dsp:cNvPr id="0" name=""/>
        <dsp:cNvSpPr/>
      </dsp:nvSpPr>
      <dsp:spPr>
        <a:xfrm>
          <a:off x="1418096" y="2867809"/>
          <a:ext cx="551587" cy="551587"/>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EF6D9-6497-4856-A3FE-F18DB3232887}">
      <dsp:nvSpPr>
        <dsp:cNvPr id="0" name=""/>
        <dsp:cNvSpPr/>
      </dsp:nvSpPr>
      <dsp:spPr>
        <a:xfrm rot="10800000">
          <a:off x="1693890" y="3584050"/>
          <a:ext cx="6177527" cy="5515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35" tIns="53340" rIns="99568" bIns="53340" numCol="1" spcCol="1270" anchor="t" anchorCtr="0">
          <a:noAutofit/>
        </a:bodyPr>
        <a:lstStyle/>
        <a:p>
          <a:pPr marL="0" lvl="0" indent="0" algn="l" defTabSz="622300">
            <a:lnSpc>
              <a:spcPct val="90000"/>
            </a:lnSpc>
            <a:spcBef>
              <a:spcPct val="0"/>
            </a:spcBef>
            <a:spcAft>
              <a:spcPct val="35000"/>
            </a:spcAft>
            <a:buNone/>
          </a:pPr>
          <a:r>
            <a:rPr lang="es-ES" sz="1400" b="1" kern="1200" dirty="0">
              <a:solidFill>
                <a:schemeClr val="tx1">
                  <a:lumMod val="75000"/>
                  <a:lumOff val="25000"/>
                </a:schemeClr>
              </a:solidFill>
              <a:latin typeface="Century Gothic" panose="020B0502020202020204" pitchFamily="34" charset="0"/>
              <a:cs typeface="Calibri Light"/>
            </a:rPr>
            <a:t>Tendencias </a:t>
          </a:r>
        </a:p>
        <a:p>
          <a:pPr marL="57150" lvl="1" indent="-57150" algn="l" defTabSz="444500">
            <a:lnSpc>
              <a:spcPct val="90000"/>
            </a:lnSpc>
            <a:spcBef>
              <a:spcPct val="0"/>
            </a:spcBef>
            <a:spcAft>
              <a:spcPct val="15000"/>
            </a:spcAft>
            <a:buChar char="•"/>
          </a:pPr>
          <a:r>
            <a:rPr lang="es-CO" sz="1000" kern="1200" dirty="0">
              <a:solidFill>
                <a:schemeClr val="tx1">
                  <a:lumMod val="75000"/>
                  <a:lumOff val="25000"/>
                </a:schemeClr>
              </a:solidFill>
            </a:rPr>
            <a:t>Analiza el avance de los puntajes a lo largo del tiempo</a:t>
          </a:r>
          <a:endParaRPr lang="es-419" sz="1000" kern="1200" dirty="0">
            <a:solidFill>
              <a:schemeClr val="tx1">
                <a:lumMod val="75000"/>
                <a:lumOff val="25000"/>
              </a:schemeClr>
            </a:solidFill>
          </a:endParaRPr>
        </a:p>
      </dsp:txBody>
      <dsp:txXfrm rot="10800000">
        <a:off x="1831787" y="3584050"/>
        <a:ext cx="6039630" cy="551587"/>
      </dsp:txXfrm>
    </dsp:sp>
    <dsp:sp modelId="{1F84DC09-108A-4E78-8726-7F31BB20B5A1}">
      <dsp:nvSpPr>
        <dsp:cNvPr id="0" name=""/>
        <dsp:cNvSpPr/>
      </dsp:nvSpPr>
      <dsp:spPr>
        <a:xfrm>
          <a:off x="1418096" y="3584050"/>
          <a:ext cx="551587" cy="551587"/>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BBBEC-8DE4-46D7-B213-98B792C03152}">
      <dsp:nvSpPr>
        <dsp:cNvPr id="0" name=""/>
        <dsp:cNvSpPr/>
      </dsp:nvSpPr>
      <dsp:spPr>
        <a:xfrm rot="10800000">
          <a:off x="1693890" y="4300290"/>
          <a:ext cx="6177527" cy="5515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35" tIns="53340" rIns="99568" bIns="53340" numCol="1" spcCol="1270" anchor="t" anchorCtr="0">
          <a:noAutofit/>
        </a:bodyPr>
        <a:lstStyle/>
        <a:p>
          <a:pPr marL="0" lvl="0" indent="0" algn="l" defTabSz="622300">
            <a:lnSpc>
              <a:spcPct val="90000"/>
            </a:lnSpc>
            <a:spcBef>
              <a:spcPct val="0"/>
            </a:spcBef>
            <a:spcAft>
              <a:spcPct val="35000"/>
            </a:spcAft>
            <a:buNone/>
          </a:pPr>
          <a:r>
            <a:rPr lang="es-ES" sz="1400" b="1" kern="1200" dirty="0">
              <a:solidFill>
                <a:schemeClr val="tx1">
                  <a:lumMod val="75000"/>
                  <a:lumOff val="25000"/>
                </a:schemeClr>
              </a:solidFill>
              <a:latin typeface="Century Gothic" panose="020B0502020202020204" pitchFamily="34" charset="0"/>
              <a:cs typeface="Calibri Light"/>
            </a:rPr>
            <a:t>Auto gestionable</a:t>
          </a:r>
        </a:p>
        <a:p>
          <a:pPr marL="57150" lvl="1" indent="-57150" algn="l" defTabSz="444500">
            <a:lnSpc>
              <a:spcPct val="90000"/>
            </a:lnSpc>
            <a:spcBef>
              <a:spcPct val="0"/>
            </a:spcBef>
            <a:spcAft>
              <a:spcPct val="15000"/>
            </a:spcAft>
            <a:buChar char="•"/>
          </a:pPr>
          <a:r>
            <a:rPr lang="es-CO" sz="1000" kern="1200" dirty="0">
              <a:solidFill>
                <a:schemeClr val="tx1">
                  <a:lumMod val="75000"/>
                  <a:lumOff val="25000"/>
                </a:schemeClr>
              </a:solidFill>
            </a:rPr>
            <a:t>No necesitas conocimiento técnico para lanzar las mediciones</a:t>
          </a:r>
          <a:endParaRPr lang="es-419" sz="1000" kern="1200" dirty="0">
            <a:solidFill>
              <a:schemeClr val="tx1">
                <a:lumMod val="75000"/>
                <a:lumOff val="25000"/>
              </a:schemeClr>
            </a:solidFill>
          </a:endParaRPr>
        </a:p>
      </dsp:txBody>
      <dsp:txXfrm rot="10800000">
        <a:off x="1831787" y="4300290"/>
        <a:ext cx="6039630" cy="551587"/>
      </dsp:txXfrm>
    </dsp:sp>
    <dsp:sp modelId="{89C84DB5-11C2-4B26-A860-8BCD6A8DD3C3}">
      <dsp:nvSpPr>
        <dsp:cNvPr id="0" name=""/>
        <dsp:cNvSpPr/>
      </dsp:nvSpPr>
      <dsp:spPr>
        <a:xfrm>
          <a:off x="1418096" y="4300290"/>
          <a:ext cx="551587" cy="551587"/>
        </a:xfrm>
        <a:prstGeom prst="ellipse">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32854-1AEA-4244-832D-8877BC69CAA5}">
      <dsp:nvSpPr>
        <dsp:cNvPr id="0" name=""/>
        <dsp:cNvSpPr/>
      </dsp:nvSpPr>
      <dsp:spPr>
        <a:xfrm rot="10800000">
          <a:off x="1693890" y="5016531"/>
          <a:ext cx="6177527" cy="55158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35" tIns="53340" rIns="99568" bIns="533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CO" sz="1400" b="1" kern="1200" dirty="0">
              <a:solidFill>
                <a:schemeClr val="tx1">
                  <a:lumMod val="75000"/>
                  <a:lumOff val="25000"/>
                </a:schemeClr>
              </a:solidFill>
              <a:latin typeface="Century Gothic" panose="020B0502020202020204" pitchFamily="34" charset="0"/>
              <a:ea typeface="+mn-ea"/>
              <a:cs typeface="Calibri Light"/>
            </a:rPr>
            <a:t>Reportes instantáneos</a:t>
          </a:r>
          <a:endParaRPr lang="es-419" sz="1400" b="1" kern="1200" dirty="0">
            <a:solidFill>
              <a:schemeClr val="tx1">
                <a:lumMod val="75000"/>
                <a:lumOff val="25000"/>
              </a:schemeClr>
            </a:solidFill>
            <a:latin typeface="Century Gothic" panose="020B0502020202020204" pitchFamily="34" charset="0"/>
            <a:ea typeface="+mn-ea"/>
            <a:cs typeface="Calibri Light"/>
          </a:endParaRPr>
        </a:p>
        <a:p>
          <a:pPr marL="57150" lvl="1" indent="-57150" algn="l" defTabSz="488950">
            <a:lnSpc>
              <a:spcPct val="90000"/>
            </a:lnSpc>
            <a:spcBef>
              <a:spcPct val="0"/>
            </a:spcBef>
            <a:spcAft>
              <a:spcPct val="15000"/>
            </a:spcAft>
            <a:buChar char="•"/>
          </a:pPr>
          <a:r>
            <a:rPr lang="es-CO" sz="1100" kern="1200" dirty="0">
              <a:solidFill>
                <a:schemeClr val="tx1">
                  <a:lumMod val="75000"/>
                  <a:lumOff val="25000"/>
                </a:schemeClr>
              </a:solidFill>
            </a:rPr>
            <a:t>Descarga los reportes al momento de terminar la medición</a:t>
          </a:r>
          <a:endParaRPr lang="es-419" sz="1100" kern="1200" dirty="0">
            <a:solidFill>
              <a:schemeClr val="tx1">
                <a:lumMod val="75000"/>
                <a:lumOff val="25000"/>
              </a:schemeClr>
            </a:solidFill>
          </a:endParaRPr>
        </a:p>
      </dsp:txBody>
      <dsp:txXfrm rot="10800000">
        <a:off x="1831787" y="5016531"/>
        <a:ext cx="6039630" cy="551587"/>
      </dsp:txXfrm>
    </dsp:sp>
    <dsp:sp modelId="{32E0ACEA-8AC8-48B8-A0AA-DA19834498A4}">
      <dsp:nvSpPr>
        <dsp:cNvPr id="0" name=""/>
        <dsp:cNvSpPr/>
      </dsp:nvSpPr>
      <dsp:spPr>
        <a:xfrm>
          <a:off x="1418096" y="5016531"/>
          <a:ext cx="551587" cy="551587"/>
        </a:xfrm>
        <a:prstGeom prst="ellipse">
          <a:avLst/>
        </a:prstGeom>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8599FEE-9E62-497E-9816-6C9FD5F8E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45A70710-D663-417A-8E3A-0A18877048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72AD7B-C1A4-4BB8-968E-51B2F3CE1935}" type="datetimeFigureOut">
              <a:rPr lang="en-US" smtClean="0"/>
              <a:t>12/7/2020</a:t>
            </a:fld>
            <a:endParaRPr lang="en-US"/>
          </a:p>
        </p:txBody>
      </p:sp>
      <p:sp>
        <p:nvSpPr>
          <p:cNvPr id="4" name="Marcador de pie de página 3">
            <a:extLst>
              <a:ext uri="{FF2B5EF4-FFF2-40B4-BE49-F238E27FC236}">
                <a16:creationId xmlns:a16="http://schemas.microsoft.com/office/drawing/2014/main" id="{4F55B5D5-6BB9-40F1-90CF-8DEB4A7076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27048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322EC-2615-8242-A5E3-1E3B99288C46}" type="datetimeFigureOut">
              <a:rPr lang="es-ES" smtClean="0"/>
              <a:t>07/12/2020</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48EC1-8394-7C4F-A21D-9D19B630A5D4}" type="slidenum">
              <a:rPr lang="es-ES" smtClean="0"/>
              <a:t>‹Nº›</a:t>
            </a:fld>
            <a:endParaRPr lang="es-ES"/>
          </a:p>
        </p:txBody>
      </p:sp>
    </p:spTree>
    <p:extLst>
      <p:ext uri="{BB962C8B-B14F-4D97-AF65-F5344CB8AC3E}">
        <p14:creationId xmlns:p14="http://schemas.microsoft.com/office/powerpoint/2010/main" val="31484336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E48EC1-8394-7C4F-A21D-9D19B630A5D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52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FFE48EC1-8394-7C4F-A21D-9D19B630A5D4}" type="slidenum">
              <a:rPr lang="es-ES" smtClean="0"/>
              <a:t>18</a:t>
            </a:fld>
            <a:endParaRPr lang="es-ES"/>
          </a:p>
        </p:txBody>
      </p:sp>
    </p:spTree>
    <p:extLst>
      <p:ext uri="{BB962C8B-B14F-4D97-AF65-F5344CB8AC3E}">
        <p14:creationId xmlns:p14="http://schemas.microsoft.com/office/powerpoint/2010/main" val="67823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FFE48EC1-8394-7C4F-A21D-9D19B630A5D4}" type="slidenum">
              <a:rPr lang="es-ES" smtClean="0"/>
              <a:t>22</a:t>
            </a:fld>
            <a:endParaRPr lang="es-ES"/>
          </a:p>
        </p:txBody>
      </p:sp>
    </p:spTree>
    <p:extLst>
      <p:ext uri="{BB962C8B-B14F-4D97-AF65-F5344CB8AC3E}">
        <p14:creationId xmlns:p14="http://schemas.microsoft.com/office/powerpoint/2010/main" val="186731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FFE48EC1-8394-7C4F-A21D-9D19B630A5D4}" type="slidenum">
              <a:rPr lang="es-ES" smtClean="0"/>
              <a:t>23</a:t>
            </a:fld>
            <a:endParaRPr lang="es-ES"/>
          </a:p>
        </p:txBody>
      </p:sp>
    </p:spTree>
    <p:extLst>
      <p:ext uri="{BB962C8B-B14F-4D97-AF65-F5344CB8AC3E}">
        <p14:creationId xmlns:p14="http://schemas.microsoft.com/office/powerpoint/2010/main" val="427813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FFE48EC1-8394-7C4F-A21D-9D19B630A5D4}" type="slidenum">
              <a:rPr lang="es-ES" smtClean="0"/>
              <a:t>24</a:t>
            </a:fld>
            <a:endParaRPr lang="es-ES"/>
          </a:p>
        </p:txBody>
      </p:sp>
    </p:spTree>
    <p:extLst>
      <p:ext uri="{BB962C8B-B14F-4D97-AF65-F5344CB8AC3E}">
        <p14:creationId xmlns:p14="http://schemas.microsoft.com/office/powerpoint/2010/main" val="250541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No tiene diseño alguno. La letra es muy pequeña. </a:t>
            </a:r>
          </a:p>
        </p:txBody>
      </p:sp>
      <p:sp>
        <p:nvSpPr>
          <p:cNvPr id="4" name="3 Marcador de número de diapositiva"/>
          <p:cNvSpPr>
            <a:spLocks noGrp="1"/>
          </p:cNvSpPr>
          <p:nvPr>
            <p:ph type="sldNum" sz="quarter" idx="10"/>
          </p:nvPr>
        </p:nvSpPr>
        <p:spPr/>
        <p:txBody>
          <a:bodyPr/>
          <a:lstStyle/>
          <a:p>
            <a:fld id="{C9BF8E87-19CE-4574-B3D7-8217BF49DA39}" type="slidenum">
              <a:rPr lang="es-CO" smtClean="0"/>
              <a:t>28</a:t>
            </a:fld>
            <a:endParaRPr lang="es-CO"/>
          </a:p>
        </p:txBody>
      </p:sp>
    </p:spTree>
    <p:extLst>
      <p:ext uri="{BB962C8B-B14F-4D97-AF65-F5344CB8AC3E}">
        <p14:creationId xmlns:p14="http://schemas.microsoft.com/office/powerpoint/2010/main" val="2742931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FFE48EC1-8394-7C4F-A21D-9D19B630A5D4}" type="slidenum">
              <a:rPr lang="es-ES" smtClean="0"/>
              <a:t>39</a:t>
            </a:fld>
            <a:endParaRPr lang="es-ES"/>
          </a:p>
        </p:txBody>
      </p:sp>
    </p:spTree>
    <p:extLst>
      <p:ext uri="{BB962C8B-B14F-4D97-AF65-F5344CB8AC3E}">
        <p14:creationId xmlns:p14="http://schemas.microsoft.com/office/powerpoint/2010/main" val="225760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 trayectoria de 30 años nos ha llevado a tener a más de 350 clientes recurrentes en más de 15 países y hemos impactado a más de 300,000 personas que han participado en nuestros talleres y procesos. </a:t>
            </a:r>
          </a:p>
        </p:txBody>
      </p:sp>
    </p:spTree>
    <p:extLst>
      <p:ext uri="{BB962C8B-B14F-4D97-AF65-F5344CB8AC3E}">
        <p14:creationId xmlns:p14="http://schemas.microsoft.com/office/powerpoint/2010/main" val="284933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Nuestra definición de cultura es esta “</a:t>
            </a:r>
            <a:r>
              <a:rPr lang="es-ES" sz="1200" dirty="0">
                <a:solidFill>
                  <a:prstClr val="black"/>
                </a:solidFill>
                <a:latin typeface="Arial" panose="020B0604020202020204" pitchFamily="34" charset="0"/>
                <a:cs typeface="Arial" panose="020B0604020202020204" pitchFamily="34" charset="0"/>
                <a:sym typeface="Arial"/>
              </a:rPr>
              <a:t>la manera de pensar, actuar y sentir, que define la personalidad y el carácter distintivo de una organización</a:t>
            </a:r>
            <a:r>
              <a:rPr lang="es-CO" dirty="0"/>
              <a:t>”, y como se refleja en la famosa frase de Drucker de ya hace varias décadas “la cultura se come a la estrategia a la hora del desayuno”, es un elemento crítico para lograr ejecutar la estrategia.</a:t>
            </a:r>
          </a:p>
          <a:p>
            <a:endParaRPr lang="es-CO" dirty="0"/>
          </a:p>
          <a:p>
            <a:r>
              <a:rPr lang="es-CO" dirty="0"/>
              <a:t>Un tema importante de cómo abordamos el tema de cultura, es que ésta se debe gestionar a través de los comportamientos, no de los valores como piensan algunos. Para nosotros el marco de los valores es demasiado amplio y general, y la gestión de cultura debe ser muy clara en lo que se espera de su gente en el día a día a través de comportamientos observables….y realmente esta es justamente la tendencia que se ve en grandes compañías que gestionan muy bien su cultura como Netflix que tiene más de 40 comportamientos o Amazon.</a:t>
            </a:r>
          </a:p>
          <a:p>
            <a:endParaRPr lang="es-CO" dirty="0"/>
          </a:p>
          <a:p>
            <a:r>
              <a:rPr lang="es-CO" dirty="0"/>
              <a:t>Y otros elementos clave en la gestión de cultura son los procesos, herramientas y sistemas de consecuencia que deben ser 100% coherentes con la cultura que se busca. Un ejemplo común que encontramos es por ejemplo que se quiere promover una cultura de colaboración y trabajo en equipo, pero la compensación variable y mecanismos de reconocimiento son por desempeño individual. ESO ES LO QUE LLAMAMOS TENSIONES CULTURALES</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D0F3-EDEC-4487-A34A-AACB41FBDC7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 gran paradoja es que aunque el 90% de los líderes, según este estudio de Korn Ferry, consideran que la cultura es muy importante para el éxito del negocio, solo el 32% considera que su cultura actual está alineada con su estrategia, y aún más crítico, solo el 25% tienen un proceso formal de gestión de cultura, por lo que es muy positivo que la Corporación haya decidido dar este paso</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D0F3-EDEC-4487-A34A-AACB41FBDC7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58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Consideramos que para lograr resultados sostenibles, se debe lograr la alineación de una adecuada estrategia competitiva, una cultura alineada para el logro de esa estrategia, y finalmente y no menos importante se deben tener las capacidades adecuadas en términos de talento, tecnología, presupuesto, etc. que habiliten a la organización para alcanzar sus objetivos.</a:t>
            </a:r>
          </a:p>
          <a:p>
            <a:endParaRPr lang="es-CO" dirty="0"/>
          </a:p>
          <a:p>
            <a:r>
              <a:rPr lang="es-CO" dirty="0"/>
              <a:t>Como vemos en esta gráfica, el valor de la cultura organizacional está en función de su alineación con la estrategia. En otras palabras, la cultura no es un fin en sí misma es un medio; un medio para lograr la estrategia, para atraer y comprometer talento, para seducir clientes e incluso en el caso de culturas admirables para construir sociedad.</a:t>
            </a:r>
          </a:p>
          <a:p>
            <a:endParaRPr lang="es-CO" dirty="0"/>
          </a:p>
          <a:p>
            <a:r>
              <a:rPr lang="es-CO" dirty="0"/>
              <a:t>Este es justamente el concepto del libro Organizaciones Coherentes de Ricardo que tienen allí.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D0F3-EDEC-4487-A34A-AACB41FBDC7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43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Nuestro modelo tiene tres tipos de cultura, responsable, competitiva y humana, cada una con 3 dimensiones. Es circular porque consideramos que todas las dimensiones son importantes</a:t>
            </a:r>
          </a:p>
        </p:txBody>
      </p:sp>
      <p:sp>
        <p:nvSpPr>
          <p:cNvPr id="4" name="Marcador de número de diapositiva 3"/>
          <p:cNvSpPr>
            <a:spLocks noGrp="1"/>
          </p:cNvSpPr>
          <p:nvPr>
            <p:ph type="sldNum" sz="quarter" idx="5"/>
          </p:nvPr>
        </p:nvSpPr>
        <p:spPr/>
        <p:txBody>
          <a:bodyPr/>
          <a:lstStyle/>
          <a:p>
            <a:fld id="{D853D0F3-EDEC-4487-A34A-AACB41FBDC77}" type="slidenum">
              <a:rPr lang="es-CO" smtClean="0"/>
              <a:t>11</a:t>
            </a:fld>
            <a:endParaRPr lang="es-CO"/>
          </a:p>
        </p:txBody>
      </p:sp>
    </p:spTree>
    <p:extLst>
      <p:ext uri="{BB962C8B-B14F-4D97-AF65-F5344CB8AC3E}">
        <p14:creationId xmlns:p14="http://schemas.microsoft.com/office/powerpoint/2010/main" val="422762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FFE48EC1-8394-7C4F-A21D-9D19B630A5D4}" type="slidenum">
              <a:rPr lang="es-ES" smtClean="0"/>
              <a:t>14</a:t>
            </a:fld>
            <a:endParaRPr lang="es-ES"/>
          </a:p>
        </p:txBody>
      </p:sp>
    </p:spTree>
    <p:extLst>
      <p:ext uri="{BB962C8B-B14F-4D97-AF65-F5344CB8AC3E}">
        <p14:creationId xmlns:p14="http://schemas.microsoft.com/office/powerpoint/2010/main" val="272561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Primero, explicarles nuestro proceso que es realmente simple con 6 pasos y metodología de cierre de brechas</a:t>
            </a:r>
          </a:p>
          <a:p>
            <a:pPr marL="228600" indent="-228600">
              <a:buFont typeface="+mj-lt"/>
              <a:buAutoNum type="arabicPeriod"/>
            </a:pPr>
            <a:r>
              <a:rPr lang="es-CO" dirty="0"/>
              <a:t>Una fase de recolección de información y sensibilización al equipo que </a:t>
            </a:r>
          </a:p>
          <a:p>
            <a:pPr marL="228600" indent="-228600">
              <a:buFont typeface="+mj-lt"/>
              <a:buAutoNum type="arabicPeriod"/>
            </a:pPr>
            <a:r>
              <a:rPr lang="es-CO" dirty="0"/>
              <a:t>Luego la definición de la cultura requerida en una sesión de 8 horas,  que es uno de los dos puntos donde el proceso exige la participación directa del equipo ejecutivo. Allí, con una metodología muy sencilla apalancada en una herramienta digital, el equipo define cuál es la cultura requerida de acuerdo a la estrategia, la cual deberá definir atributos a desarrollar y también atributos  a mantener y que hoy ya diferencian a la organización</a:t>
            </a:r>
          </a:p>
          <a:p>
            <a:pPr marL="228600" indent="-228600">
              <a:buFont typeface="+mj-lt"/>
              <a:buAutoNum type="arabicPeriod"/>
            </a:pPr>
            <a:r>
              <a:rPr lang="es-CO" dirty="0"/>
              <a:t>La tercera fase es la medición de cultura actual, a través de una encuesta digital que contestarían cerca de 10,000 colaboradores complementadas con grupos focales para tener también un input cualitativo que ayude a tener el mejor diagnóstico posible</a:t>
            </a:r>
          </a:p>
          <a:p>
            <a:pPr marL="228600" indent="-228600">
              <a:buFont typeface="+mj-lt"/>
              <a:buAutoNum type="arabicPeriod"/>
            </a:pPr>
            <a:r>
              <a:rPr lang="es-CO" dirty="0"/>
              <a:t>Luego, tenemos el segundo punto donde se requiere la participación del equipo directivo, es la sesión de entrega de resultados y definición colectiva del plan de acción, el cual construimos con mucho foco, definiendo las acciones clave de mayor impacto para el cierre de brechas</a:t>
            </a:r>
          </a:p>
          <a:p>
            <a:pPr marL="228600" indent="-228600">
              <a:buFont typeface="+mj-lt"/>
              <a:buAutoNum type="arabicPeriod"/>
            </a:pPr>
            <a:r>
              <a:rPr lang="es-CO" dirty="0"/>
              <a:t>La quinta, que realmente va ocurriendo de manera simultánea es el desarrollo de facilitadores o consultores internos, que son los agentes de cambio que realizan el despliegue en toda la compañía. En organizaciones tan grandes y dispersas geográficamente como esta, esta ha sido nuestra “salsa secreta” para implementar procesos exitosos, ya más adelante hablaremos más al respecto</a:t>
            </a:r>
          </a:p>
          <a:p>
            <a:pPr marL="228600" indent="-228600">
              <a:buFont typeface="+mj-lt"/>
              <a:buAutoNum type="arabicPeriod"/>
            </a:pPr>
            <a:r>
              <a:rPr lang="es-CO" dirty="0"/>
              <a:t>Y por último todo el proceso de ejecución y seguimiento</a:t>
            </a:r>
          </a:p>
          <a:p>
            <a:pPr marL="0" indent="0">
              <a:buFont typeface="+mj-lt"/>
              <a:buNone/>
            </a:pPr>
            <a:endParaRPr lang="es-CO" dirty="0"/>
          </a:p>
          <a:p>
            <a:pPr marL="0" indent="0">
              <a:buFont typeface="+mj-lt"/>
              <a:buNone/>
            </a:pPr>
            <a:r>
              <a:rPr lang="es-CO" dirty="0"/>
              <a:t>Vale la pena aclarar que esta es la propuesta mínima que consideramos; a diferencia de otros consultores, normalmente no </a:t>
            </a:r>
            <a:r>
              <a:rPr lang="es-CO" dirty="0" err="1"/>
              <a:t>pre-vendemos</a:t>
            </a:r>
            <a:r>
              <a:rPr lang="es-CO" dirty="0"/>
              <a:t> una etapa de ejecución sin realmente conocer qué es lo que va a salir en el diagnóstico; no sabemos si las brechas serán muy grandes o pequeñas; localizadas en un país, negocio, nivel organizacional, y por tanto no podemos anticipar cómo será la etapa de ejecución. Esto le gusta a algunos clientes, a otros no, pero claramente queremos preciar que estamos listos para apoyarlos en cualquier actividad de despliegue y ejecución del plan de acción.</a:t>
            </a:r>
          </a:p>
          <a:p>
            <a:pPr marL="0" indent="0">
              <a:buFont typeface="+mj-lt"/>
              <a:buNone/>
            </a:pPr>
            <a:endParaRPr lang="es-CO" dirty="0"/>
          </a:p>
          <a:p>
            <a:pPr marL="0" indent="0">
              <a:buFont typeface="+mj-lt"/>
              <a:buNone/>
            </a:pPr>
            <a:endParaRPr lang="es-CO" dirty="0"/>
          </a:p>
          <a:p>
            <a:pPr marL="228600" indent="-228600">
              <a:buFont typeface="+mj-lt"/>
              <a:buAutoNum type="arabicPeriod"/>
            </a:pPr>
            <a:endParaRPr lang="es-CO" dirty="0"/>
          </a:p>
        </p:txBody>
      </p:sp>
      <p:sp>
        <p:nvSpPr>
          <p:cNvPr id="4" name="Marcador de número de diapositiva 3"/>
          <p:cNvSpPr>
            <a:spLocks noGrp="1"/>
          </p:cNvSpPr>
          <p:nvPr>
            <p:ph type="sldNum" sz="quarter" idx="5"/>
          </p:nvPr>
        </p:nvSpPr>
        <p:spPr/>
        <p:txBody>
          <a:bodyPr/>
          <a:lstStyle/>
          <a:p>
            <a:fld id="{D853D0F3-EDEC-4487-A34A-AACB41FBDC77}" type="slidenum">
              <a:rPr lang="es-CO" smtClean="0"/>
              <a:t>15</a:t>
            </a:fld>
            <a:endParaRPr lang="es-CO"/>
          </a:p>
        </p:txBody>
      </p:sp>
    </p:spTree>
    <p:extLst>
      <p:ext uri="{BB962C8B-B14F-4D97-AF65-F5344CB8AC3E}">
        <p14:creationId xmlns:p14="http://schemas.microsoft.com/office/powerpoint/2010/main" val="190553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Este es un ejemplo de cómo se presentan los resultados de la medición de Cultura Actual. Son gráficas sencillas, que permiten entender claramente las culturas predominantes, las brechas frente a la cultura requerida, la tendencia cuando ya hay mediciones anteriores, la dispersión entre segmentos, etc., todo orientado a facilitar la construcción de planes de acción con foco</a:t>
            </a:r>
          </a:p>
        </p:txBody>
      </p:sp>
      <p:sp>
        <p:nvSpPr>
          <p:cNvPr id="4" name="Marcador de número de diapositiva 3"/>
          <p:cNvSpPr>
            <a:spLocks noGrp="1"/>
          </p:cNvSpPr>
          <p:nvPr>
            <p:ph type="sldNum" sz="quarter" idx="5"/>
          </p:nvPr>
        </p:nvSpPr>
        <p:spPr/>
        <p:txBody>
          <a:bodyPr/>
          <a:lstStyle/>
          <a:p>
            <a:fld id="{D853D0F3-EDEC-4487-A34A-AACB41FBDC77}" type="slidenum">
              <a:rPr lang="es-CO" smtClean="0"/>
              <a:t>17</a:t>
            </a:fld>
            <a:endParaRPr lang="es-CO"/>
          </a:p>
        </p:txBody>
      </p:sp>
    </p:spTree>
    <p:extLst>
      <p:ext uri="{BB962C8B-B14F-4D97-AF65-F5344CB8AC3E}">
        <p14:creationId xmlns:p14="http://schemas.microsoft.com/office/powerpoint/2010/main" val="12596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59A13143-3F4B-EA48-AF9F-0135D5017AD5}" type="datetimeFigureOut">
              <a:rPr lang="es-ES" smtClean="0"/>
              <a:t>07/12/2020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415221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59A13143-3F4B-EA48-AF9F-0135D5017AD5}" type="datetimeFigureOut">
              <a:rPr lang="es-ES" smtClean="0"/>
              <a:t>07/12/2020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40043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59A13143-3F4B-EA48-AF9F-0135D5017AD5}" type="datetimeFigureOut">
              <a:rPr lang="es-ES" smtClean="0"/>
              <a:t>07/12/2020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120462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11658" y="762000"/>
            <a:ext cx="4267200" cy="304800"/>
          </a:xfrm>
          <a:prstGeom prst="rect">
            <a:avLst/>
          </a:prstGeom>
        </p:spPr>
        <p:txBody>
          <a:bodyPr lIns="91206" tIns="45610" rIns="91206" bIns="45610" anchor="ctr"/>
          <a:lstStyle>
            <a:lvl1pPr marL="0" indent="0" algn="l">
              <a:buNone/>
              <a:defRPr sz="1600" cap="all" baseline="0">
                <a:solidFill>
                  <a:srgbClr val="595959"/>
                </a:solidFill>
                <a:latin typeface="Open Sans Cond Light"/>
              </a:defRPr>
            </a:lvl1pPr>
          </a:lstStyle>
          <a:p>
            <a:pPr lvl="0"/>
            <a:r>
              <a:rPr lang="en-US" dirty="0"/>
              <a:t>THIS IS EXAMPLE TEXT</a:t>
            </a:r>
          </a:p>
        </p:txBody>
      </p:sp>
      <p:sp>
        <p:nvSpPr>
          <p:cNvPr id="13" name="Text Placeholder 12"/>
          <p:cNvSpPr>
            <a:spLocks noGrp="1"/>
          </p:cNvSpPr>
          <p:nvPr>
            <p:ph type="body" sz="quarter" idx="14" hasCustomPrompt="1"/>
          </p:nvPr>
        </p:nvSpPr>
        <p:spPr>
          <a:xfrm>
            <a:off x="311658" y="274641"/>
            <a:ext cx="8527542" cy="487363"/>
          </a:xfrm>
          <a:prstGeom prst="rect">
            <a:avLst/>
          </a:prstGeom>
        </p:spPr>
        <p:txBody>
          <a:bodyPr lIns="91206" tIns="45610" rIns="91206" bIns="45610" anchor="ctr"/>
          <a:lstStyle>
            <a:lvl1pPr marL="0" indent="0" algn="l">
              <a:buNone/>
              <a:defRPr sz="3200">
                <a:solidFill>
                  <a:srgbClr val="595959"/>
                </a:solidFill>
                <a:latin typeface="Open Sans Cond Light"/>
              </a:defRPr>
            </a:lvl1pPr>
          </a:lstStyle>
          <a:p>
            <a:pPr lvl="0"/>
            <a:r>
              <a:rPr lang="en-US" dirty="0"/>
              <a:t>CLICK TO EDIT MASTER TITLE STYLE</a:t>
            </a:r>
          </a:p>
        </p:txBody>
      </p:sp>
      <p:sp>
        <p:nvSpPr>
          <p:cNvPr id="7" name="Slide Number Placeholder 6"/>
          <p:cNvSpPr>
            <a:spLocks noGrp="1"/>
          </p:cNvSpPr>
          <p:nvPr>
            <p:ph type="sldNum" sz="quarter" idx="17"/>
          </p:nvPr>
        </p:nvSpPr>
        <p:spPr>
          <a:xfrm>
            <a:off x="4343400" y="6492925"/>
            <a:ext cx="457200" cy="365125"/>
          </a:xfrm>
          <a:prstGeom prst="rect">
            <a:avLst/>
          </a:prstGeom>
        </p:spPr>
        <p:txBody>
          <a:bodyPr/>
          <a:lstStyle>
            <a:lvl1pPr>
              <a:defRPr>
                <a:latin typeface="Open Sans Cond Light"/>
              </a:defRPr>
            </a:lvl1pPr>
          </a:lstStyle>
          <a:p>
            <a:fld id="{3101D46F-57A9-43DB-8B55-C38BE2226748}" type="slidenum">
              <a:rPr lang="en-US" smtClean="0"/>
              <a:pPr/>
              <a:t>‹Nº›</a:t>
            </a:fld>
            <a:endParaRPr lang="en-US" dirty="0"/>
          </a:p>
        </p:txBody>
      </p:sp>
    </p:spTree>
    <p:custDataLst>
      <p:tags r:id="rId1"/>
    </p:custDataLst>
    <p:extLst>
      <p:ext uri="{BB962C8B-B14F-4D97-AF65-F5344CB8AC3E}">
        <p14:creationId xmlns:p14="http://schemas.microsoft.com/office/powerpoint/2010/main" val="2914705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438400" y="838200"/>
            <a:ext cx="4267200" cy="304800"/>
          </a:xfrm>
          <a:prstGeom prst="rect">
            <a:avLst/>
          </a:prstGeom>
        </p:spPr>
        <p:txBody>
          <a:bodyPr lIns="91206" tIns="45610" rIns="91206" bIns="45610"/>
          <a:lstStyle>
            <a:lvl1pPr marL="0" indent="0" algn="ctr">
              <a:buNone/>
              <a:defRPr sz="1200" baseline="0">
                <a:solidFill>
                  <a:srgbClr val="595959"/>
                </a:solidFill>
                <a:latin typeface="Open Sans Cond Light"/>
              </a:defRPr>
            </a:lvl1pPr>
          </a:lstStyle>
          <a:p>
            <a:pPr lvl="0"/>
            <a:r>
              <a:rPr lang="en-US" dirty="0"/>
              <a:t>This is example Text</a:t>
            </a:r>
          </a:p>
        </p:txBody>
      </p:sp>
      <p:sp>
        <p:nvSpPr>
          <p:cNvPr id="13" name="Text Placeholder 12"/>
          <p:cNvSpPr>
            <a:spLocks noGrp="1"/>
          </p:cNvSpPr>
          <p:nvPr>
            <p:ph type="body" sz="quarter" idx="14" hasCustomPrompt="1"/>
          </p:nvPr>
        </p:nvSpPr>
        <p:spPr>
          <a:xfrm>
            <a:off x="1298829" y="274641"/>
            <a:ext cx="6546342" cy="487363"/>
          </a:xfrm>
          <a:prstGeom prst="rect">
            <a:avLst/>
          </a:prstGeom>
        </p:spPr>
        <p:txBody>
          <a:bodyPr lIns="91206" tIns="45610" rIns="91206" bIns="45610" anchor="ctr"/>
          <a:lstStyle>
            <a:lvl1pPr marL="0" indent="0" algn="ctr">
              <a:buNone/>
              <a:defRPr sz="2800">
                <a:solidFill>
                  <a:srgbClr val="595959"/>
                </a:solidFill>
                <a:latin typeface="Open Sans Cond Light"/>
              </a:defRPr>
            </a:lvl1pPr>
          </a:lstStyle>
          <a:p>
            <a:pPr lvl="0"/>
            <a:r>
              <a:rPr lang="en-US" dirty="0"/>
              <a:t>CLICK TO EDIT MASTER TITLE STYLE</a:t>
            </a:r>
          </a:p>
        </p:txBody>
      </p:sp>
    </p:spTree>
    <p:custDataLst>
      <p:tags r:id="rId1"/>
    </p:custDataLst>
    <p:extLst>
      <p:ext uri="{BB962C8B-B14F-4D97-AF65-F5344CB8AC3E}">
        <p14:creationId xmlns:p14="http://schemas.microsoft.com/office/powerpoint/2010/main" val="853848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6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85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Clic para editar título</a:t>
            </a:r>
            <a:endParaRPr lang="es-ES" dirty="0"/>
          </a:p>
        </p:txBody>
      </p:sp>
      <p:sp>
        <p:nvSpPr>
          <p:cNvPr id="3" name="Marcador de contenido 2"/>
          <p:cNvSpPr>
            <a:spLocks noGrp="1"/>
          </p:cNvSpPr>
          <p:nvPr>
            <p:ph idx="1"/>
          </p:nvPr>
        </p:nvSpPr>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p>
            <a:fld id="{59A13143-3F4B-EA48-AF9F-0135D5017AD5}" type="datetimeFigureOut">
              <a:rPr lang="es-ES" smtClean="0"/>
              <a:t>07/12/2020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268854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59A13143-3F4B-EA48-AF9F-0135D5017AD5}" type="datetimeFigureOut">
              <a:rPr lang="es-ES" smtClean="0"/>
              <a:t>07/12/2020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150943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Clic para editar título</a:t>
            </a:r>
            <a:endParaRPr lang="es-ES" dirty="0"/>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59A13143-3F4B-EA48-AF9F-0135D5017AD5}" type="datetimeFigureOut">
              <a:rPr lang="es-ES" smtClean="0"/>
              <a:t>07/12/2020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259112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59A13143-3F4B-EA48-AF9F-0135D5017AD5}" type="datetimeFigureOut">
              <a:rPr lang="es-ES" smtClean="0"/>
              <a:t>07/12/2020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223292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59A13143-3F4B-EA48-AF9F-0135D5017AD5}" type="datetimeFigureOut">
              <a:rPr lang="es-ES" smtClean="0"/>
              <a:t>07/12/2020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177815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9A13143-3F4B-EA48-AF9F-0135D5017AD5}" type="datetimeFigureOut">
              <a:rPr lang="es-ES" smtClean="0"/>
              <a:t>07/12/2020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303341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9A13143-3F4B-EA48-AF9F-0135D5017AD5}" type="datetimeFigureOut">
              <a:rPr lang="es-ES" smtClean="0"/>
              <a:t>07/12/2020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223504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9A13143-3F4B-EA48-AF9F-0135D5017AD5}" type="datetimeFigureOut">
              <a:rPr lang="es-ES" smtClean="0"/>
              <a:t>07/12/2020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A00A-D811-C04D-9336-D18C9E1C50FF}" type="slidenum">
              <a:rPr lang="es-ES" smtClean="0"/>
              <a:t>‹Nº›</a:t>
            </a:fld>
            <a:endParaRPr lang="es-ES"/>
          </a:p>
        </p:txBody>
      </p:sp>
    </p:spTree>
    <p:extLst>
      <p:ext uri="{BB962C8B-B14F-4D97-AF65-F5344CB8AC3E}">
        <p14:creationId xmlns:p14="http://schemas.microsoft.com/office/powerpoint/2010/main" val="168237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59A13143-3F4B-EA48-AF9F-0135D5017AD5}" type="datetimeFigureOut">
              <a:rPr lang="es-ES" smtClean="0"/>
              <a:pPr/>
              <a:t>07/12/2020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39DA00A-D811-C04D-9336-D18C9E1C50FF}" type="slidenum">
              <a:rPr lang="es-ES" smtClean="0"/>
              <a:pPr/>
              <a:t>‹Nº›</a:t>
            </a:fld>
            <a:endParaRPr lang="es-ES"/>
          </a:p>
        </p:txBody>
      </p:sp>
    </p:spTree>
    <p:extLst>
      <p:ext uri="{BB962C8B-B14F-4D97-AF65-F5344CB8AC3E}">
        <p14:creationId xmlns:p14="http://schemas.microsoft.com/office/powerpoint/2010/main" val="226824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2" r:id="rId12"/>
    <p:sldLayoutId id="2147483713" r:id="rId13"/>
    <p:sldLayoutId id="214748371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6.xml"/><Relationship Id="rId7" Type="http://schemas.openxmlformats.org/officeDocument/2006/relationships/image" Target="../media/image3.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9.xml"/><Relationship Id="rId7"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8.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9.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0.jpe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jpeg"/><Relationship Id="rId1" Type="http://schemas.openxmlformats.org/officeDocument/2006/relationships/slideLayout" Target="../slideLayouts/slideLayout6.xml"/><Relationship Id="rId5" Type="http://schemas.openxmlformats.org/officeDocument/2006/relationships/hyperlink" Target="mailto:talentohumano@comfandi.com.co" TargetMode="Externa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tiff"/><Relationship Id="rId18" Type="http://schemas.openxmlformats.org/officeDocument/2006/relationships/image" Target="../media/image22.tiff"/><Relationship Id="rId26" Type="http://schemas.openxmlformats.org/officeDocument/2006/relationships/image" Target="../media/image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tiff"/><Relationship Id="rId25" Type="http://schemas.openxmlformats.org/officeDocument/2006/relationships/image" Target="../media/image29.png"/><Relationship Id="rId2" Type="http://schemas.openxmlformats.org/officeDocument/2006/relationships/image" Target="../media/image6.jpeg"/><Relationship Id="rId16" Type="http://schemas.openxmlformats.org/officeDocument/2006/relationships/image" Target="../media/image20.png"/><Relationship Id="rId20"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tiff"/><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tiff"/><Relationship Id="rId22" Type="http://schemas.openxmlformats.org/officeDocument/2006/relationships/image" Target="../media/image26.jpg"/><Relationship Id="rId27"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tiff"/><Relationship Id="rId7" Type="http://schemas.openxmlformats.org/officeDocument/2006/relationships/image" Target="../media/image35.jpeg"/><Relationship Id="rId12" Type="http://schemas.openxmlformats.org/officeDocument/2006/relationships/image" Target="../media/image40.png"/><Relationship Id="rId17" Type="http://schemas.openxmlformats.org/officeDocument/2006/relationships/image" Target="../media/image45.jp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3.jp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2.jpeg"/><Relationship Id="rId2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87D6"/>
        </a:solidFill>
        <a:effectLst/>
      </p:bgPr>
    </p:bg>
    <p:spTree>
      <p:nvGrpSpPr>
        <p:cNvPr id="1" name=""/>
        <p:cNvGrpSpPr/>
        <p:nvPr/>
      </p:nvGrpSpPr>
      <p:grpSpPr>
        <a:xfrm>
          <a:off x="0" y="0"/>
          <a:ext cx="0" cy="0"/>
          <a:chOff x="0" y="0"/>
          <a:chExt cx="0" cy="0"/>
        </a:xfrm>
      </p:grpSpPr>
      <p:sp useBgFill="1">
        <p:nvSpPr>
          <p:cNvPr id="107" name="Rectangle 98">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ángulo 4"/>
          <p:cNvSpPr/>
          <p:nvPr/>
        </p:nvSpPr>
        <p:spPr>
          <a:xfrm>
            <a:off x="-11376" y="5172547"/>
            <a:ext cx="9166748" cy="12807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108" name="Straight Connector 100">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10522"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
          <p:cNvSpPr txBox="1"/>
          <p:nvPr>
            <p:custDataLst>
              <p:tags r:id="rId1"/>
            </p:custDataLst>
          </p:nvPr>
        </p:nvSpPr>
        <p:spPr>
          <a:xfrm>
            <a:off x="3665378" y="3602841"/>
            <a:ext cx="5043924" cy="171450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dirty="0"/>
              <a:t>MODELOS Y HERRAMIENTAS DE EVALUACIÓN Y GESTIÓN DEL RECURSO HUMANO Y EL DESARROLLO ORGANIZACIONAL</a:t>
            </a:r>
          </a:p>
        </p:txBody>
      </p:sp>
      <p:cxnSp>
        <p:nvCxnSpPr>
          <p:cNvPr id="6" name="Straight Connector 23"/>
          <p:cNvCxnSpPr/>
          <p:nvPr>
            <p:custDataLst>
              <p:tags r:id="rId2"/>
            </p:custDataLst>
          </p:nvPr>
        </p:nvCxnSpPr>
        <p:spPr>
          <a:xfrm>
            <a:off x="-22747" y="6633760"/>
            <a:ext cx="4243335" cy="768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6267317" y="6467445"/>
            <a:ext cx="2899430" cy="369332"/>
          </a:xfrm>
          <a:prstGeom prst="rect">
            <a:avLst/>
          </a:prstGeom>
        </p:spPr>
        <p:txBody>
          <a:bodyPr wrap="square">
            <a:spAutoFit/>
          </a:bodyPr>
          <a:lstStyle/>
          <a:p>
            <a:pPr defTabSz="457200">
              <a:spcAft>
                <a:spcPts val="600"/>
              </a:spcAft>
            </a:pPr>
            <a:r>
              <a:rPr lang="es-ES" dirty="0">
                <a:solidFill>
                  <a:prstClr val="white"/>
                </a:solidFill>
                <a:cs typeface="Calibri Light"/>
              </a:rPr>
              <a:t>www.occ-solutions.com</a:t>
            </a:r>
            <a:endParaRPr lang="es-CO" dirty="0">
              <a:solidFill>
                <a:prstClr val="white"/>
              </a:solidFill>
            </a:endParaRPr>
          </a:p>
        </p:txBody>
      </p:sp>
      <p:pic>
        <p:nvPicPr>
          <p:cNvPr id="4" name="Imagen 3" descr="Imagen que contiene edificio, ventana&#10;&#10;Descripción generada automáticamente">
            <a:extLst>
              <a:ext uri="{FF2B5EF4-FFF2-40B4-BE49-F238E27FC236}">
                <a16:creationId xmlns:a16="http://schemas.microsoft.com/office/drawing/2014/main" id="{6F4B6A0B-AE80-AF4D-A203-D0917599BB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9690" y="130839"/>
            <a:ext cx="4036046" cy="4036046"/>
          </a:xfrm>
          <a:prstGeom prst="rect">
            <a:avLst/>
          </a:prstGeom>
        </p:spPr>
      </p:pic>
      <p:cxnSp>
        <p:nvCxnSpPr>
          <p:cNvPr id="13" name="Straight Connector 23"/>
          <p:cNvCxnSpPr/>
          <p:nvPr>
            <p:custDataLst>
              <p:tags r:id="rId3"/>
            </p:custDataLst>
          </p:nvPr>
        </p:nvCxnSpPr>
        <p:spPr>
          <a:xfrm>
            <a:off x="-22748" y="6398631"/>
            <a:ext cx="42433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n 14"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1998" y="5186737"/>
            <a:ext cx="1268273" cy="1268273"/>
          </a:xfrm>
          <a:prstGeom prst="rect">
            <a:avLst/>
          </a:prstGeom>
        </p:spPr>
      </p:pic>
      <p:pic>
        <p:nvPicPr>
          <p:cNvPr id="16" name="Imagen 15"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7"/>
          <a:stretch>
            <a:fillRect/>
          </a:stretch>
        </p:blipFill>
        <p:spPr>
          <a:xfrm>
            <a:off x="6198713" y="5421029"/>
            <a:ext cx="2586841" cy="799688"/>
          </a:xfrm>
          <a:prstGeom prst="rect">
            <a:avLst/>
          </a:prstGeom>
        </p:spPr>
      </p:pic>
      <p:cxnSp>
        <p:nvCxnSpPr>
          <p:cNvPr id="17" name="Conector recto 16">
            <a:extLst>
              <a:ext uri="{FF2B5EF4-FFF2-40B4-BE49-F238E27FC236}">
                <a16:creationId xmlns:a16="http://schemas.microsoft.com/office/drawing/2014/main" id="{F0F975DC-53AD-41E2-9F18-861E30CF33E5}"/>
              </a:ext>
            </a:extLst>
          </p:cNvPr>
          <p:cNvCxnSpPr/>
          <p:nvPr/>
        </p:nvCxnSpPr>
        <p:spPr>
          <a:xfrm>
            <a:off x="5985164" y="5301474"/>
            <a:ext cx="0" cy="966322"/>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pic>
        <p:nvPicPr>
          <p:cNvPr id="8" name="Imagen 7" descr="Imagen que contiene persona, vistiendo, pequeño, niño&#10;&#10;Descripción generada automáticamente">
            <a:extLst>
              <a:ext uri="{FF2B5EF4-FFF2-40B4-BE49-F238E27FC236}">
                <a16:creationId xmlns:a16="http://schemas.microsoft.com/office/drawing/2014/main" id="{AFA1024F-4479-FC4B-B8AB-AAF4FED51C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3"/>
          <a:stretch/>
        </p:blipFill>
        <p:spPr>
          <a:xfrm rot="16200000">
            <a:off x="-1112895" y="1945266"/>
            <a:ext cx="6289758" cy="2787179"/>
          </a:xfrm>
          <a:prstGeom prst="rect">
            <a:avLst/>
          </a:prstGeom>
        </p:spPr>
      </p:pic>
    </p:spTree>
    <p:extLst>
      <p:ext uri="{BB962C8B-B14F-4D97-AF65-F5344CB8AC3E}">
        <p14:creationId xmlns:p14="http://schemas.microsoft.com/office/powerpoint/2010/main" val="25646429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894F1-D5D6-4101-88A0-772BB53D3020}"/>
              </a:ext>
            </a:extLst>
          </p:cNvPr>
          <p:cNvSpPr>
            <a:spLocks noGrp="1"/>
          </p:cNvSpPr>
          <p:nvPr>
            <p:ph type="title"/>
          </p:nvPr>
        </p:nvSpPr>
        <p:spPr>
          <a:xfrm>
            <a:off x="145227" y="214570"/>
            <a:ext cx="9144000" cy="994173"/>
          </a:xfrm>
        </p:spPr>
        <p:txBody>
          <a:bodyPr>
            <a:normAutofit/>
          </a:bodyPr>
          <a:lstStyle/>
          <a:p>
            <a:pPr algn="ctr"/>
            <a:r>
              <a:rPr lang="es-CO" sz="2569" b="1" dirty="0">
                <a:solidFill>
                  <a:schemeClr val="tx1">
                    <a:lumMod val="75000"/>
                    <a:lumOff val="25000"/>
                  </a:schemeClr>
                </a:solidFill>
                <a:latin typeface="Century Gothic" panose="020B0502020202020204" pitchFamily="34" charset="0"/>
              </a:rPr>
              <a:t>ESTRATEGIA + CULTURA + CAPACIDADES = Resultados Sostenibles</a:t>
            </a:r>
          </a:p>
        </p:txBody>
      </p:sp>
      <p:sp>
        <p:nvSpPr>
          <p:cNvPr id="9" name="object 4">
            <a:extLst>
              <a:ext uri="{FF2B5EF4-FFF2-40B4-BE49-F238E27FC236}">
                <a16:creationId xmlns:a16="http://schemas.microsoft.com/office/drawing/2014/main" id="{E143D08B-9F29-49B1-94B2-E5FF4BEE7057}"/>
              </a:ext>
            </a:extLst>
          </p:cNvPr>
          <p:cNvSpPr/>
          <p:nvPr/>
        </p:nvSpPr>
        <p:spPr>
          <a:xfrm>
            <a:off x="1945426" y="1439316"/>
            <a:ext cx="2238531" cy="2238531"/>
          </a:xfrm>
          <a:custGeom>
            <a:avLst/>
            <a:gdLst/>
            <a:ahLst/>
            <a:cxnLst/>
            <a:rect l="l" t="t" r="r" b="b"/>
            <a:pathLst>
              <a:path w="2506345" h="2506345">
                <a:moveTo>
                  <a:pt x="1253002" y="0"/>
                </a:moveTo>
                <a:lnTo>
                  <a:pt x="1150231" y="4153"/>
                </a:lnTo>
                <a:lnTo>
                  <a:pt x="1049750" y="16398"/>
                </a:lnTo>
                <a:lnTo>
                  <a:pt x="951880" y="36413"/>
                </a:lnTo>
                <a:lnTo>
                  <a:pt x="856943" y="63874"/>
                </a:lnTo>
                <a:lnTo>
                  <a:pt x="765262" y="98459"/>
                </a:lnTo>
                <a:lnTo>
                  <a:pt x="677160" y="139847"/>
                </a:lnTo>
                <a:lnTo>
                  <a:pt x="592958" y="187713"/>
                </a:lnTo>
                <a:lnTo>
                  <a:pt x="512980" y="241737"/>
                </a:lnTo>
                <a:lnTo>
                  <a:pt x="437547" y="301594"/>
                </a:lnTo>
                <a:lnTo>
                  <a:pt x="366983" y="366963"/>
                </a:lnTo>
                <a:lnTo>
                  <a:pt x="301608" y="437522"/>
                </a:lnTo>
                <a:lnTo>
                  <a:pt x="241746" y="512947"/>
                </a:lnTo>
                <a:lnTo>
                  <a:pt x="187720" y="592917"/>
                </a:lnTo>
                <a:lnTo>
                  <a:pt x="139851" y="677108"/>
                </a:lnTo>
                <a:lnTo>
                  <a:pt x="98462" y="765198"/>
                </a:lnTo>
                <a:lnTo>
                  <a:pt x="63875" y="856865"/>
                </a:lnTo>
                <a:lnTo>
                  <a:pt x="36413" y="951786"/>
                </a:lnTo>
                <a:lnTo>
                  <a:pt x="16398" y="1049639"/>
                </a:lnTo>
                <a:lnTo>
                  <a:pt x="4153" y="1150101"/>
                </a:lnTo>
                <a:lnTo>
                  <a:pt x="0" y="1252849"/>
                </a:lnTo>
                <a:lnTo>
                  <a:pt x="4153" y="1355615"/>
                </a:lnTo>
                <a:lnTo>
                  <a:pt x="16398" y="1456093"/>
                </a:lnTo>
                <a:lnTo>
                  <a:pt x="36413" y="1553961"/>
                </a:lnTo>
                <a:lnTo>
                  <a:pt x="63875" y="1648895"/>
                </a:lnTo>
                <a:lnTo>
                  <a:pt x="98462" y="1740574"/>
                </a:lnTo>
                <a:lnTo>
                  <a:pt x="139851" y="1828674"/>
                </a:lnTo>
                <a:lnTo>
                  <a:pt x="187720" y="1912875"/>
                </a:lnTo>
                <a:lnTo>
                  <a:pt x="241746" y="1992853"/>
                </a:lnTo>
                <a:lnTo>
                  <a:pt x="301608" y="2068285"/>
                </a:lnTo>
                <a:lnTo>
                  <a:pt x="366983" y="2138850"/>
                </a:lnTo>
                <a:lnTo>
                  <a:pt x="437547" y="2204224"/>
                </a:lnTo>
                <a:lnTo>
                  <a:pt x="512980" y="2264086"/>
                </a:lnTo>
                <a:lnTo>
                  <a:pt x="592958" y="2318113"/>
                </a:lnTo>
                <a:lnTo>
                  <a:pt x="677160" y="2365983"/>
                </a:lnTo>
                <a:lnTo>
                  <a:pt x="765262" y="2407372"/>
                </a:lnTo>
                <a:lnTo>
                  <a:pt x="856943" y="2441960"/>
                </a:lnTo>
                <a:lnTo>
                  <a:pt x="951880" y="2469422"/>
                </a:lnTo>
                <a:lnTo>
                  <a:pt x="1049750" y="2489437"/>
                </a:lnTo>
                <a:lnTo>
                  <a:pt x="1150231" y="2501683"/>
                </a:lnTo>
                <a:lnTo>
                  <a:pt x="1253002" y="2505836"/>
                </a:lnTo>
                <a:lnTo>
                  <a:pt x="1355768" y="2501683"/>
                </a:lnTo>
                <a:lnTo>
                  <a:pt x="1456245" y="2489437"/>
                </a:lnTo>
                <a:lnTo>
                  <a:pt x="1554112" y="2469422"/>
                </a:lnTo>
                <a:lnTo>
                  <a:pt x="1649046" y="2441960"/>
                </a:lnTo>
                <a:lnTo>
                  <a:pt x="1740724" y="2407372"/>
                </a:lnTo>
                <a:lnTo>
                  <a:pt x="1828824" y="2365983"/>
                </a:lnTo>
                <a:lnTo>
                  <a:pt x="1913023" y="2318113"/>
                </a:lnTo>
                <a:lnTo>
                  <a:pt x="1993000" y="2264086"/>
                </a:lnTo>
                <a:lnTo>
                  <a:pt x="2068431" y="2204224"/>
                </a:lnTo>
                <a:lnTo>
                  <a:pt x="2138994" y="2138850"/>
                </a:lnTo>
                <a:lnTo>
                  <a:pt x="2204368" y="2068285"/>
                </a:lnTo>
                <a:lnTo>
                  <a:pt x="2264229" y="1992853"/>
                </a:lnTo>
                <a:lnTo>
                  <a:pt x="2318255" y="1912875"/>
                </a:lnTo>
                <a:lnTo>
                  <a:pt x="2366123" y="1828674"/>
                </a:lnTo>
                <a:lnTo>
                  <a:pt x="2407512" y="1740574"/>
                </a:lnTo>
                <a:lnTo>
                  <a:pt x="2442098" y="1648895"/>
                </a:lnTo>
                <a:lnTo>
                  <a:pt x="2469560" y="1553961"/>
                </a:lnTo>
                <a:lnTo>
                  <a:pt x="2489575" y="1456093"/>
                </a:lnTo>
                <a:lnTo>
                  <a:pt x="2501820" y="1355615"/>
                </a:lnTo>
                <a:lnTo>
                  <a:pt x="2505974" y="1252849"/>
                </a:lnTo>
                <a:lnTo>
                  <a:pt x="2501820" y="1150101"/>
                </a:lnTo>
                <a:lnTo>
                  <a:pt x="2489575" y="1049639"/>
                </a:lnTo>
                <a:lnTo>
                  <a:pt x="2469560" y="951786"/>
                </a:lnTo>
                <a:lnTo>
                  <a:pt x="2442098" y="856865"/>
                </a:lnTo>
                <a:lnTo>
                  <a:pt x="2407512" y="765198"/>
                </a:lnTo>
                <a:lnTo>
                  <a:pt x="2366123" y="677108"/>
                </a:lnTo>
                <a:lnTo>
                  <a:pt x="2318255" y="592917"/>
                </a:lnTo>
                <a:lnTo>
                  <a:pt x="2264229" y="512947"/>
                </a:lnTo>
                <a:lnTo>
                  <a:pt x="2204368" y="437522"/>
                </a:lnTo>
                <a:lnTo>
                  <a:pt x="2138994" y="366963"/>
                </a:lnTo>
                <a:lnTo>
                  <a:pt x="2068431" y="301594"/>
                </a:lnTo>
                <a:lnTo>
                  <a:pt x="1993000" y="241737"/>
                </a:lnTo>
                <a:lnTo>
                  <a:pt x="1913023" y="187713"/>
                </a:lnTo>
                <a:lnTo>
                  <a:pt x="1828824" y="139847"/>
                </a:lnTo>
                <a:lnTo>
                  <a:pt x="1740724" y="98459"/>
                </a:lnTo>
                <a:lnTo>
                  <a:pt x="1649046" y="63874"/>
                </a:lnTo>
                <a:lnTo>
                  <a:pt x="1554112" y="36413"/>
                </a:lnTo>
                <a:lnTo>
                  <a:pt x="1456245" y="16398"/>
                </a:lnTo>
                <a:lnTo>
                  <a:pt x="1355768" y="4153"/>
                </a:lnTo>
                <a:lnTo>
                  <a:pt x="1253002" y="0"/>
                </a:lnTo>
                <a:close/>
              </a:path>
            </a:pathLst>
          </a:custGeom>
          <a:solidFill>
            <a:srgbClr val="51C7AF">
              <a:alpha val="50000"/>
            </a:srgbClr>
          </a:solidFill>
        </p:spPr>
        <p:txBody>
          <a:bodyPr wrap="square" lIns="0" tIns="0" rIns="0" bIns="0" rtlCol="0"/>
          <a:lstStyle/>
          <a:p>
            <a:pPr defTabSz="342915"/>
            <a:endParaRPr sz="1350">
              <a:solidFill>
                <a:prstClr val="black"/>
              </a:solidFill>
              <a:latin typeface="Century Gothic" panose="020F0302020204030204"/>
            </a:endParaRPr>
          </a:p>
        </p:txBody>
      </p:sp>
      <p:sp>
        <p:nvSpPr>
          <p:cNvPr id="11" name="object 7">
            <a:extLst>
              <a:ext uri="{FF2B5EF4-FFF2-40B4-BE49-F238E27FC236}">
                <a16:creationId xmlns:a16="http://schemas.microsoft.com/office/drawing/2014/main" id="{4623F5B6-0EEE-45BB-A5E0-F27D8AF08704}"/>
              </a:ext>
            </a:extLst>
          </p:cNvPr>
          <p:cNvSpPr/>
          <p:nvPr/>
        </p:nvSpPr>
        <p:spPr>
          <a:xfrm>
            <a:off x="2879915" y="2548305"/>
            <a:ext cx="2238531" cy="2238531"/>
          </a:xfrm>
          <a:custGeom>
            <a:avLst/>
            <a:gdLst/>
            <a:ahLst/>
            <a:cxnLst/>
            <a:rect l="l" t="t" r="r" b="b"/>
            <a:pathLst>
              <a:path w="2506345" h="2506345">
                <a:moveTo>
                  <a:pt x="1252971" y="0"/>
                </a:moveTo>
                <a:lnTo>
                  <a:pt x="1150205" y="4153"/>
                </a:lnTo>
                <a:lnTo>
                  <a:pt x="1049728" y="16398"/>
                </a:lnTo>
                <a:lnTo>
                  <a:pt x="951861" y="36413"/>
                </a:lnTo>
                <a:lnTo>
                  <a:pt x="856927" y="63874"/>
                </a:lnTo>
                <a:lnTo>
                  <a:pt x="765249" y="98459"/>
                </a:lnTo>
                <a:lnTo>
                  <a:pt x="677150" y="139847"/>
                </a:lnTo>
                <a:lnTo>
                  <a:pt x="592950" y="187713"/>
                </a:lnTo>
                <a:lnTo>
                  <a:pt x="512973" y="241737"/>
                </a:lnTo>
                <a:lnTo>
                  <a:pt x="437542" y="301594"/>
                </a:lnTo>
                <a:lnTo>
                  <a:pt x="366979" y="366963"/>
                </a:lnTo>
                <a:lnTo>
                  <a:pt x="301605" y="437522"/>
                </a:lnTo>
                <a:lnTo>
                  <a:pt x="241744" y="512947"/>
                </a:lnTo>
                <a:lnTo>
                  <a:pt x="187719" y="592917"/>
                </a:lnTo>
                <a:lnTo>
                  <a:pt x="139850" y="677108"/>
                </a:lnTo>
                <a:lnTo>
                  <a:pt x="98461" y="765198"/>
                </a:lnTo>
                <a:lnTo>
                  <a:pt x="63875" y="856865"/>
                </a:lnTo>
                <a:lnTo>
                  <a:pt x="36413" y="951786"/>
                </a:lnTo>
                <a:lnTo>
                  <a:pt x="16398" y="1049639"/>
                </a:lnTo>
                <a:lnTo>
                  <a:pt x="4153" y="1150101"/>
                </a:lnTo>
                <a:lnTo>
                  <a:pt x="0" y="1252849"/>
                </a:lnTo>
                <a:lnTo>
                  <a:pt x="4153" y="1355616"/>
                </a:lnTo>
                <a:lnTo>
                  <a:pt x="16398" y="1456095"/>
                </a:lnTo>
                <a:lnTo>
                  <a:pt x="36413" y="1553963"/>
                </a:lnTo>
                <a:lnTo>
                  <a:pt x="63875" y="1648897"/>
                </a:lnTo>
                <a:lnTo>
                  <a:pt x="98461" y="1740576"/>
                </a:lnTo>
                <a:lnTo>
                  <a:pt x="139850" y="1828677"/>
                </a:lnTo>
                <a:lnTo>
                  <a:pt x="187719" y="1912878"/>
                </a:lnTo>
                <a:lnTo>
                  <a:pt x="241744" y="1992855"/>
                </a:lnTo>
                <a:lnTo>
                  <a:pt x="301605" y="2068287"/>
                </a:lnTo>
                <a:lnTo>
                  <a:pt x="366979" y="2138852"/>
                </a:lnTo>
                <a:lnTo>
                  <a:pt x="437542" y="2204226"/>
                </a:lnTo>
                <a:lnTo>
                  <a:pt x="512973" y="2264088"/>
                </a:lnTo>
                <a:lnTo>
                  <a:pt x="592950" y="2318115"/>
                </a:lnTo>
                <a:lnTo>
                  <a:pt x="677150" y="2365984"/>
                </a:lnTo>
                <a:lnTo>
                  <a:pt x="765249" y="2407373"/>
                </a:lnTo>
                <a:lnTo>
                  <a:pt x="856927" y="2441960"/>
                </a:lnTo>
                <a:lnTo>
                  <a:pt x="951861" y="2469422"/>
                </a:lnTo>
                <a:lnTo>
                  <a:pt x="1049728" y="2489437"/>
                </a:lnTo>
                <a:lnTo>
                  <a:pt x="1150205" y="2501683"/>
                </a:lnTo>
                <a:lnTo>
                  <a:pt x="1252971" y="2505836"/>
                </a:lnTo>
                <a:lnTo>
                  <a:pt x="1355737" y="2501683"/>
                </a:lnTo>
                <a:lnTo>
                  <a:pt x="1456215" y="2489437"/>
                </a:lnTo>
                <a:lnTo>
                  <a:pt x="1554082" y="2469422"/>
                </a:lnTo>
                <a:lnTo>
                  <a:pt x="1649015" y="2441960"/>
                </a:lnTo>
                <a:lnTo>
                  <a:pt x="1740693" y="2407373"/>
                </a:lnTo>
                <a:lnTo>
                  <a:pt x="1828793" y="2365984"/>
                </a:lnTo>
                <a:lnTo>
                  <a:pt x="1912993" y="2318115"/>
                </a:lnTo>
                <a:lnTo>
                  <a:pt x="1992969" y="2264088"/>
                </a:lnTo>
                <a:lnTo>
                  <a:pt x="2068400" y="2204226"/>
                </a:lnTo>
                <a:lnTo>
                  <a:pt x="2138964" y="2138852"/>
                </a:lnTo>
                <a:lnTo>
                  <a:pt x="2204337" y="2068287"/>
                </a:lnTo>
                <a:lnTo>
                  <a:pt x="2264198" y="1992855"/>
                </a:lnTo>
                <a:lnTo>
                  <a:pt x="2318224" y="1912878"/>
                </a:lnTo>
                <a:lnTo>
                  <a:pt x="2366093" y="1828677"/>
                </a:lnTo>
                <a:lnTo>
                  <a:pt x="2407481" y="1740576"/>
                </a:lnTo>
                <a:lnTo>
                  <a:pt x="2442068" y="1648897"/>
                </a:lnTo>
                <a:lnTo>
                  <a:pt x="2469530" y="1553963"/>
                </a:lnTo>
                <a:lnTo>
                  <a:pt x="2489544" y="1456095"/>
                </a:lnTo>
                <a:lnTo>
                  <a:pt x="2501790" y="1355616"/>
                </a:lnTo>
                <a:lnTo>
                  <a:pt x="2505943" y="1252849"/>
                </a:lnTo>
                <a:lnTo>
                  <a:pt x="2501790" y="1150101"/>
                </a:lnTo>
                <a:lnTo>
                  <a:pt x="2489544" y="1049639"/>
                </a:lnTo>
                <a:lnTo>
                  <a:pt x="2469530" y="951786"/>
                </a:lnTo>
                <a:lnTo>
                  <a:pt x="2442068" y="856865"/>
                </a:lnTo>
                <a:lnTo>
                  <a:pt x="2407481" y="765198"/>
                </a:lnTo>
                <a:lnTo>
                  <a:pt x="2366093" y="677108"/>
                </a:lnTo>
                <a:lnTo>
                  <a:pt x="2318224" y="592917"/>
                </a:lnTo>
                <a:lnTo>
                  <a:pt x="2264198" y="512947"/>
                </a:lnTo>
                <a:lnTo>
                  <a:pt x="2204337" y="437522"/>
                </a:lnTo>
                <a:lnTo>
                  <a:pt x="2138964" y="366963"/>
                </a:lnTo>
                <a:lnTo>
                  <a:pt x="2068400" y="301594"/>
                </a:lnTo>
                <a:lnTo>
                  <a:pt x="1992969" y="241737"/>
                </a:lnTo>
                <a:lnTo>
                  <a:pt x="1912993" y="187713"/>
                </a:lnTo>
                <a:lnTo>
                  <a:pt x="1828793" y="139847"/>
                </a:lnTo>
                <a:lnTo>
                  <a:pt x="1740693" y="98459"/>
                </a:lnTo>
                <a:lnTo>
                  <a:pt x="1649015" y="63874"/>
                </a:lnTo>
                <a:lnTo>
                  <a:pt x="1554082" y="36413"/>
                </a:lnTo>
                <a:lnTo>
                  <a:pt x="1456215" y="16398"/>
                </a:lnTo>
                <a:lnTo>
                  <a:pt x="1355737" y="4153"/>
                </a:lnTo>
                <a:lnTo>
                  <a:pt x="1252971" y="0"/>
                </a:lnTo>
                <a:close/>
              </a:path>
            </a:pathLst>
          </a:custGeom>
          <a:solidFill>
            <a:srgbClr val="C00000">
              <a:alpha val="50000"/>
            </a:srgbClr>
          </a:solidFill>
        </p:spPr>
        <p:txBody>
          <a:bodyPr wrap="square" lIns="0" tIns="0" rIns="0" bIns="0" rtlCol="0"/>
          <a:lstStyle/>
          <a:p>
            <a:pPr defTabSz="342915"/>
            <a:endParaRPr sz="1350">
              <a:solidFill>
                <a:prstClr val="black"/>
              </a:solidFill>
              <a:latin typeface="Century Gothic" panose="020F0302020204030204"/>
            </a:endParaRPr>
          </a:p>
        </p:txBody>
      </p:sp>
      <p:sp>
        <p:nvSpPr>
          <p:cNvPr id="13" name="object 9">
            <a:extLst>
              <a:ext uri="{FF2B5EF4-FFF2-40B4-BE49-F238E27FC236}">
                <a16:creationId xmlns:a16="http://schemas.microsoft.com/office/drawing/2014/main" id="{6685ABCD-520E-49F3-929C-DA1321EB4FB8}"/>
              </a:ext>
            </a:extLst>
          </p:cNvPr>
          <p:cNvSpPr txBox="1"/>
          <p:nvPr/>
        </p:nvSpPr>
        <p:spPr>
          <a:xfrm>
            <a:off x="3307784" y="3499214"/>
            <a:ext cx="1409443" cy="666849"/>
          </a:xfrm>
          <a:prstGeom prst="rect">
            <a:avLst/>
          </a:prstGeom>
        </p:spPr>
        <p:txBody>
          <a:bodyPr vert="horz" wrap="square" lIns="0" tIns="0" rIns="0" bIns="0" rtlCol="0">
            <a:spAutoFit/>
          </a:bodyPr>
          <a:lstStyle/>
          <a:p>
            <a:pPr marL="9525" marR="3810" indent="49056" algn="ctr" defTabSz="342915">
              <a:lnSpc>
                <a:spcPct val="125000"/>
              </a:lnSpc>
            </a:pPr>
            <a:r>
              <a:rPr b="1" spc="-11" dirty="0">
                <a:solidFill>
                  <a:prstClr val="black"/>
                </a:solidFill>
                <a:latin typeface="Calibri" panose="020F0502020204030204"/>
                <a:cs typeface="Century Gothic"/>
              </a:rPr>
              <a:t>Cu</a:t>
            </a:r>
            <a:r>
              <a:rPr b="1" spc="4" dirty="0">
                <a:solidFill>
                  <a:prstClr val="black"/>
                </a:solidFill>
                <a:latin typeface="Calibri" panose="020F0502020204030204"/>
                <a:cs typeface="Century Gothic"/>
              </a:rPr>
              <a:t>l</a:t>
            </a:r>
            <a:r>
              <a:rPr b="1" spc="-19" dirty="0">
                <a:solidFill>
                  <a:prstClr val="black"/>
                </a:solidFill>
                <a:latin typeface="Calibri" panose="020F0502020204030204"/>
                <a:cs typeface="Century Gothic"/>
              </a:rPr>
              <a:t>t</a:t>
            </a:r>
            <a:r>
              <a:rPr b="1" spc="-8" dirty="0">
                <a:solidFill>
                  <a:prstClr val="black"/>
                </a:solidFill>
                <a:latin typeface="Calibri" panose="020F0502020204030204"/>
                <a:cs typeface="Century Gothic"/>
              </a:rPr>
              <a:t>ura</a:t>
            </a:r>
            <a:r>
              <a:rPr b="1" spc="-4" dirty="0">
                <a:solidFill>
                  <a:prstClr val="black"/>
                </a:solidFill>
                <a:latin typeface="Calibri" panose="020F0502020204030204"/>
                <a:cs typeface="Times New Roman"/>
              </a:rPr>
              <a:t> </a:t>
            </a:r>
            <a:r>
              <a:rPr b="1" dirty="0">
                <a:solidFill>
                  <a:prstClr val="black"/>
                </a:solidFill>
                <a:latin typeface="Calibri" panose="020F0502020204030204"/>
                <a:cs typeface="Century Gothic"/>
              </a:rPr>
              <a:t>Al</a:t>
            </a:r>
            <a:r>
              <a:rPr b="1" spc="-8" dirty="0">
                <a:solidFill>
                  <a:prstClr val="black"/>
                </a:solidFill>
                <a:latin typeface="Calibri" panose="020F0502020204030204"/>
                <a:cs typeface="Century Gothic"/>
              </a:rPr>
              <a:t>in</a:t>
            </a:r>
            <a:r>
              <a:rPr b="1" spc="-19" dirty="0">
                <a:solidFill>
                  <a:prstClr val="black"/>
                </a:solidFill>
                <a:latin typeface="Calibri" panose="020F0502020204030204"/>
                <a:cs typeface="Century Gothic"/>
              </a:rPr>
              <a:t>e</a:t>
            </a:r>
            <a:r>
              <a:rPr b="1" spc="-15" dirty="0">
                <a:solidFill>
                  <a:prstClr val="black"/>
                </a:solidFill>
                <a:latin typeface="Calibri" panose="020F0502020204030204"/>
                <a:cs typeface="Century Gothic"/>
              </a:rPr>
              <a:t>ada</a:t>
            </a:r>
            <a:endParaRPr b="1" dirty="0">
              <a:solidFill>
                <a:prstClr val="black"/>
              </a:solidFill>
              <a:latin typeface="Calibri" panose="020F0502020204030204"/>
              <a:cs typeface="Century Gothic"/>
            </a:endParaRPr>
          </a:p>
        </p:txBody>
      </p:sp>
      <p:sp>
        <p:nvSpPr>
          <p:cNvPr id="14" name="object 10">
            <a:extLst>
              <a:ext uri="{FF2B5EF4-FFF2-40B4-BE49-F238E27FC236}">
                <a16:creationId xmlns:a16="http://schemas.microsoft.com/office/drawing/2014/main" id="{8E36B8DE-4EE2-4954-9F7D-87B7957A9BE5}"/>
              </a:ext>
            </a:extLst>
          </p:cNvPr>
          <p:cNvSpPr/>
          <p:nvPr/>
        </p:nvSpPr>
        <p:spPr>
          <a:xfrm>
            <a:off x="1190790" y="2558582"/>
            <a:ext cx="2238531" cy="2238531"/>
          </a:xfrm>
          <a:custGeom>
            <a:avLst/>
            <a:gdLst/>
            <a:ahLst/>
            <a:cxnLst/>
            <a:rect l="l" t="t" r="r" b="b"/>
            <a:pathLst>
              <a:path w="2506345" h="2506345">
                <a:moveTo>
                  <a:pt x="1252865" y="0"/>
                </a:moveTo>
                <a:lnTo>
                  <a:pt x="1150115" y="4153"/>
                </a:lnTo>
                <a:lnTo>
                  <a:pt x="1049652" y="16398"/>
                </a:lnTo>
                <a:lnTo>
                  <a:pt x="951798" y="36413"/>
                </a:lnTo>
                <a:lnTo>
                  <a:pt x="856876" y="63875"/>
                </a:lnTo>
                <a:lnTo>
                  <a:pt x="765208" y="98461"/>
                </a:lnTo>
                <a:lnTo>
                  <a:pt x="677117" y="139850"/>
                </a:lnTo>
                <a:lnTo>
                  <a:pt x="592925" y="187719"/>
                </a:lnTo>
                <a:lnTo>
                  <a:pt x="512954" y="241744"/>
                </a:lnTo>
                <a:lnTo>
                  <a:pt x="437528" y="301605"/>
                </a:lnTo>
                <a:lnTo>
                  <a:pt x="366969" y="366979"/>
                </a:lnTo>
                <a:lnTo>
                  <a:pt x="301599" y="437542"/>
                </a:lnTo>
                <a:lnTo>
                  <a:pt x="241740" y="512973"/>
                </a:lnTo>
                <a:lnTo>
                  <a:pt x="187716" y="592950"/>
                </a:lnTo>
                <a:lnTo>
                  <a:pt x="139849" y="677150"/>
                </a:lnTo>
                <a:lnTo>
                  <a:pt x="98461" y="765249"/>
                </a:lnTo>
                <a:lnTo>
                  <a:pt x="63875" y="856927"/>
                </a:lnTo>
                <a:lnTo>
                  <a:pt x="36413" y="951861"/>
                </a:lnTo>
                <a:lnTo>
                  <a:pt x="16398" y="1049728"/>
                </a:lnTo>
                <a:lnTo>
                  <a:pt x="4153" y="1150205"/>
                </a:lnTo>
                <a:lnTo>
                  <a:pt x="0" y="1252971"/>
                </a:lnTo>
                <a:lnTo>
                  <a:pt x="4153" y="1355741"/>
                </a:lnTo>
                <a:lnTo>
                  <a:pt x="16398" y="1456221"/>
                </a:lnTo>
                <a:lnTo>
                  <a:pt x="36413" y="1554091"/>
                </a:lnTo>
                <a:lnTo>
                  <a:pt x="63875" y="1649027"/>
                </a:lnTo>
                <a:lnTo>
                  <a:pt x="98461" y="1740707"/>
                </a:lnTo>
                <a:lnTo>
                  <a:pt x="139849" y="1828808"/>
                </a:lnTo>
                <a:lnTo>
                  <a:pt x="187716" y="1913009"/>
                </a:lnTo>
                <a:lnTo>
                  <a:pt x="241740" y="1992987"/>
                </a:lnTo>
                <a:lnTo>
                  <a:pt x="301599" y="2068419"/>
                </a:lnTo>
                <a:lnTo>
                  <a:pt x="366969" y="2138984"/>
                </a:lnTo>
                <a:lnTo>
                  <a:pt x="437528" y="2204358"/>
                </a:lnTo>
                <a:lnTo>
                  <a:pt x="512954" y="2264219"/>
                </a:lnTo>
                <a:lnTo>
                  <a:pt x="592925" y="2318245"/>
                </a:lnTo>
                <a:lnTo>
                  <a:pt x="677117" y="2366114"/>
                </a:lnTo>
                <a:lnTo>
                  <a:pt x="765208" y="2407503"/>
                </a:lnTo>
                <a:lnTo>
                  <a:pt x="856876" y="2442089"/>
                </a:lnTo>
                <a:lnTo>
                  <a:pt x="951798" y="2469551"/>
                </a:lnTo>
                <a:lnTo>
                  <a:pt x="1049652" y="2489566"/>
                </a:lnTo>
                <a:lnTo>
                  <a:pt x="1150115" y="2501811"/>
                </a:lnTo>
                <a:lnTo>
                  <a:pt x="1252865" y="2505964"/>
                </a:lnTo>
                <a:lnTo>
                  <a:pt x="1355631" y="2501811"/>
                </a:lnTo>
                <a:lnTo>
                  <a:pt x="1456108" y="2489566"/>
                </a:lnTo>
                <a:lnTo>
                  <a:pt x="1553975" y="2469551"/>
                </a:lnTo>
                <a:lnTo>
                  <a:pt x="1648909" y="2442089"/>
                </a:lnTo>
                <a:lnTo>
                  <a:pt x="1740587" y="2407503"/>
                </a:lnTo>
                <a:lnTo>
                  <a:pt x="1828686" y="2366114"/>
                </a:lnTo>
                <a:lnTo>
                  <a:pt x="1912886" y="2318245"/>
                </a:lnTo>
                <a:lnTo>
                  <a:pt x="1992862" y="2264219"/>
                </a:lnTo>
                <a:lnTo>
                  <a:pt x="2068294" y="2204358"/>
                </a:lnTo>
                <a:lnTo>
                  <a:pt x="2138857" y="2138984"/>
                </a:lnTo>
                <a:lnTo>
                  <a:pt x="2204231" y="2068419"/>
                </a:lnTo>
                <a:lnTo>
                  <a:pt x="2264092" y="1992987"/>
                </a:lnTo>
                <a:lnTo>
                  <a:pt x="2318117" y="1913009"/>
                </a:lnTo>
                <a:lnTo>
                  <a:pt x="2365986" y="1828808"/>
                </a:lnTo>
                <a:lnTo>
                  <a:pt x="2407375" y="1740707"/>
                </a:lnTo>
                <a:lnTo>
                  <a:pt x="2441961" y="1649027"/>
                </a:lnTo>
                <a:lnTo>
                  <a:pt x="2469423" y="1554091"/>
                </a:lnTo>
                <a:lnTo>
                  <a:pt x="2489438" y="1456221"/>
                </a:lnTo>
                <a:lnTo>
                  <a:pt x="2501683" y="1355741"/>
                </a:lnTo>
                <a:lnTo>
                  <a:pt x="2505836" y="1252971"/>
                </a:lnTo>
                <a:lnTo>
                  <a:pt x="2501683" y="1150205"/>
                </a:lnTo>
                <a:lnTo>
                  <a:pt x="2489438" y="1049728"/>
                </a:lnTo>
                <a:lnTo>
                  <a:pt x="2469423" y="951861"/>
                </a:lnTo>
                <a:lnTo>
                  <a:pt x="2441961" y="856927"/>
                </a:lnTo>
                <a:lnTo>
                  <a:pt x="2407375" y="765249"/>
                </a:lnTo>
                <a:lnTo>
                  <a:pt x="2365986" y="677150"/>
                </a:lnTo>
                <a:lnTo>
                  <a:pt x="2318117" y="592950"/>
                </a:lnTo>
                <a:lnTo>
                  <a:pt x="2264092" y="512973"/>
                </a:lnTo>
                <a:lnTo>
                  <a:pt x="2204231" y="437542"/>
                </a:lnTo>
                <a:lnTo>
                  <a:pt x="2138857" y="366979"/>
                </a:lnTo>
                <a:lnTo>
                  <a:pt x="2068294" y="301605"/>
                </a:lnTo>
                <a:lnTo>
                  <a:pt x="1992862" y="241744"/>
                </a:lnTo>
                <a:lnTo>
                  <a:pt x="1912886" y="187719"/>
                </a:lnTo>
                <a:lnTo>
                  <a:pt x="1828686" y="139850"/>
                </a:lnTo>
                <a:lnTo>
                  <a:pt x="1740587" y="98461"/>
                </a:lnTo>
                <a:lnTo>
                  <a:pt x="1648909" y="63875"/>
                </a:lnTo>
                <a:lnTo>
                  <a:pt x="1553975" y="36413"/>
                </a:lnTo>
                <a:lnTo>
                  <a:pt x="1456108" y="16398"/>
                </a:lnTo>
                <a:lnTo>
                  <a:pt x="1355631" y="4153"/>
                </a:lnTo>
                <a:lnTo>
                  <a:pt x="1252865" y="0"/>
                </a:lnTo>
                <a:close/>
              </a:path>
            </a:pathLst>
          </a:custGeom>
          <a:solidFill>
            <a:srgbClr val="1999DA">
              <a:alpha val="50000"/>
            </a:srgbClr>
          </a:solidFill>
        </p:spPr>
        <p:txBody>
          <a:bodyPr wrap="square" lIns="0" tIns="0" rIns="0" bIns="0" rtlCol="0"/>
          <a:lstStyle/>
          <a:p>
            <a:pPr defTabSz="342915"/>
            <a:endParaRPr sz="1350" dirty="0">
              <a:solidFill>
                <a:prstClr val="black"/>
              </a:solidFill>
              <a:latin typeface="Century Gothic" panose="020F0302020204030204"/>
            </a:endParaRPr>
          </a:p>
        </p:txBody>
      </p:sp>
      <p:sp>
        <p:nvSpPr>
          <p:cNvPr id="17" name="object 14">
            <a:extLst>
              <a:ext uri="{FF2B5EF4-FFF2-40B4-BE49-F238E27FC236}">
                <a16:creationId xmlns:a16="http://schemas.microsoft.com/office/drawing/2014/main" id="{BF486315-CB0D-4705-9D20-08EA78FD3F8B}"/>
              </a:ext>
            </a:extLst>
          </p:cNvPr>
          <p:cNvSpPr txBox="1"/>
          <p:nvPr/>
        </p:nvSpPr>
        <p:spPr>
          <a:xfrm>
            <a:off x="2453492" y="1824368"/>
            <a:ext cx="1222399" cy="666849"/>
          </a:xfrm>
          <a:prstGeom prst="rect">
            <a:avLst/>
          </a:prstGeom>
        </p:spPr>
        <p:txBody>
          <a:bodyPr vert="horz" wrap="square" lIns="0" tIns="0" rIns="0" bIns="0" rtlCol="0">
            <a:spAutoFit/>
          </a:bodyPr>
          <a:lstStyle/>
          <a:p>
            <a:pPr marL="9525" marR="3810" indent="11430" algn="ctr" defTabSz="342915">
              <a:lnSpc>
                <a:spcPct val="125000"/>
              </a:lnSpc>
            </a:pPr>
            <a:r>
              <a:rPr lang="es-CO" b="1" spc="-11" dirty="0">
                <a:solidFill>
                  <a:prstClr val="black"/>
                </a:solidFill>
                <a:latin typeface="Calibri" panose="020F0502020204030204"/>
                <a:cs typeface="Century Gothic"/>
              </a:rPr>
              <a:t>Estrategia</a:t>
            </a:r>
          </a:p>
          <a:p>
            <a:pPr marL="9525" marR="3810" indent="11430" algn="ctr" defTabSz="342915">
              <a:lnSpc>
                <a:spcPct val="125000"/>
              </a:lnSpc>
            </a:pPr>
            <a:r>
              <a:rPr lang="es-CO" b="1" spc="-11" dirty="0">
                <a:solidFill>
                  <a:prstClr val="black"/>
                </a:solidFill>
                <a:latin typeface="Calibri" panose="020F0502020204030204"/>
                <a:cs typeface="Century Gothic"/>
              </a:rPr>
              <a:t>Competitiva</a:t>
            </a:r>
            <a:endParaRPr dirty="0">
              <a:solidFill>
                <a:prstClr val="black"/>
              </a:solidFill>
              <a:latin typeface="Calibri" panose="020F0502020204030204"/>
              <a:cs typeface="Century Gothic"/>
            </a:endParaRPr>
          </a:p>
        </p:txBody>
      </p:sp>
      <p:sp>
        <p:nvSpPr>
          <p:cNvPr id="18" name="object 14">
            <a:extLst>
              <a:ext uri="{FF2B5EF4-FFF2-40B4-BE49-F238E27FC236}">
                <a16:creationId xmlns:a16="http://schemas.microsoft.com/office/drawing/2014/main" id="{03D8E1ED-8DBD-403C-80E6-E1D46B584524}"/>
              </a:ext>
            </a:extLst>
          </p:cNvPr>
          <p:cNvSpPr txBox="1"/>
          <p:nvPr/>
        </p:nvSpPr>
        <p:spPr>
          <a:xfrm>
            <a:off x="1520687" y="3499213"/>
            <a:ext cx="1222399" cy="666849"/>
          </a:xfrm>
          <a:prstGeom prst="rect">
            <a:avLst/>
          </a:prstGeom>
        </p:spPr>
        <p:txBody>
          <a:bodyPr vert="horz" wrap="square" lIns="0" tIns="0" rIns="0" bIns="0" rtlCol="0">
            <a:spAutoFit/>
          </a:bodyPr>
          <a:lstStyle/>
          <a:p>
            <a:pPr marL="9525" marR="3810" indent="11430" algn="ctr" defTabSz="342915">
              <a:lnSpc>
                <a:spcPct val="125000"/>
              </a:lnSpc>
            </a:pPr>
            <a:r>
              <a:rPr lang="es-CO" b="1" spc="-11" dirty="0">
                <a:solidFill>
                  <a:prstClr val="black"/>
                </a:solidFill>
                <a:latin typeface="Calibri" panose="020F0502020204030204"/>
                <a:cs typeface="Century Gothic"/>
              </a:rPr>
              <a:t>Capacidades</a:t>
            </a:r>
          </a:p>
          <a:p>
            <a:pPr marL="9525" marR="3810" indent="11430" algn="ctr" defTabSz="342915">
              <a:lnSpc>
                <a:spcPct val="125000"/>
              </a:lnSpc>
            </a:pPr>
            <a:r>
              <a:rPr lang="es-CO" b="1" spc="-11" dirty="0">
                <a:solidFill>
                  <a:prstClr val="black"/>
                </a:solidFill>
                <a:latin typeface="Calibri" panose="020F0502020204030204"/>
                <a:cs typeface="Century Gothic"/>
              </a:rPr>
              <a:t>Adecuadas</a:t>
            </a:r>
            <a:endParaRPr dirty="0">
              <a:solidFill>
                <a:prstClr val="black"/>
              </a:solidFill>
              <a:latin typeface="Calibri" panose="020F0502020204030204"/>
              <a:cs typeface="Century Gothic"/>
            </a:endParaRPr>
          </a:p>
        </p:txBody>
      </p:sp>
      <p:sp>
        <p:nvSpPr>
          <p:cNvPr id="19" name="object 13">
            <a:extLst>
              <a:ext uri="{FF2B5EF4-FFF2-40B4-BE49-F238E27FC236}">
                <a16:creationId xmlns:a16="http://schemas.microsoft.com/office/drawing/2014/main" id="{BC433CF5-1EBC-4902-AE8B-DF6D773EF03D}"/>
              </a:ext>
            </a:extLst>
          </p:cNvPr>
          <p:cNvSpPr txBox="1"/>
          <p:nvPr/>
        </p:nvSpPr>
        <p:spPr>
          <a:xfrm>
            <a:off x="1136407" y="5047145"/>
            <a:ext cx="6871188" cy="359073"/>
          </a:xfrm>
          <a:prstGeom prst="rect">
            <a:avLst/>
          </a:prstGeom>
        </p:spPr>
        <p:txBody>
          <a:bodyPr vert="horz" wrap="square" lIns="0" tIns="0" rIns="0" bIns="0" rtlCol="0">
            <a:spAutoFit/>
          </a:bodyPr>
          <a:lstStyle/>
          <a:p>
            <a:pPr marL="9525" algn="ctr" defTabSz="685828">
              <a:lnSpc>
                <a:spcPts val="1368"/>
              </a:lnSpc>
            </a:pPr>
            <a:r>
              <a:rPr sz="1500" spc="-11" dirty="0" err="1">
                <a:solidFill>
                  <a:schemeClr val="tx1">
                    <a:lumMod val="75000"/>
                    <a:lumOff val="25000"/>
                  </a:schemeClr>
                </a:solidFill>
                <a:latin typeface="Century Gothic" panose="020B0502020202020204" pitchFamily="34" charset="0"/>
                <a:cs typeface="Century Gothic"/>
              </a:rPr>
              <a:t>Es</a:t>
            </a:r>
            <a:r>
              <a:rPr sz="1500" dirty="0" err="1">
                <a:solidFill>
                  <a:schemeClr val="tx1">
                    <a:lumMod val="75000"/>
                    <a:lumOff val="25000"/>
                  </a:schemeClr>
                </a:solidFill>
                <a:latin typeface="Century Gothic" panose="020B0502020202020204" pitchFamily="34" charset="0"/>
                <a:cs typeface="Century Gothic"/>
              </a:rPr>
              <a:t>t</a:t>
            </a:r>
            <a:r>
              <a:rPr sz="1500" spc="-11" dirty="0" err="1">
                <a:solidFill>
                  <a:schemeClr val="tx1">
                    <a:lumMod val="75000"/>
                    <a:lumOff val="25000"/>
                  </a:schemeClr>
                </a:solidFill>
                <a:latin typeface="Century Gothic" panose="020B0502020202020204" pitchFamily="34" charset="0"/>
                <a:cs typeface="Century Gothic"/>
              </a:rPr>
              <a:t>a</a:t>
            </a:r>
            <a:r>
              <a:rPr sz="1500" spc="23" dirty="0">
                <a:solidFill>
                  <a:schemeClr val="tx1">
                    <a:lumMod val="75000"/>
                    <a:lumOff val="25000"/>
                  </a:schemeClr>
                </a:solidFill>
                <a:latin typeface="Century Gothic" panose="020B0502020202020204" pitchFamily="34" charset="0"/>
                <a:cs typeface="Times New Roman"/>
              </a:rPr>
              <a:t> </a:t>
            </a:r>
            <a:r>
              <a:rPr sz="1500" spc="-15" dirty="0" err="1">
                <a:solidFill>
                  <a:schemeClr val="tx1">
                    <a:lumMod val="75000"/>
                    <a:lumOff val="25000"/>
                  </a:schemeClr>
                </a:solidFill>
                <a:latin typeface="Century Gothic" panose="020B0502020202020204" pitchFamily="34" charset="0"/>
                <a:cs typeface="Century Gothic"/>
              </a:rPr>
              <a:t>a</a:t>
            </a:r>
            <a:r>
              <a:rPr sz="1500" spc="-8" dirty="0" err="1">
                <a:solidFill>
                  <a:schemeClr val="tx1">
                    <a:lumMod val="75000"/>
                    <a:lumOff val="25000"/>
                  </a:schemeClr>
                </a:solidFill>
                <a:latin typeface="Century Gothic" panose="020B0502020202020204" pitchFamily="34" charset="0"/>
                <a:cs typeface="Century Gothic"/>
              </a:rPr>
              <a:t>lin</a:t>
            </a:r>
            <a:r>
              <a:rPr sz="1500" spc="-19" dirty="0" err="1">
                <a:solidFill>
                  <a:schemeClr val="tx1">
                    <a:lumMod val="75000"/>
                    <a:lumOff val="25000"/>
                  </a:schemeClr>
                </a:solidFill>
                <a:latin typeface="Century Gothic" panose="020B0502020202020204" pitchFamily="34" charset="0"/>
                <a:cs typeface="Century Gothic"/>
              </a:rPr>
              <a:t>e</a:t>
            </a:r>
            <a:r>
              <a:rPr sz="1500" spc="-15" dirty="0" err="1">
                <a:solidFill>
                  <a:schemeClr val="tx1">
                    <a:lumMod val="75000"/>
                    <a:lumOff val="25000"/>
                  </a:schemeClr>
                </a:solidFill>
                <a:latin typeface="Century Gothic" panose="020B0502020202020204" pitchFamily="34" charset="0"/>
                <a:cs typeface="Century Gothic"/>
              </a:rPr>
              <a:t>ac</a:t>
            </a:r>
            <a:r>
              <a:rPr sz="1500" spc="-8" dirty="0" err="1">
                <a:solidFill>
                  <a:schemeClr val="tx1">
                    <a:lumMod val="75000"/>
                    <a:lumOff val="25000"/>
                  </a:schemeClr>
                </a:solidFill>
                <a:latin typeface="Century Gothic" panose="020B0502020202020204" pitchFamily="34" charset="0"/>
                <a:cs typeface="Century Gothic"/>
              </a:rPr>
              <a:t>ión</a:t>
            </a:r>
            <a:r>
              <a:rPr sz="1500" spc="38" dirty="0">
                <a:solidFill>
                  <a:schemeClr val="tx1">
                    <a:lumMod val="75000"/>
                    <a:lumOff val="25000"/>
                  </a:schemeClr>
                </a:solidFill>
                <a:latin typeface="Century Gothic" panose="020B0502020202020204" pitchFamily="34" charset="0"/>
                <a:cs typeface="Times New Roman"/>
              </a:rPr>
              <a:t> </a:t>
            </a:r>
            <a:r>
              <a:rPr sz="1500" spc="-8" dirty="0" err="1">
                <a:solidFill>
                  <a:schemeClr val="tx1">
                    <a:lumMod val="75000"/>
                    <a:lumOff val="25000"/>
                  </a:schemeClr>
                </a:solidFill>
                <a:latin typeface="Century Gothic" panose="020B0502020202020204" pitchFamily="34" charset="0"/>
                <a:cs typeface="Century Gothic"/>
              </a:rPr>
              <a:t>impul</a:t>
            </a:r>
            <a:r>
              <a:rPr sz="1500" spc="-11" dirty="0" err="1">
                <a:solidFill>
                  <a:schemeClr val="tx1">
                    <a:lumMod val="75000"/>
                    <a:lumOff val="25000"/>
                  </a:schemeClr>
                </a:solidFill>
                <a:latin typeface="Century Gothic" panose="020B0502020202020204" pitchFamily="34" charset="0"/>
                <a:cs typeface="Century Gothic"/>
              </a:rPr>
              <a:t>sa</a:t>
            </a:r>
            <a:r>
              <a:rPr sz="1500" spc="26" dirty="0">
                <a:solidFill>
                  <a:schemeClr val="tx1">
                    <a:lumMod val="75000"/>
                    <a:lumOff val="25000"/>
                  </a:schemeClr>
                </a:solidFill>
                <a:latin typeface="Century Gothic" panose="020B0502020202020204" pitchFamily="34" charset="0"/>
                <a:cs typeface="Times New Roman"/>
              </a:rPr>
              <a:t> </a:t>
            </a:r>
            <a:r>
              <a:rPr sz="1500" spc="-15" dirty="0">
                <a:solidFill>
                  <a:schemeClr val="tx1">
                    <a:lumMod val="75000"/>
                    <a:lumOff val="25000"/>
                  </a:schemeClr>
                </a:solidFill>
                <a:latin typeface="Century Gothic" panose="020B0502020202020204" pitchFamily="34" charset="0"/>
                <a:cs typeface="Century Gothic"/>
              </a:rPr>
              <a:t>e</a:t>
            </a:r>
            <a:r>
              <a:rPr sz="1500" spc="-4" dirty="0">
                <a:solidFill>
                  <a:schemeClr val="tx1">
                    <a:lumMod val="75000"/>
                    <a:lumOff val="25000"/>
                  </a:schemeClr>
                </a:solidFill>
                <a:latin typeface="Century Gothic" panose="020B0502020202020204" pitchFamily="34" charset="0"/>
                <a:cs typeface="Century Gothic"/>
              </a:rPr>
              <a:t>l</a:t>
            </a:r>
            <a:r>
              <a:rPr sz="1500" spc="34" dirty="0">
                <a:solidFill>
                  <a:schemeClr val="tx1">
                    <a:lumMod val="75000"/>
                    <a:lumOff val="25000"/>
                  </a:schemeClr>
                </a:solidFill>
                <a:latin typeface="Century Gothic" panose="020B0502020202020204" pitchFamily="34" charset="0"/>
                <a:cs typeface="Times New Roman"/>
              </a:rPr>
              <a:t> </a:t>
            </a:r>
            <a:r>
              <a:rPr sz="1500" spc="-8" dirty="0" err="1">
                <a:solidFill>
                  <a:schemeClr val="tx1">
                    <a:lumMod val="75000"/>
                    <a:lumOff val="25000"/>
                  </a:schemeClr>
                </a:solidFill>
                <a:latin typeface="Century Gothic" panose="020B0502020202020204" pitchFamily="34" charset="0"/>
                <a:cs typeface="Century Gothic"/>
              </a:rPr>
              <a:t>compromi</a:t>
            </a:r>
            <a:r>
              <a:rPr sz="1500" spc="-11" dirty="0" err="1">
                <a:solidFill>
                  <a:schemeClr val="tx1">
                    <a:lumMod val="75000"/>
                    <a:lumOff val="25000"/>
                  </a:schemeClr>
                </a:solidFill>
                <a:latin typeface="Century Gothic" panose="020B0502020202020204" pitchFamily="34" charset="0"/>
                <a:cs typeface="Century Gothic"/>
              </a:rPr>
              <a:t>so</a:t>
            </a:r>
            <a:r>
              <a:rPr sz="1500" spc="-4" dirty="0">
                <a:solidFill>
                  <a:schemeClr val="tx1">
                    <a:lumMod val="75000"/>
                    <a:lumOff val="25000"/>
                  </a:schemeClr>
                </a:solidFill>
                <a:latin typeface="Century Gothic" panose="020B0502020202020204" pitchFamily="34" charset="0"/>
                <a:cs typeface="Century Gothic"/>
              </a:rPr>
              <a:t>,</a:t>
            </a:r>
            <a:r>
              <a:rPr sz="1500" spc="45" dirty="0">
                <a:solidFill>
                  <a:schemeClr val="tx1">
                    <a:lumMod val="75000"/>
                    <a:lumOff val="25000"/>
                  </a:schemeClr>
                </a:solidFill>
                <a:latin typeface="Century Gothic" panose="020B0502020202020204" pitchFamily="34" charset="0"/>
                <a:cs typeface="Times New Roman"/>
              </a:rPr>
              <a:t> </a:t>
            </a:r>
            <a:r>
              <a:rPr sz="1500" spc="-15" dirty="0">
                <a:solidFill>
                  <a:schemeClr val="tx1">
                    <a:lumMod val="75000"/>
                    <a:lumOff val="25000"/>
                  </a:schemeClr>
                </a:solidFill>
                <a:latin typeface="Century Gothic" panose="020B0502020202020204" pitchFamily="34" charset="0"/>
                <a:cs typeface="Century Gothic"/>
              </a:rPr>
              <a:t>e</a:t>
            </a:r>
            <a:r>
              <a:rPr sz="1500" spc="-4" dirty="0">
                <a:solidFill>
                  <a:schemeClr val="tx1">
                    <a:lumMod val="75000"/>
                    <a:lumOff val="25000"/>
                  </a:schemeClr>
                </a:solidFill>
                <a:latin typeface="Century Gothic" panose="020B0502020202020204" pitchFamily="34" charset="0"/>
                <a:cs typeface="Century Gothic"/>
              </a:rPr>
              <a:t>l</a:t>
            </a:r>
            <a:r>
              <a:rPr sz="1500" spc="34" dirty="0">
                <a:solidFill>
                  <a:schemeClr val="tx1">
                    <a:lumMod val="75000"/>
                    <a:lumOff val="25000"/>
                  </a:schemeClr>
                </a:solidFill>
                <a:latin typeface="Century Gothic" panose="020B0502020202020204" pitchFamily="34" charset="0"/>
                <a:cs typeface="Times New Roman"/>
              </a:rPr>
              <a:t> </a:t>
            </a:r>
            <a:r>
              <a:rPr sz="1500" spc="-8" dirty="0" err="1">
                <a:solidFill>
                  <a:schemeClr val="tx1">
                    <a:lumMod val="75000"/>
                    <a:lumOff val="25000"/>
                  </a:schemeClr>
                </a:solidFill>
                <a:latin typeface="Century Gothic" panose="020B0502020202020204" pitchFamily="34" charset="0"/>
                <a:cs typeface="Century Gothic"/>
              </a:rPr>
              <a:t>re</a:t>
            </a:r>
            <a:r>
              <a:rPr sz="1500" spc="-11" dirty="0" err="1">
                <a:solidFill>
                  <a:schemeClr val="tx1">
                    <a:lumMod val="75000"/>
                    <a:lumOff val="25000"/>
                  </a:schemeClr>
                </a:solidFill>
                <a:latin typeface="Century Gothic" panose="020B0502020202020204" pitchFamily="34" charset="0"/>
                <a:cs typeface="Century Gothic"/>
              </a:rPr>
              <a:t>n</a:t>
            </a:r>
            <a:r>
              <a:rPr sz="1500" spc="-8" dirty="0" err="1">
                <a:solidFill>
                  <a:schemeClr val="tx1">
                    <a:lumMod val="75000"/>
                    <a:lumOff val="25000"/>
                  </a:schemeClr>
                </a:solidFill>
                <a:latin typeface="Century Gothic" panose="020B0502020202020204" pitchFamily="34" charset="0"/>
                <a:cs typeface="Century Gothic"/>
              </a:rPr>
              <a:t>dimi</a:t>
            </a:r>
            <a:r>
              <a:rPr sz="1500" spc="-15" dirty="0" err="1">
                <a:solidFill>
                  <a:schemeClr val="tx1">
                    <a:lumMod val="75000"/>
                    <a:lumOff val="25000"/>
                  </a:schemeClr>
                </a:solidFill>
                <a:latin typeface="Century Gothic" panose="020B0502020202020204" pitchFamily="34" charset="0"/>
                <a:cs typeface="Century Gothic"/>
              </a:rPr>
              <a:t>e</a:t>
            </a:r>
            <a:r>
              <a:rPr sz="1500" spc="-8" dirty="0" err="1">
                <a:solidFill>
                  <a:schemeClr val="tx1">
                    <a:lumMod val="75000"/>
                    <a:lumOff val="25000"/>
                  </a:schemeClr>
                </a:solidFill>
                <a:latin typeface="Century Gothic" panose="020B0502020202020204" pitchFamily="34" charset="0"/>
                <a:cs typeface="Century Gothic"/>
              </a:rPr>
              <a:t>n</a:t>
            </a:r>
            <a:r>
              <a:rPr sz="1500" spc="-4" dirty="0" err="1">
                <a:solidFill>
                  <a:schemeClr val="tx1">
                    <a:lumMod val="75000"/>
                    <a:lumOff val="25000"/>
                  </a:schemeClr>
                </a:solidFill>
                <a:latin typeface="Century Gothic" panose="020B0502020202020204" pitchFamily="34" charset="0"/>
                <a:cs typeface="Century Gothic"/>
              </a:rPr>
              <a:t>t</a:t>
            </a:r>
            <a:r>
              <a:rPr sz="1500" spc="-8" dirty="0" err="1">
                <a:solidFill>
                  <a:schemeClr val="tx1">
                    <a:lumMod val="75000"/>
                    <a:lumOff val="25000"/>
                  </a:schemeClr>
                </a:solidFill>
                <a:latin typeface="Century Gothic" panose="020B0502020202020204" pitchFamily="34" charset="0"/>
                <a:cs typeface="Century Gothic"/>
              </a:rPr>
              <a:t>o</a:t>
            </a:r>
            <a:r>
              <a:rPr sz="1500" spc="-8" dirty="0">
                <a:solidFill>
                  <a:schemeClr val="tx1">
                    <a:lumMod val="75000"/>
                    <a:lumOff val="25000"/>
                  </a:schemeClr>
                </a:solidFill>
                <a:latin typeface="Century Gothic" panose="020B0502020202020204" pitchFamily="34" charset="0"/>
                <a:cs typeface="Century Gothic"/>
              </a:rPr>
              <a:t>,</a:t>
            </a:r>
            <a:r>
              <a:rPr sz="1500" spc="41" dirty="0">
                <a:solidFill>
                  <a:schemeClr val="tx1">
                    <a:lumMod val="75000"/>
                    <a:lumOff val="25000"/>
                  </a:schemeClr>
                </a:solidFill>
                <a:latin typeface="Century Gothic" panose="020B0502020202020204" pitchFamily="34" charset="0"/>
                <a:cs typeface="Times New Roman"/>
              </a:rPr>
              <a:t> </a:t>
            </a:r>
            <a:r>
              <a:rPr sz="1500" spc="-8" dirty="0">
                <a:solidFill>
                  <a:schemeClr val="tx1">
                    <a:lumMod val="75000"/>
                    <a:lumOff val="25000"/>
                  </a:schemeClr>
                </a:solidFill>
                <a:latin typeface="Century Gothic" panose="020B0502020202020204" pitchFamily="34" charset="0"/>
                <a:cs typeface="Century Gothic"/>
              </a:rPr>
              <a:t>la</a:t>
            </a:r>
            <a:r>
              <a:rPr sz="1500" spc="23" dirty="0">
                <a:solidFill>
                  <a:schemeClr val="tx1">
                    <a:lumMod val="75000"/>
                    <a:lumOff val="25000"/>
                  </a:schemeClr>
                </a:solidFill>
                <a:latin typeface="Century Gothic" panose="020B0502020202020204" pitchFamily="34" charset="0"/>
                <a:cs typeface="Times New Roman"/>
              </a:rPr>
              <a:t> </a:t>
            </a:r>
            <a:r>
              <a:rPr sz="1500" spc="-11" dirty="0" err="1">
                <a:solidFill>
                  <a:schemeClr val="tx1">
                    <a:lumMod val="75000"/>
                    <a:lumOff val="25000"/>
                  </a:schemeClr>
                </a:solidFill>
                <a:latin typeface="Century Gothic" panose="020B0502020202020204" pitchFamily="34" charset="0"/>
                <a:cs typeface="Century Gothic"/>
              </a:rPr>
              <a:t>compe</a:t>
            </a:r>
            <a:r>
              <a:rPr sz="1500" spc="-4" dirty="0" err="1">
                <a:solidFill>
                  <a:schemeClr val="tx1">
                    <a:lumMod val="75000"/>
                    <a:lumOff val="25000"/>
                  </a:schemeClr>
                </a:solidFill>
                <a:latin typeface="Century Gothic" panose="020B0502020202020204" pitchFamily="34" charset="0"/>
                <a:cs typeface="Century Gothic"/>
              </a:rPr>
              <a:t>titi</a:t>
            </a:r>
            <a:r>
              <a:rPr sz="1500" spc="-11" dirty="0" err="1">
                <a:solidFill>
                  <a:schemeClr val="tx1">
                    <a:lumMod val="75000"/>
                    <a:lumOff val="25000"/>
                  </a:schemeClr>
                </a:solidFill>
                <a:latin typeface="Century Gothic" panose="020B0502020202020204" pitchFamily="34" charset="0"/>
                <a:cs typeface="Century Gothic"/>
              </a:rPr>
              <a:t>v</a:t>
            </a:r>
            <a:r>
              <a:rPr sz="1500" dirty="0" err="1">
                <a:solidFill>
                  <a:schemeClr val="tx1">
                    <a:lumMod val="75000"/>
                    <a:lumOff val="25000"/>
                  </a:schemeClr>
                </a:solidFill>
                <a:latin typeface="Century Gothic" panose="020B0502020202020204" pitchFamily="34" charset="0"/>
                <a:cs typeface="Century Gothic"/>
              </a:rPr>
              <a:t>i</a:t>
            </a:r>
            <a:r>
              <a:rPr sz="1500" spc="-15" dirty="0" err="1">
                <a:solidFill>
                  <a:schemeClr val="tx1">
                    <a:lumMod val="75000"/>
                    <a:lumOff val="25000"/>
                  </a:schemeClr>
                </a:solidFill>
                <a:latin typeface="Century Gothic" panose="020B0502020202020204" pitchFamily="34" charset="0"/>
                <a:cs typeface="Century Gothic"/>
              </a:rPr>
              <a:t>dad</a:t>
            </a:r>
            <a:r>
              <a:rPr lang="es-CO" sz="1500" spc="-15" dirty="0">
                <a:solidFill>
                  <a:schemeClr val="tx1">
                    <a:lumMod val="75000"/>
                    <a:lumOff val="25000"/>
                  </a:schemeClr>
                </a:solidFill>
                <a:latin typeface="Century Gothic" panose="020B0502020202020204" pitchFamily="34" charset="0"/>
                <a:cs typeface="Century Gothic"/>
              </a:rPr>
              <a:t> </a:t>
            </a:r>
            <a:r>
              <a:rPr sz="1500" spc="-8" dirty="0">
                <a:solidFill>
                  <a:schemeClr val="tx1">
                    <a:lumMod val="75000"/>
                    <a:lumOff val="25000"/>
                  </a:schemeClr>
                </a:solidFill>
                <a:latin typeface="Century Gothic" panose="020B0502020202020204" pitchFamily="34" charset="0"/>
                <a:cs typeface="Century Gothic"/>
              </a:rPr>
              <a:t>y</a:t>
            </a:r>
            <a:r>
              <a:rPr sz="1500" spc="30" dirty="0">
                <a:solidFill>
                  <a:schemeClr val="tx1">
                    <a:lumMod val="75000"/>
                    <a:lumOff val="25000"/>
                  </a:schemeClr>
                </a:solidFill>
                <a:latin typeface="Century Gothic" panose="020B0502020202020204" pitchFamily="34" charset="0"/>
                <a:cs typeface="Times New Roman"/>
              </a:rPr>
              <a:t> </a:t>
            </a:r>
            <a:r>
              <a:rPr sz="1500" spc="-11" dirty="0">
                <a:solidFill>
                  <a:schemeClr val="tx1">
                    <a:lumMod val="75000"/>
                    <a:lumOff val="25000"/>
                  </a:schemeClr>
                </a:solidFill>
                <a:latin typeface="Century Gothic" panose="020B0502020202020204" pitchFamily="34" charset="0"/>
                <a:cs typeface="Century Gothic"/>
              </a:rPr>
              <a:t>lo</a:t>
            </a:r>
            <a:r>
              <a:rPr sz="1500" spc="-8" dirty="0">
                <a:solidFill>
                  <a:schemeClr val="tx1">
                    <a:lumMod val="75000"/>
                    <a:lumOff val="25000"/>
                  </a:schemeClr>
                </a:solidFill>
                <a:latin typeface="Century Gothic" panose="020B0502020202020204" pitchFamily="34" charset="0"/>
                <a:cs typeface="Century Gothic"/>
              </a:rPr>
              <a:t>s</a:t>
            </a:r>
            <a:r>
              <a:rPr sz="1500" spc="30" dirty="0">
                <a:solidFill>
                  <a:schemeClr val="tx1">
                    <a:lumMod val="75000"/>
                    <a:lumOff val="25000"/>
                  </a:schemeClr>
                </a:solidFill>
                <a:latin typeface="Century Gothic" panose="020B0502020202020204" pitchFamily="34" charset="0"/>
                <a:cs typeface="Times New Roman"/>
              </a:rPr>
              <a:t> </a:t>
            </a:r>
            <a:r>
              <a:rPr sz="1500" spc="-4" dirty="0" err="1">
                <a:solidFill>
                  <a:schemeClr val="tx1">
                    <a:lumMod val="75000"/>
                    <a:lumOff val="25000"/>
                  </a:schemeClr>
                </a:solidFill>
                <a:latin typeface="Century Gothic" panose="020B0502020202020204" pitchFamily="34" charset="0"/>
                <a:cs typeface="Century Gothic"/>
              </a:rPr>
              <a:t>r</a:t>
            </a:r>
            <a:r>
              <a:rPr sz="1500" spc="-11" dirty="0" err="1">
                <a:solidFill>
                  <a:schemeClr val="tx1">
                    <a:lumMod val="75000"/>
                    <a:lumOff val="25000"/>
                  </a:schemeClr>
                </a:solidFill>
                <a:latin typeface="Century Gothic" panose="020B0502020202020204" pitchFamily="34" charset="0"/>
                <a:cs typeface="Century Gothic"/>
              </a:rPr>
              <a:t>esu</a:t>
            </a:r>
            <a:r>
              <a:rPr sz="1500" dirty="0" err="1">
                <a:solidFill>
                  <a:schemeClr val="tx1">
                    <a:lumMod val="75000"/>
                    <a:lumOff val="25000"/>
                  </a:schemeClr>
                </a:solidFill>
                <a:latin typeface="Century Gothic" panose="020B0502020202020204" pitchFamily="34" charset="0"/>
                <a:cs typeface="Century Gothic"/>
              </a:rPr>
              <a:t>lt</a:t>
            </a:r>
            <a:r>
              <a:rPr sz="1500" spc="-15" dirty="0" err="1">
                <a:solidFill>
                  <a:schemeClr val="tx1">
                    <a:lumMod val="75000"/>
                    <a:lumOff val="25000"/>
                  </a:schemeClr>
                </a:solidFill>
                <a:latin typeface="Century Gothic" panose="020B0502020202020204" pitchFamily="34" charset="0"/>
                <a:cs typeface="Century Gothic"/>
              </a:rPr>
              <a:t>ado</a:t>
            </a:r>
            <a:r>
              <a:rPr sz="1500" spc="-8" dirty="0" err="1">
                <a:solidFill>
                  <a:schemeClr val="tx1">
                    <a:lumMod val="75000"/>
                    <a:lumOff val="25000"/>
                  </a:schemeClr>
                </a:solidFill>
                <a:latin typeface="Century Gothic" panose="020B0502020202020204" pitchFamily="34" charset="0"/>
                <a:cs typeface="Century Gothic"/>
              </a:rPr>
              <a:t>s</a:t>
            </a:r>
            <a:r>
              <a:rPr sz="1500" spc="41" dirty="0">
                <a:solidFill>
                  <a:schemeClr val="tx1">
                    <a:lumMod val="75000"/>
                    <a:lumOff val="25000"/>
                  </a:schemeClr>
                </a:solidFill>
                <a:latin typeface="Century Gothic" panose="020B0502020202020204" pitchFamily="34" charset="0"/>
                <a:cs typeface="Times New Roman"/>
              </a:rPr>
              <a:t> </a:t>
            </a:r>
            <a:r>
              <a:rPr sz="1500" spc="-11" dirty="0">
                <a:solidFill>
                  <a:schemeClr val="tx1">
                    <a:lumMod val="75000"/>
                    <a:lumOff val="25000"/>
                  </a:schemeClr>
                </a:solidFill>
                <a:latin typeface="Century Gothic" panose="020B0502020202020204" pitchFamily="34" charset="0"/>
                <a:cs typeface="Century Gothic"/>
              </a:rPr>
              <a:t>de</a:t>
            </a:r>
            <a:r>
              <a:rPr sz="1500" spc="30" dirty="0">
                <a:solidFill>
                  <a:schemeClr val="tx1">
                    <a:lumMod val="75000"/>
                    <a:lumOff val="25000"/>
                  </a:schemeClr>
                </a:solidFill>
                <a:latin typeface="Century Gothic" panose="020B0502020202020204" pitchFamily="34" charset="0"/>
                <a:cs typeface="Times New Roman"/>
              </a:rPr>
              <a:t> </a:t>
            </a:r>
            <a:r>
              <a:rPr sz="1500" spc="-11" dirty="0">
                <a:solidFill>
                  <a:schemeClr val="tx1">
                    <a:lumMod val="75000"/>
                    <a:lumOff val="25000"/>
                  </a:schemeClr>
                </a:solidFill>
                <a:latin typeface="Century Gothic" panose="020B0502020202020204" pitchFamily="34" charset="0"/>
                <a:cs typeface="Century Gothic"/>
              </a:rPr>
              <a:t>una</a:t>
            </a:r>
            <a:r>
              <a:rPr sz="1500" spc="19" dirty="0">
                <a:solidFill>
                  <a:schemeClr val="tx1">
                    <a:lumMod val="75000"/>
                    <a:lumOff val="25000"/>
                  </a:schemeClr>
                </a:solidFill>
                <a:latin typeface="Century Gothic" panose="020B0502020202020204" pitchFamily="34" charset="0"/>
                <a:cs typeface="Times New Roman"/>
              </a:rPr>
              <a:t> </a:t>
            </a:r>
            <a:r>
              <a:rPr sz="1500" spc="-8" dirty="0" err="1">
                <a:solidFill>
                  <a:schemeClr val="tx1">
                    <a:lumMod val="75000"/>
                    <a:lumOff val="25000"/>
                  </a:schemeClr>
                </a:solidFill>
                <a:latin typeface="Century Gothic" panose="020B0502020202020204" pitchFamily="34" charset="0"/>
                <a:cs typeface="Century Gothic"/>
              </a:rPr>
              <a:t>or</a:t>
            </a:r>
            <a:r>
              <a:rPr sz="1500" spc="-23" dirty="0" err="1">
                <a:solidFill>
                  <a:schemeClr val="tx1">
                    <a:lumMod val="75000"/>
                    <a:lumOff val="25000"/>
                  </a:schemeClr>
                </a:solidFill>
                <a:latin typeface="Century Gothic" panose="020B0502020202020204" pitchFamily="34" charset="0"/>
                <a:cs typeface="Century Gothic"/>
              </a:rPr>
              <a:t>g</a:t>
            </a:r>
            <a:r>
              <a:rPr sz="1500" spc="-11" dirty="0" err="1">
                <a:solidFill>
                  <a:schemeClr val="tx1">
                    <a:lumMod val="75000"/>
                    <a:lumOff val="25000"/>
                  </a:schemeClr>
                </a:solidFill>
                <a:latin typeface="Century Gothic" panose="020B0502020202020204" pitchFamily="34" charset="0"/>
                <a:cs typeface="Century Gothic"/>
              </a:rPr>
              <a:t>ani</a:t>
            </a:r>
            <a:r>
              <a:rPr sz="1500" spc="-15" dirty="0" err="1">
                <a:solidFill>
                  <a:schemeClr val="tx1">
                    <a:lumMod val="75000"/>
                    <a:lumOff val="25000"/>
                  </a:schemeClr>
                </a:solidFill>
                <a:latin typeface="Century Gothic" panose="020B0502020202020204" pitchFamily="34" charset="0"/>
                <a:cs typeface="Century Gothic"/>
              </a:rPr>
              <a:t>z</a:t>
            </a:r>
            <a:r>
              <a:rPr sz="1500" spc="-11" dirty="0" err="1">
                <a:solidFill>
                  <a:schemeClr val="tx1">
                    <a:lumMod val="75000"/>
                    <a:lumOff val="25000"/>
                  </a:schemeClr>
                </a:solidFill>
                <a:latin typeface="Century Gothic" panose="020B0502020202020204" pitchFamily="34" charset="0"/>
                <a:cs typeface="Century Gothic"/>
              </a:rPr>
              <a:t>ació</a:t>
            </a:r>
            <a:r>
              <a:rPr sz="1500" spc="-8" dirty="0" err="1">
                <a:solidFill>
                  <a:schemeClr val="tx1">
                    <a:lumMod val="75000"/>
                    <a:lumOff val="25000"/>
                  </a:schemeClr>
                </a:solidFill>
                <a:latin typeface="Century Gothic" panose="020B0502020202020204" pitchFamily="34" charset="0"/>
                <a:cs typeface="Century Gothic"/>
              </a:rPr>
              <a:t>n</a:t>
            </a:r>
            <a:r>
              <a:rPr sz="1500" spc="56" dirty="0">
                <a:solidFill>
                  <a:schemeClr val="tx1">
                    <a:lumMod val="75000"/>
                    <a:lumOff val="25000"/>
                  </a:schemeClr>
                </a:solidFill>
                <a:latin typeface="Century Gothic" panose="020B0502020202020204" pitchFamily="34" charset="0"/>
                <a:cs typeface="Times New Roman"/>
              </a:rPr>
              <a:t> </a:t>
            </a:r>
            <a:r>
              <a:rPr sz="1500" spc="-11" dirty="0">
                <a:solidFill>
                  <a:schemeClr val="tx1">
                    <a:lumMod val="75000"/>
                    <a:lumOff val="25000"/>
                  </a:schemeClr>
                </a:solidFill>
                <a:latin typeface="Century Gothic" panose="020B0502020202020204" pitchFamily="34" charset="0"/>
                <a:cs typeface="Century Gothic"/>
              </a:rPr>
              <a:t>de</a:t>
            </a:r>
            <a:r>
              <a:rPr sz="1500" spc="23" dirty="0">
                <a:solidFill>
                  <a:schemeClr val="tx1">
                    <a:lumMod val="75000"/>
                    <a:lumOff val="25000"/>
                  </a:schemeClr>
                </a:solidFill>
                <a:latin typeface="Century Gothic" panose="020B0502020202020204" pitchFamily="34" charset="0"/>
                <a:cs typeface="Times New Roman"/>
              </a:rPr>
              <a:t> </a:t>
            </a:r>
            <a:r>
              <a:rPr sz="1500" spc="-11" dirty="0" err="1">
                <a:solidFill>
                  <a:schemeClr val="tx1">
                    <a:lumMod val="75000"/>
                    <a:lumOff val="25000"/>
                  </a:schemeClr>
                </a:solidFill>
                <a:latin typeface="Century Gothic" panose="020B0502020202020204" pitchFamily="34" charset="0"/>
                <a:cs typeface="Century Gothic"/>
              </a:rPr>
              <a:t>man</a:t>
            </a:r>
            <a:r>
              <a:rPr sz="1500" spc="-19" dirty="0" err="1">
                <a:solidFill>
                  <a:schemeClr val="tx1">
                    <a:lumMod val="75000"/>
                    <a:lumOff val="25000"/>
                  </a:schemeClr>
                </a:solidFill>
                <a:latin typeface="Century Gothic" panose="020B0502020202020204" pitchFamily="34" charset="0"/>
                <a:cs typeface="Century Gothic"/>
              </a:rPr>
              <a:t>e</a:t>
            </a:r>
            <a:r>
              <a:rPr sz="1500" spc="-8" dirty="0" err="1">
                <a:solidFill>
                  <a:schemeClr val="tx1">
                    <a:lumMod val="75000"/>
                    <a:lumOff val="25000"/>
                  </a:schemeClr>
                </a:solidFill>
                <a:latin typeface="Century Gothic" panose="020B0502020202020204" pitchFamily="34" charset="0"/>
                <a:cs typeface="Century Gothic"/>
              </a:rPr>
              <a:t>ra</a:t>
            </a:r>
            <a:r>
              <a:rPr sz="1500" spc="30" dirty="0">
                <a:solidFill>
                  <a:schemeClr val="tx1">
                    <a:lumMod val="75000"/>
                    <a:lumOff val="25000"/>
                  </a:schemeClr>
                </a:solidFill>
                <a:latin typeface="Century Gothic" panose="020B0502020202020204" pitchFamily="34" charset="0"/>
                <a:cs typeface="Times New Roman"/>
              </a:rPr>
              <a:t> </a:t>
            </a:r>
            <a:r>
              <a:rPr sz="1500" spc="-11" dirty="0" err="1">
                <a:solidFill>
                  <a:schemeClr val="tx1">
                    <a:lumMod val="75000"/>
                    <a:lumOff val="25000"/>
                  </a:schemeClr>
                </a:solidFill>
                <a:latin typeface="Century Gothic" panose="020B0502020202020204" pitchFamily="34" charset="0"/>
                <a:cs typeface="Century Gothic"/>
              </a:rPr>
              <a:t>so</a:t>
            </a:r>
            <a:r>
              <a:rPr sz="1500" spc="-8" dirty="0" err="1">
                <a:solidFill>
                  <a:schemeClr val="tx1">
                    <a:lumMod val="75000"/>
                    <a:lumOff val="25000"/>
                  </a:schemeClr>
                </a:solidFill>
                <a:latin typeface="Century Gothic" panose="020B0502020202020204" pitchFamily="34" charset="0"/>
                <a:cs typeface="Century Gothic"/>
              </a:rPr>
              <a:t>s</a:t>
            </a:r>
            <a:r>
              <a:rPr sz="1500" spc="-4" dirty="0" err="1">
                <a:solidFill>
                  <a:schemeClr val="tx1">
                    <a:lumMod val="75000"/>
                    <a:lumOff val="25000"/>
                  </a:schemeClr>
                </a:solidFill>
                <a:latin typeface="Century Gothic" panose="020B0502020202020204" pitchFamily="34" charset="0"/>
                <a:cs typeface="Century Gothic"/>
              </a:rPr>
              <a:t>t</a:t>
            </a:r>
            <a:r>
              <a:rPr sz="1500" spc="-19" dirty="0" err="1">
                <a:solidFill>
                  <a:schemeClr val="tx1">
                    <a:lumMod val="75000"/>
                    <a:lumOff val="25000"/>
                  </a:schemeClr>
                </a:solidFill>
                <a:latin typeface="Century Gothic" panose="020B0502020202020204" pitchFamily="34" charset="0"/>
                <a:cs typeface="Century Gothic"/>
              </a:rPr>
              <a:t>e</a:t>
            </a:r>
            <a:r>
              <a:rPr sz="1500" spc="-8" dirty="0" err="1">
                <a:solidFill>
                  <a:schemeClr val="tx1">
                    <a:lumMod val="75000"/>
                    <a:lumOff val="25000"/>
                  </a:schemeClr>
                </a:solidFill>
                <a:latin typeface="Century Gothic" panose="020B0502020202020204" pitchFamily="34" charset="0"/>
                <a:cs typeface="Century Gothic"/>
              </a:rPr>
              <a:t>nib</a:t>
            </a:r>
            <a:r>
              <a:rPr sz="1500" dirty="0" err="1">
                <a:solidFill>
                  <a:schemeClr val="tx1">
                    <a:lumMod val="75000"/>
                    <a:lumOff val="25000"/>
                  </a:schemeClr>
                </a:solidFill>
                <a:latin typeface="Century Gothic" panose="020B0502020202020204" pitchFamily="34" charset="0"/>
                <a:cs typeface="Century Gothic"/>
              </a:rPr>
              <a:t>l</a:t>
            </a:r>
            <a:r>
              <a:rPr sz="1500" spc="-11" dirty="0" err="1">
                <a:solidFill>
                  <a:schemeClr val="tx1">
                    <a:lumMod val="75000"/>
                    <a:lumOff val="25000"/>
                  </a:schemeClr>
                </a:solidFill>
                <a:latin typeface="Century Gothic" panose="020B0502020202020204" pitchFamily="34" charset="0"/>
                <a:cs typeface="Century Gothic"/>
              </a:rPr>
              <a:t>e</a:t>
            </a:r>
            <a:r>
              <a:rPr sz="1500" spc="26" dirty="0">
                <a:solidFill>
                  <a:schemeClr val="tx1">
                    <a:lumMod val="75000"/>
                    <a:lumOff val="25000"/>
                  </a:schemeClr>
                </a:solidFill>
                <a:latin typeface="Century Gothic" panose="020B0502020202020204" pitchFamily="34" charset="0"/>
                <a:cs typeface="Times New Roman"/>
              </a:rPr>
              <a:t> </a:t>
            </a:r>
            <a:r>
              <a:rPr sz="1500" spc="-8" dirty="0">
                <a:solidFill>
                  <a:schemeClr val="tx1">
                    <a:lumMod val="75000"/>
                    <a:lumOff val="25000"/>
                  </a:schemeClr>
                </a:solidFill>
                <a:latin typeface="Century Gothic" panose="020B0502020202020204" pitchFamily="34" charset="0"/>
                <a:cs typeface="Century Gothic"/>
              </a:rPr>
              <a:t>y</a:t>
            </a:r>
            <a:r>
              <a:rPr sz="1500" spc="30" dirty="0">
                <a:solidFill>
                  <a:schemeClr val="tx1">
                    <a:lumMod val="75000"/>
                    <a:lumOff val="25000"/>
                  </a:schemeClr>
                </a:solidFill>
                <a:latin typeface="Century Gothic" panose="020B0502020202020204" pitchFamily="34" charset="0"/>
                <a:cs typeface="Times New Roman"/>
              </a:rPr>
              <a:t> </a:t>
            </a:r>
            <a:r>
              <a:rPr sz="1500" spc="-11" dirty="0" err="1">
                <a:solidFill>
                  <a:schemeClr val="tx1">
                    <a:lumMod val="75000"/>
                    <a:lumOff val="25000"/>
                  </a:schemeClr>
                </a:solidFill>
                <a:latin typeface="Century Gothic" panose="020B0502020202020204" pitchFamily="34" charset="0"/>
                <a:cs typeface="Century Gothic"/>
              </a:rPr>
              <a:t>c</a:t>
            </a:r>
            <a:r>
              <a:rPr sz="1500" spc="-19" dirty="0" err="1">
                <a:solidFill>
                  <a:schemeClr val="tx1">
                    <a:lumMod val="75000"/>
                    <a:lumOff val="25000"/>
                  </a:schemeClr>
                </a:solidFill>
                <a:latin typeface="Century Gothic" panose="020B0502020202020204" pitchFamily="34" charset="0"/>
                <a:cs typeface="Century Gothic"/>
              </a:rPr>
              <a:t>o</a:t>
            </a:r>
            <a:r>
              <a:rPr sz="1500" spc="-8" dirty="0" err="1">
                <a:solidFill>
                  <a:schemeClr val="tx1">
                    <a:lumMod val="75000"/>
                    <a:lumOff val="25000"/>
                  </a:schemeClr>
                </a:solidFill>
                <a:latin typeface="Century Gothic" panose="020B0502020202020204" pitchFamily="34" charset="0"/>
                <a:cs typeface="Century Gothic"/>
              </a:rPr>
              <a:t>nscie</a:t>
            </a:r>
            <a:r>
              <a:rPr sz="1500" spc="-15" dirty="0" err="1">
                <a:solidFill>
                  <a:schemeClr val="tx1">
                    <a:lumMod val="75000"/>
                    <a:lumOff val="25000"/>
                  </a:schemeClr>
                </a:solidFill>
                <a:latin typeface="Century Gothic" panose="020B0502020202020204" pitchFamily="34" charset="0"/>
                <a:cs typeface="Century Gothic"/>
              </a:rPr>
              <a:t>n</a:t>
            </a:r>
            <a:r>
              <a:rPr sz="1500" spc="-4" dirty="0" err="1">
                <a:solidFill>
                  <a:schemeClr val="tx1">
                    <a:lumMod val="75000"/>
                    <a:lumOff val="25000"/>
                  </a:schemeClr>
                </a:solidFill>
                <a:latin typeface="Century Gothic" panose="020B0502020202020204" pitchFamily="34" charset="0"/>
                <a:cs typeface="Century Gothic"/>
              </a:rPr>
              <a:t>t</a:t>
            </a:r>
            <a:r>
              <a:rPr sz="1500" spc="-19" dirty="0" err="1">
                <a:solidFill>
                  <a:schemeClr val="tx1">
                    <a:lumMod val="75000"/>
                    <a:lumOff val="25000"/>
                  </a:schemeClr>
                </a:solidFill>
                <a:latin typeface="Century Gothic" panose="020B0502020202020204" pitchFamily="34" charset="0"/>
                <a:cs typeface="Century Gothic"/>
              </a:rPr>
              <a:t>e</a:t>
            </a:r>
            <a:r>
              <a:rPr sz="1500" spc="-4" dirty="0">
                <a:solidFill>
                  <a:schemeClr val="tx1">
                    <a:lumMod val="75000"/>
                    <a:lumOff val="25000"/>
                  </a:schemeClr>
                </a:solidFill>
                <a:latin typeface="Century Gothic" panose="020B0502020202020204" pitchFamily="34" charset="0"/>
                <a:cs typeface="Century Gothic"/>
              </a:rPr>
              <a:t>.</a:t>
            </a:r>
            <a:endParaRPr sz="1500" dirty="0">
              <a:solidFill>
                <a:schemeClr val="tx1">
                  <a:lumMod val="75000"/>
                  <a:lumOff val="25000"/>
                </a:schemeClr>
              </a:solidFill>
              <a:latin typeface="Century Gothic" panose="020B0502020202020204" pitchFamily="34" charset="0"/>
              <a:cs typeface="Century Gothic"/>
            </a:endParaRPr>
          </a:p>
        </p:txBody>
      </p:sp>
      <p:pic>
        <p:nvPicPr>
          <p:cNvPr id="15" name="Picture 2" descr="Resultado de imagen para libro organizaciones coherentes">
            <a:extLst>
              <a:ext uri="{FF2B5EF4-FFF2-40B4-BE49-F238E27FC236}">
                <a16:creationId xmlns:a16="http://schemas.microsoft.com/office/drawing/2014/main" id="{838A778E-AE52-45B7-9621-1ECFCE8398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1475" y="1531798"/>
            <a:ext cx="2136119" cy="32550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84E30E7B-04EF-49A4-BE5E-ECBAFC05252F}"/>
              </a:ext>
            </a:extLst>
          </p:cNvPr>
          <p:cNvGrpSpPr/>
          <p:nvPr/>
        </p:nvGrpSpPr>
        <p:grpSpPr>
          <a:xfrm>
            <a:off x="0" y="6623283"/>
            <a:ext cx="9181257" cy="234717"/>
            <a:chOff x="-1" y="7465568"/>
            <a:chExt cx="12868105" cy="328971"/>
          </a:xfrm>
        </p:grpSpPr>
        <p:sp>
          <p:nvSpPr>
            <p:cNvPr id="20" name="object 2">
              <a:extLst>
                <a:ext uri="{FF2B5EF4-FFF2-40B4-BE49-F238E27FC236}">
                  <a16:creationId xmlns:a16="http://schemas.microsoft.com/office/drawing/2014/main" id="{7F22D440-CAA8-4BC5-9297-52CC8B4A27F3}"/>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21" name="object 3">
              <a:extLst>
                <a:ext uri="{FF2B5EF4-FFF2-40B4-BE49-F238E27FC236}">
                  <a16:creationId xmlns:a16="http://schemas.microsoft.com/office/drawing/2014/main" id="{6703F575-7088-4FD7-AD0B-5796255AB6F3}"/>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22" name="object 4">
              <a:extLst>
                <a:ext uri="{FF2B5EF4-FFF2-40B4-BE49-F238E27FC236}">
                  <a16:creationId xmlns:a16="http://schemas.microsoft.com/office/drawing/2014/main" id="{4DE2AEF8-F2A1-4ECE-AF62-C35BE4470A51}"/>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23" name="16 Rectángulo">
              <a:extLst>
                <a:ext uri="{FF2B5EF4-FFF2-40B4-BE49-F238E27FC236}">
                  <a16:creationId xmlns:a16="http://schemas.microsoft.com/office/drawing/2014/main" id="{5B04B8F0-BC26-4574-A049-1135B71175D1}"/>
                </a:ext>
              </a:extLst>
            </p:cNvPr>
            <p:cNvSpPr/>
            <p:nvPr/>
          </p:nvSpPr>
          <p:spPr>
            <a:xfrm>
              <a:off x="10178891" y="7472790"/>
              <a:ext cx="2577426" cy="314001"/>
            </a:xfrm>
            <a:prstGeom prst="rect">
              <a:avLst/>
            </a:prstGeom>
          </p:spPr>
          <p:txBody>
            <a:bodyPr wrap="none">
              <a:spAutoFit/>
            </a:bodyPr>
            <a:lstStyle/>
            <a:p>
              <a:pPr algn="r" defTabSz="652424">
                <a:buClr>
                  <a:srgbClr val="000000"/>
                </a:buClr>
                <a:defRPr/>
              </a:pPr>
              <a:r>
                <a:rPr lang="en-US" sz="856" kern="0" dirty="0">
                  <a:solidFill>
                    <a:prstClr val="black">
                      <a:lumMod val="65000"/>
                      <a:lumOff val="35000"/>
                    </a:prstClr>
                  </a:solidFill>
                  <a:latin typeface="Calibri"/>
                  <a:cs typeface="Arial"/>
                  <a:sym typeface="Arial"/>
                </a:rPr>
                <a:t>Copyright by OCC All Rights Reserved</a:t>
              </a:r>
            </a:p>
          </p:txBody>
        </p:sp>
      </p:grpSp>
      <p:pic>
        <p:nvPicPr>
          <p:cNvPr id="24" name="Imagen 23"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251" y="5751312"/>
            <a:ext cx="890633" cy="890633"/>
          </a:xfrm>
          <a:prstGeom prst="rect">
            <a:avLst/>
          </a:prstGeom>
        </p:spPr>
      </p:pic>
      <p:pic>
        <p:nvPicPr>
          <p:cNvPr id="25" name="Imagen 24"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84720" y="5854098"/>
            <a:ext cx="1768022" cy="546561"/>
          </a:xfrm>
          <a:prstGeom prst="rect">
            <a:avLst/>
          </a:prstGeom>
        </p:spPr>
      </p:pic>
      <p:cxnSp>
        <p:nvCxnSpPr>
          <p:cNvPr id="26" name="Conector recto 25">
            <a:extLst>
              <a:ext uri="{FF2B5EF4-FFF2-40B4-BE49-F238E27FC236}">
                <a16:creationId xmlns:a16="http://schemas.microsoft.com/office/drawing/2014/main" id="{F0F975DC-53AD-41E2-9F18-861E30CF33E5}"/>
              </a:ext>
            </a:extLst>
          </p:cNvPr>
          <p:cNvCxnSpPr/>
          <p:nvPr/>
        </p:nvCxnSpPr>
        <p:spPr>
          <a:xfrm>
            <a:off x="7173884" y="58241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68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894F1-D5D6-4101-88A0-772BB53D3020}"/>
              </a:ext>
            </a:extLst>
          </p:cNvPr>
          <p:cNvSpPr>
            <a:spLocks noGrp="1"/>
          </p:cNvSpPr>
          <p:nvPr>
            <p:ph type="title"/>
          </p:nvPr>
        </p:nvSpPr>
        <p:spPr>
          <a:xfrm>
            <a:off x="536329" y="129615"/>
            <a:ext cx="7886700" cy="675725"/>
          </a:xfrm>
        </p:spPr>
        <p:txBody>
          <a:bodyPr>
            <a:normAutofit/>
          </a:bodyPr>
          <a:lstStyle/>
          <a:p>
            <a:r>
              <a:rPr lang="es-CO" sz="2569" b="1" dirty="0">
                <a:solidFill>
                  <a:schemeClr val="tx1">
                    <a:lumMod val="75000"/>
                    <a:lumOff val="25000"/>
                  </a:schemeClr>
                </a:solidFill>
                <a:latin typeface="Century Gothic" panose="020B0502020202020204" pitchFamily="34" charset="0"/>
                <a:cs typeface="Arial" panose="020B0604020202020204" pitchFamily="34" charset="0"/>
              </a:rPr>
              <a:t>NUESTRO MODELO</a:t>
            </a:r>
          </a:p>
        </p:txBody>
      </p:sp>
      <p:sp>
        <p:nvSpPr>
          <p:cNvPr id="8" name="Rectángulo 7">
            <a:extLst>
              <a:ext uri="{FF2B5EF4-FFF2-40B4-BE49-F238E27FC236}">
                <a16:creationId xmlns:a16="http://schemas.microsoft.com/office/drawing/2014/main" id="{3CD889D9-9782-4950-9D54-7B6D194BCBE2}"/>
              </a:ext>
            </a:extLst>
          </p:cNvPr>
          <p:cNvSpPr/>
          <p:nvPr/>
        </p:nvSpPr>
        <p:spPr>
          <a:xfrm>
            <a:off x="6045336" y="2554307"/>
            <a:ext cx="2842869" cy="1506823"/>
          </a:xfrm>
          <a:prstGeom prst="rect">
            <a:avLst/>
          </a:prstGeom>
        </p:spPr>
        <p:txBody>
          <a:bodyPr wrap="square">
            <a:spAutoFit/>
          </a:bodyPr>
          <a:lstStyle/>
          <a:p>
            <a:pPr defTabSz="514371">
              <a:lnSpc>
                <a:spcPct val="130000"/>
              </a:lnSpc>
              <a:defRPr/>
            </a:pPr>
            <a:r>
              <a:rPr lang="es-ES" sz="1200" b="1" dirty="0">
                <a:solidFill>
                  <a:schemeClr val="tx1">
                    <a:lumMod val="75000"/>
                    <a:lumOff val="25000"/>
                  </a:schemeClr>
                </a:solidFill>
                <a:latin typeface="Century Gothic" panose="020B0502020202020204" pitchFamily="34" charset="0"/>
                <a:cs typeface="Arial" panose="020B0604020202020204" pitchFamily="34" charset="0"/>
              </a:rPr>
              <a:t>Cultura Responsable - </a:t>
            </a:r>
            <a:r>
              <a:rPr lang="es-ES" sz="1200" dirty="0">
                <a:solidFill>
                  <a:schemeClr val="tx1">
                    <a:lumMod val="75000"/>
                    <a:lumOff val="25000"/>
                  </a:schemeClr>
                </a:solidFill>
                <a:latin typeface="Century Gothic" panose="020B0502020202020204" pitchFamily="34" charset="0"/>
                <a:cs typeface="Arial" panose="020B0604020202020204" pitchFamily="34" charset="0"/>
              </a:rPr>
              <a:t>Una organización admirada por la sociedad y sus clientes, un "buen ciudadano”, orientada hacia sus grupos de interés con una gestión ética e impecable.</a:t>
            </a:r>
          </a:p>
        </p:txBody>
      </p:sp>
      <p:sp>
        <p:nvSpPr>
          <p:cNvPr id="9" name="Oval 10">
            <a:extLst>
              <a:ext uri="{FF2B5EF4-FFF2-40B4-BE49-F238E27FC236}">
                <a16:creationId xmlns:a16="http://schemas.microsoft.com/office/drawing/2014/main" id="{52C71C40-F21D-4B11-B392-3B59B6D94D75}"/>
              </a:ext>
            </a:extLst>
          </p:cNvPr>
          <p:cNvSpPr/>
          <p:nvPr/>
        </p:nvSpPr>
        <p:spPr>
          <a:xfrm>
            <a:off x="5910016" y="2653526"/>
            <a:ext cx="92176" cy="92337"/>
          </a:xfrm>
          <a:prstGeom prst="ellipse">
            <a:avLst/>
          </a:prstGeom>
          <a:solidFill>
            <a:srgbClr val="0A8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71">
              <a:defRPr/>
            </a:pPr>
            <a:endParaRPr lang="en-US" sz="1012">
              <a:solidFill>
                <a:prstClr val="white"/>
              </a:solidFill>
              <a:latin typeface="Calibri"/>
            </a:endParaRPr>
          </a:p>
        </p:txBody>
      </p:sp>
      <p:sp>
        <p:nvSpPr>
          <p:cNvPr id="10" name="Rectángulo 9">
            <a:extLst>
              <a:ext uri="{FF2B5EF4-FFF2-40B4-BE49-F238E27FC236}">
                <a16:creationId xmlns:a16="http://schemas.microsoft.com/office/drawing/2014/main" id="{A59ADB06-4920-4DBF-8DC5-7AF0E815F0B7}"/>
              </a:ext>
            </a:extLst>
          </p:cNvPr>
          <p:cNvSpPr/>
          <p:nvPr/>
        </p:nvSpPr>
        <p:spPr>
          <a:xfrm>
            <a:off x="326620" y="1049109"/>
            <a:ext cx="8561585" cy="950325"/>
          </a:xfrm>
          <a:prstGeom prst="rect">
            <a:avLst/>
          </a:prstGeom>
          <a:solidFill>
            <a:schemeClr val="bg1"/>
          </a:solidFill>
          <a:ln>
            <a:noFill/>
          </a:ln>
        </p:spPr>
        <p:txBody>
          <a:bodyPr wrap="square">
            <a:spAutoFit/>
          </a:bodyPr>
          <a:lstStyle/>
          <a:p>
            <a:pPr defTabSz="685828">
              <a:lnSpc>
                <a:spcPct val="120000"/>
              </a:lnSpc>
              <a:defRPr/>
            </a:pPr>
            <a:r>
              <a:rPr lang="es-ES" sz="1600" dirty="0">
                <a:solidFill>
                  <a:schemeClr val="tx1">
                    <a:lumMod val="75000"/>
                    <a:lumOff val="25000"/>
                  </a:schemeClr>
                </a:solidFill>
                <a:latin typeface="Century Gothic" panose="020B0502020202020204" pitchFamily="34" charset="0"/>
                <a:cs typeface="Arial" panose="020B0604020202020204" pitchFamily="34" charset="0"/>
              </a:rPr>
              <a:t>El modelo circular contempla 3 tipos de cultura, que a su vez agrupan 9 dimensiones expresadas en 72 atributos que se miden por la frecuencia de las conductas observables:</a:t>
            </a:r>
          </a:p>
        </p:txBody>
      </p:sp>
      <p:sp>
        <p:nvSpPr>
          <p:cNvPr id="11" name="Oval 10">
            <a:extLst>
              <a:ext uri="{FF2B5EF4-FFF2-40B4-BE49-F238E27FC236}">
                <a16:creationId xmlns:a16="http://schemas.microsoft.com/office/drawing/2014/main" id="{45C53C77-12DF-469D-A953-7F4C2B6722EE}"/>
              </a:ext>
            </a:extLst>
          </p:cNvPr>
          <p:cNvSpPr/>
          <p:nvPr/>
        </p:nvSpPr>
        <p:spPr>
          <a:xfrm>
            <a:off x="2658245" y="4863298"/>
            <a:ext cx="92176" cy="92337"/>
          </a:xfrm>
          <a:prstGeom prst="ellipse">
            <a:avLst/>
          </a:prstGeom>
          <a:solidFill>
            <a:srgbClr val="E6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71">
              <a:defRPr/>
            </a:pPr>
            <a:endParaRPr lang="en-US" sz="1012">
              <a:solidFill>
                <a:prstClr val="white"/>
              </a:solidFill>
              <a:latin typeface="Calibri"/>
            </a:endParaRPr>
          </a:p>
        </p:txBody>
      </p:sp>
      <p:sp>
        <p:nvSpPr>
          <p:cNvPr id="12" name="Oval 10">
            <a:extLst>
              <a:ext uri="{FF2B5EF4-FFF2-40B4-BE49-F238E27FC236}">
                <a16:creationId xmlns:a16="http://schemas.microsoft.com/office/drawing/2014/main" id="{0E21BEAC-6CC4-41EB-88C5-DF983C264935}"/>
              </a:ext>
            </a:extLst>
          </p:cNvPr>
          <p:cNvSpPr/>
          <p:nvPr/>
        </p:nvSpPr>
        <p:spPr>
          <a:xfrm>
            <a:off x="490241" y="2658406"/>
            <a:ext cx="92176" cy="92337"/>
          </a:xfrm>
          <a:prstGeom prst="ellipse">
            <a:avLst/>
          </a:prstGeom>
          <a:solidFill>
            <a:srgbClr val="46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71">
              <a:defRPr/>
            </a:pPr>
            <a:endParaRPr lang="en-US" sz="1012">
              <a:solidFill>
                <a:prstClr val="white"/>
              </a:solidFill>
              <a:latin typeface="Calibri"/>
            </a:endParaRPr>
          </a:p>
        </p:txBody>
      </p:sp>
      <p:pic>
        <p:nvPicPr>
          <p:cNvPr id="13" name="Picture 2" descr="C:\Users\Ricardo Matamala\Dropbox\Organizational Culture Compass\Estrategia Comercial\Marca OCC\Logos\Cultura.png">
            <a:extLst>
              <a:ext uri="{FF2B5EF4-FFF2-40B4-BE49-F238E27FC236}">
                <a16:creationId xmlns:a16="http://schemas.microsoft.com/office/drawing/2014/main" id="{3E02B512-1FFE-4A87-B363-A1DD18341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5851" y="2071730"/>
            <a:ext cx="2589742" cy="2589742"/>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D5D62D23-86F2-49C4-B33F-A595B79AF936}"/>
              </a:ext>
            </a:extLst>
          </p:cNvPr>
          <p:cNvSpPr/>
          <p:nvPr/>
        </p:nvSpPr>
        <p:spPr>
          <a:xfrm>
            <a:off x="488121" y="2629071"/>
            <a:ext cx="2883306" cy="1986954"/>
          </a:xfrm>
          <a:prstGeom prst="rect">
            <a:avLst/>
          </a:prstGeom>
        </p:spPr>
        <p:txBody>
          <a:bodyPr wrap="square">
            <a:spAutoFit/>
          </a:bodyPr>
          <a:lstStyle/>
          <a:p>
            <a:pPr algn="r" defTabSz="685828">
              <a:lnSpc>
                <a:spcPct val="130000"/>
              </a:lnSpc>
              <a:defRPr/>
            </a:pPr>
            <a:r>
              <a:rPr lang="es-ES" sz="1200" b="1" dirty="0">
                <a:solidFill>
                  <a:schemeClr val="tx1">
                    <a:lumMod val="75000"/>
                    <a:lumOff val="25000"/>
                  </a:schemeClr>
                </a:solidFill>
                <a:latin typeface="Century Gothic" panose="020B0502020202020204" pitchFamily="34" charset="0"/>
                <a:cs typeface="Arial" panose="020B0604020202020204" pitchFamily="34" charset="0"/>
              </a:rPr>
              <a:t>Cultura Humana - </a:t>
            </a:r>
            <a:r>
              <a:rPr lang="es-ES" sz="1200" dirty="0">
                <a:solidFill>
                  <a:schemeClr val="tx1">
                    <a:lumMod val="75000"/>
                    <a:lumOff val="25000"/>
                  </a:schemeClr>
                </a:solidFill>
                <a:latin typeface="Century Gothic" panose="020B0502020202020204" pitchFamily="34" charset="0"/>
                <a:cs typeface="Arial" panose="020B0604020202020204" pitchFamily="34" charset="0"/>
              </a:rPr>
              <a:t>Una organización que entiende que necesita gente competente y comprometida para lograr sus resultados. Una empresa que atrae, desarrolla y mantiene el mejor talento, promueve excelentes relaciones y una comunicación efectiva y trasparente.</a:t>
            </a:r>
          </a:p>
        </p:txBody>
      </p:sp>
      <p:sp>
        <p:nvSpPr>
          <p:cNvPr id="15" name="Rectángulo 14">
            <a:extLst>
              <a:ext uri="{FF2B5EF4-FFF2-40B4-BE49-F238E27FC236}">
                <a16:creationId xmlns:a16="http://schemas.microsoft.com/office/drawing/2014/main" id="{76448597-5BFA-4044-9736-A8E4EE48FB12}"/>
              </a:ext>
            </a:extLst>
          </p:cNvPr>
          <p:cNvSpPr/>
          <p:nvPr/>
        </p:nvSpPr>
        <p:spPr>
          <a:xfrm>
            <a:off x="2786026" y="4760616"/>
            <a:ext cx="4154365" cy="1266757"/>
          </a:xfrm>
          <a:prstGeom prst="rect">
            <a:avLst/>
          </a:prstGeom>
          <a:ln>
            <a:noFill/>
          </a:ln>
        </p:spPr>
        <p:txBody>
          <a:bodyPr wrap="square">
            <a:spAutoFit/>
          </a:bodyPr>
          <a:lstStyle/>
          <a:p>
            <a:pPr algn="ctr" defTabSz="685828">
              <a:lnSpc>
                <a:spcPct val="130000"/>
              </a:lnSpc>
              <a:defRPr/>
            </a:pPr>
            <a:r>
              <a:rPr lang="es-ES" sz="1200" b="1" dirty="0">
                <a:solidFill>
                  <a:schemeClr val="tx1">
                    <a:lumMod val="75000"/>
                    <a:lumOff val="25000"/>
                  </a:schemeClr>
                </a:solidFill>
                <a:latin typeface="Century Gothic" panose="020B0502020202020204" pitchFamily="34" charset="0"/>
                <a:cs typeface="Arial" panose="020B0604020202020204" pitchFamily="34" charset="0"/>
              </a:rPr>
              <a:t>Cultura Competitiva - </a:t>
            </a:r>
            <a:r>
              <a:rPr lang="es-ES" sz="1200" dirty="0">
                <a:solidFill>
                  <a:schemeClr val="tx1">
                    <a:lumMod val="75000"/>
                    <a:lumOff val="25000"/>
                  </a:schemeClr>
                </a:solidFill>
                <a:latin typeface="Century Gothic" panose="020B0502020202020204" pitchFamily="34" charset="0"/>
                <a:cs typeface="Arial" panose="020B0604020202020204" pitchFamily="34" charset="0"/>
              </a:rPr>
              <a:t>Una organización de resultados, eficiente y vibrante. Mantiene en equilibrio la innovación y la efectividad de sus procesos actuales a través de la gestión de líderes de clase mundial.</a:t>
            </a:r>
          </a:p>
        </p:txBody>
      </p:sp>
      <p:sp>
        <p:nvSpPr>
          <p:cNvPr id="16" name="Botón de acción: ir hacia delante o siguiente 15">
            <a:hlinkClick r:id="" action="ppaction://noaction" highlightClick="1"/>
            <a:extLst>
              <a:ext uri="{FF2B5EF4-FFF2-40B4-BE49-F238E27FC236}">
                <a16:creationId xmlns:a16="http://schemas.microsoft.com/office/drawing/2014/main" id="{656AC88A-8F1D-4B2E-AABE-1412156CA417}"/>
              </a:ext>
            </a:extLst>
          </p:cNvPr>
          <p:cNvSpPr/>
          <p:nvPr/>
        </p:nvSpPr>
        <p:spPr>
          <a:xfrm>
            <a:off x="8717574" y="5605097"/>
            <a:ext cx="211015" cy="156782"/>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13"/>
          </a:p>
        </p:txBody>
      </p:sp>
      <p:grpSp>
        <p:nvGrpSpPr>
          <p:cNvPr id="17" name="Grupo 16">
            <a:extLst>
              <a:ext uri="{FF2B5EF4-FFF2-40B4-BE49-F238E27FC236}">
                <a16:creationId xmlns:a16="http://schemas.microsoft.com/office/drawing/2014/main" id="{61126BBF-EA97-421E-B20F-25D2B9BCC5FF}"/>
              </a:ext>
            </a:extLst>
          </p:cNvPr>
          <p:cNvGrpSpPr/>
          <p:nvPr/>
        </p:nvGrpSpPr>
        <p:grpSpPr>
          <a:xfrm>
            <a:off x="0" y="6630778"/>
            <a:ext cx="9181257" cy="234717"/>
            <a:chOff x="-1" y="7465568"/>
            <a:chExt cx="12868105" cy="328971"/>
          </a:xfrm>
        </p:grpSpPr>
        <p:sp>
          <p:nvSpPr>
            <p:cNvPr id="18" name="object 2">
              <a:extLst>
                <a:ext uri="{FF2B5EF4-FFF2-40B4-BE49-F238E27FC236}">
                  <a16:creationId xmlns:a16="http://schemas.microsoft.com/office/drawing/2014/main" id="{F7B66792-5A70-4F49-82F1-10872800A851}"/>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19" name="object 3">
              <a:extLst>
                <a:ext uri="{FF2B5EF4-FFF2-40B4-BE49-F238E27FC236}">
                  <a16:creationId xmlns:a16="http://schemas.microsoft.com/office/drawing/2014/main" id="{4E8CFF7D-95B9-4D23-BD6D-820AE655D894}"/>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20" name="object 4">
              <a:extLst>
                <a:ext uri="{FF2B5EF4-FFF2-40B4-BE49-F238E27FC236}">
                  <a16:creationId xmlns:a16="http://schemas.microsoft.com/office/drawing/2014/main" id="{E9913552-E3BF-4E42-85CC-90531F7CA2E4}"/>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21" name="16 Rectángulo">
              <a:extLst>
                <a:ext uri="{FF2B5EF4-FFF2-40B4-BE49-F238E27FC236}">
                  <a16:creationId xmlns:a16="http://schemas.microsoft.com/office/drawing/2014/main" id="{A5059F3D-82C5-4D4A-8F8D-E9EBBC95025F}"/>
                </a:ext>
              </a:extLst>
            </p:cNvPr>
            <p:cNvSpPr/>
            <p:nvPr/>
          </p:nvSpPr>
          <p:spPr>
            <a:xfrm>
              <a:off x="10178891" y="7472790"/>
              <a:ext cx="2577426" cy="314001"/>
            </a:xfrm>
            <a:prstGeom prst="rect">
              <a:avLst/>
            </a:prstGeom>
          </p:spPr>
          <p:txBody>
            <a:bodyPr wrap="none">
              <a:spAutoFit/>
            </a:bodyPr>
            <a:lstStyle/>
            <a:p>
              <a:pPr algn="r" defTabSz="652424">
                <a:buClr>
                  <a:srgbClr val="000000"/>
                </a:buClr>
                <a:defRPr/>
              </a:pPr>
              <a:r>
                <a:rPr lang="en-US" sz="856" kern="0" dirty="0">
                  <a:solidFill>
                    <a:prstClr val="black">
                      <a:lumMod val="65000"/>
                      <a:lumOff val="35000"/>
                    </a:prstClr>
                  </a:solidFill>
                  <a:latin typeface="Calibri"/>
                  <a:cs typeface="Arial"/>
                  <a:sym typeface="Arial"/>
                </a:rPr>
                <a:t>Copyright by OCC All Rights Reserved</a:t>
              </a:r>
            </a:p>
          </p:txBody>
        </p:sp>
      </p:grpSp>
      <p:pic>
        <p:nvPicPr>
          <p:cNvPr id="22" name="Imagen 21"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1576" y="5916670"/>
            <a:ext cx="651164" cy="651164"/>
          </a:xfrm>
          <a:prstGeom prst="rect">
            <a:avLst/>
          </a:prstGeom>
        </p:spPr>
      </p:pic>
      <p:pic>
        <p:nvPicPr>
          <p:cNvPr id="23" name="Imagen 22"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407376" y="5907256"/>
            <a:ext cx="1645365" cy="508643"/>
          </a:xfrm>
          <a:prstGeom prst="rect">
            <a:avLst/>
          </a:prstGeom>
        </p:spPr>
      </p:pic>
      <p:cxnSp>
        <p:nvCxnSpPr>
          <p:cNvPr id="24" name="Conector recto 23">
            <a:extLst>
              <a:ext uri="{FF2B5EF4-FFF2-40B4-BE49-F238E27FC236}">
                <a16:creationId xmlns:a16="http://schemas.microsoft.com/office/drawing/2014/main" id="{F0F975DC-53AD-41E2-9F18-861E30CF33E5}"/>
              </a:ext>
            </a:extLst>
          </p:cNvPr>
          <p:cNvCxnSpPr/>
          <p:nvPr/>
        </p:nvCxnSpPr>
        <p:spPr>
          <a:xfrm>
            <a:off x="7372740" y="583942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4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065" y="132107"/>
            <a:ext cx="8544735" cy="639763"/>
          </a:xfrm>
        </p:spPr>
        <p:txBody>
          <a:bodyPr>
            <a:noAutofit/>
          </a:bodyPr>
          <a:lstStyle/>
          <a:p>
            <a:r>
              <a:rPr lang="es-CO" sz="2400" b="1" dirty="0">
                <a:solidFill>
                  <a:schemeClr val="tx1">
                    <a:lumMod val="65000"/>
                    <a:lumOff val="35000"/>
                  </a:schemeClr>
                </a:solidFill>
                <a:latin typeface="Century Gothic" panose="020B0502020202020204" pitchFamily="34" charset="0"/>
              </a:rPr>
              <a:t>ENTENDIMIENTO DE LAS DIMENSIONES DE NUESTRO MODELO</a:t>
            </a:r>
          </a:p>
        </p:txBody>
      </p:sp>
      <p:cxnSp>
        <p:nvCxnSpPr>
          <p:cNvPr id="10" name="Straight Arrow Connector 247"/>
          <p:cNvCxnSpPr>
            <a:cxnSpLocks/>
          </p:cNvCxnSpPr>
          <p:nvPr/>
        </p:nvCxnSpPr>
        <p:spPr>
          <a:xfrm flipV="1">
            <a:off x="1183264" y="2198949"/>
            <a:ext cx="1663544" cy="778537"/>
          </a:xfrm>
          <a:prstGeom prst="straightConnector1">
            <a:avLst/>
          </a:prstGeom>
          <a:noFill/>
          <a:ln w="6350" cap="flat" cmpd="sng" algn="ctr">
            <a:solidFill>
              <a:srgbClr val="6A6F6D"/>
            </a:solidFill>
            <a:prstDash val="sysDash"/>
            <a:miter lim="800000"/>
            <a:headEnd type="none"/>
            <a:tailEnd type="none"/>
          </a:ln>
          <a:effectLst/>
        </p:spPr>
      </p:cxnSp>
      <p:sp>
        <p:nvSpPr>
          <p:cNvPr id="11" name="Freeform 261"/>
          <p:cNvSpPr>
            <a:spLocks noEditPoints="1"/>
          </p:cNvSpPr>
          <p:nvPr/>
        </p:nvSpPr>
        <p:spPr bwMode="auto">
          <a:xfrm flipH="1">
            <a:off x="3094783" y="4847714"/>
            <a:ext cx="155775" cy="208906"/>
          </a:xfrm>
          <a:custGeom>
            <a:avLst/>
            <a:gdLst>
              <a:gd name="T0" fmla="*/ 277816 w 108"/>
              <a:gd name="T1" fmla="*/ 372573 h 145"/>
              <a:gd name="T2" fmla="*/ 0 w 108"/>
              <a:gd name="T3" fmla="*/ 372573 h 145"/>
              <a:gd name="T4" fmla="*/ 0 w 108"/>
              <a:gd name="T5" fmla="*/ 346878 h 145"/>
              <a:gd name="T6" fmla="*/ 33441 w 108"/>
              <a:gd name="T7" fmla="*/ 318614 h 145"/>
              <a:gd name="T8" fmla="*/ 246948 w 108"/>
              <a:gd name="T9" fmla="*/ 318614 h 145"/>
              <a:gd name="T10" fmla="*/ 277816 w 108"/>
              <a:gd name="T11" fmla="*/ 346878 h 145"/>
              <a:gd name="T12" fmla="*/ 277816 w 108"/>
              <a:gd name="T13" fmla="*/ 372573 h 145"/>
              <a:gd name="T14" fmla="*/ 41158 w 108"/>
              <a:gd name="T15" fmla="*/ 298058 h 145"/>
              <a:gd name="T16" fmla="*/ 61737 w 108"/>
              <a:gd name="T17" fmla="*/ 233822 h 145"/>
              <a:gd name="T18" fmla="*/ 218651 w 108"/>
              <a:gd name="T19" fmla="*/ 233822 h 145"/>
              <a:gd name="T20" fmla="*/ 239230 w 108"/>
              <a:gd name="T21" fmla="*/ 298058 h 145"/>
              <a:gd name="T22" fmla="*/ 41158 w 108"/>
              <a:gd name="T23" fmla="*/ 298058 h 145"/>
              <a:gd name="T24" fmla="*/ 72026 w 108"/>
              <a:gd name="T25" fmla="*/ 195280 h 145"/>
              <a:gd name="T26" fmla="*/ 92605 w 108"/>
              <a:gd name="T27" fmla="*/ 131043 h 145"/>
              <a:gd name="T28" fmla="*/ 185211 w 108"/>
              <a:gd name="T29" fmla="*/ 131043 h 145"/>
              <a:gd name="T30" fmla="*/ 205790 w 108"/>
              <a:gd name="T31" fmla="*/ 195280 h 145"/>
              <a:gd name="T32" fmla="*/ 72026 w 108"/>
              <a:gd name="T33" fmla="*/ 195280 h 145"/>
              <a:gd name="T34" fmla="*/ 126046 w 108"/>
              <a:gd name="T35" fmla="*/ 30834 h 145"/>
              <a:gd name="T36" fmla="*/ 154342 w 108"/>
              <a:gd name="T37" fmla="*/ 30834 h 145"/>
              <a:gd name="T38" fmla="*/ 174921 w 108"/>
              <a:gd name="T39" fmla="*/ 92501 h 145"/>
              <a:gd name="T40" fmla="*/ 105467 w 108"/>
              <a:gd name="T41" fmla="*/ 92501 h 145"/>
              <a:gd name="T42" fmla="*/ 126046 w 108"/>
              <a:gd name="T43" fmla="*/ 30834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rgbClr val="1CB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E74E3E"/>
              </a:solidFill>
              <a:effectLst/>
              <a:uLnTx/>
              <a:uFillTx/>
              <a:latin typeface="Open Sans Cond Light"/>
            </a:endParaRPr>
          </a:p>
        </p:txBody>
      </p:sp>
      <p:cxnSp>
        <p:nvCxnSpPr>
          <p:cNvPr id="14" name="Straight Arrow Connector 248"/>
          <p:cNvCxnSpPr>
            <a:cxnSpLocks/>
          </p:cNvCxnSpPr>
          <p:nvPr/>
        </p:nvCxnSpPr>
        <p:spPr>
          <a:xfrm>
            <a:off x="1238655" y="4047931"/>
            <a:ext cx="1646318" cy="797320"/>
          </a:xfrm>
          <a:prstGeom prst="straightConnector1">
            <a:avLst/>
          </a:prstGeom>
          <a:noFill/>
          <a:ln w="6350" cap="flat" cmpd="sng" algn="ctr">
            <a:solidFill>
              <a:srgbClr val="6A6F6D"/>
            </a:solidFill>
            <a:prstDash val="sysDash"/>
            <a:miter lim="800000"/>
            <a:headEnd type="none"/>
            <a:tailEnd type="none"/>
          </a:ln>
          <a:effectLst/>
        </p:spPr>
      </p:cxnSp>
      <p:cxnSp>
        <p:nvCxnSpPr>
          <p:cNvPr id="15" name="Straight Arrow Connector 249"/>
          <p:cNvCxnSpPr/>
          <p:nvPr/>
        </p:nvCxnSpPr>
        <p:spPr>
          <a:xfrm flipV="1">
            <a:off x="1397121" y="3545730"/>
            <a:ext cx="1734127" cy="49841"/>
          </a:xfrm>
          <a:prstGeom prst="straightConnector1">
            <a:avLst/>
          </a:prstGeom>
          <a:noFill/>
          <a:ln w="6350" cap="flat" cmpd="sng" algn="ctr">
            <a:solidFill>
              <a:srgbClr val="6A6F6D"/>
            </a:solidFill>
            <a:prstDash val="sysDash"/>
            <a:miter lim="800000"/>
            <a:headEnd type="none"/>
            <a:tailEnd type="none"/>
          </a:ln>
          <a:effectLst/>
        </p:spPr>
      </p:cxnSp>
      <p:sp>
        <p:nvSpPr>
          <p:cNvPr id="18" name="Rectángulo 309"/>
          <p:cNvSpPr/>
          <p:nvPr/>
        </p:nvSpPr>
        <p:spPr>
          <a:xfrm>
            <a:off x="3729193" y="1739769"/>
            <a:ext cx="1106393" cy="313932"/>
          </a:xfrm>
          <a:prstGeom prst="rect">
            <a:avLst/>
          </a:prstGeom>
        </p:spPr>
        <p:txBody>
          <a:bodyPr wrap="none">
            <a:spAutoFit/>
          </a:bodyPr>
          <a:lstStyle/>
          <a:p>
            <a:pPr marL="0" marR="0" lvl="1" indent="0" defTabSz="488950" eaLnBrk="1" fontAlgn="auto" latinLnBrk="0" hangingPunct="1">
              <a:lnSpc>
                <a:spcPct val="90000"/>
              </a:lnSpc>
              <a:spcBef>
                <a:spcPct val="0"/>
              </a:spcBef>
              <a:spcAft>
                <a:spcPct val="1500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Principios</a:t>
            </a:r>
            <a:endParaRPr kumimoji="0" lang="es-CO"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endParaRPr>
          </a:p>
        </p:txBody>
      </p:sp>
      <p:sp>
        <p:nvSpPr>
          <p:cNvPr id="19" name="Rectángulo 310"/>
          <p:cNvSpPr/>
          <p:nvPr/>
        </p:nvSpPr>
        <p:spPr>
          <a:xfrm>
            <a:off x="3574796" y="3441818"/>
            <a:ext cx="1556836" cy="313932"/>
          </a:xfrm>
          <a:prstGeom prst="rect">
            <a:avLst/>
          </a:prstGeom>
        </p:spPr>
        <p:txBody>
          <a:bodyPr wrap="none">
            <a:spAutoFit/>
          </a:bodyPr>
          <a:lstStyle/>
          <a:p>
            <a:pPr marL="0" marR="0" lvl="1" indent="0" defTabSz="488950" eaLnBrk="1" fontAlgn="auto" latinLnBrk="0" hangingPunct="1">
              <a:lnSpc>
                <a:spcPct val="90000"/>
              </a:lnSpc>
              <a:spcBef>
                <a:spcPct val="0"/>
              </a:spcBef>
              <a:spcAft>
                <a:spcPct val="1500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Sostenibilidad</a:t>
            </a:r>
          </a:p>
        </p:txBody>
      </p:sp>
      <p:sp>
        <p:nvSpPr>
          <p:cNvPr id="20" name="Rectángulo 311"/>
          <p:cNvSpPr/>
          <p:nvPr/>
        </p:nvSpPr>
        <p:spPr>
          <a:xfrm>
            <a:off x="3729193" y="5203344"/>
            <a:ext cx="974947" cy="313932"/>
          </a:xfrm>
          <a:prstGeom prst="rect">
            <a:avLst/>
          </a:prstGeom>
        </p:spPr>
        <p:txBody>
          <a:bodyPr wrap="none">
            <a:spAutoFit/>
          </a:bodyPr>
          <a:lstStyle/>
          <a:p>
            <a:pPr marL="0" marR="0" lvl="1" indent="0" defTabSz="488950" eaLnBrk="1" fontAlgn="auto" latinLnBrk="0" hangingPunct="1">
              <a:lnSpc>
                <a:spcPct val="90000"/>
              </a:lnSpc>
              <a:spcBef>
                <a:spcPct val="0"/>
              </a:spcBef>
              <a:spcAft>
                <a:spcPct val="1500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Clientes</a:t>
            </a:r>
          </a:p>
        </p:txBody>
      </p:sp>
      <p:sp>
        <p:nvSpPr>
          <p:cNvPr id="22" name="Freeform 10"/>
          <p:cNvSpPr>
            <a:spLocks noChangeAspect="1"/>
          </p:cNvSpPr>
          <p:nvPr/>
        </p:nvSpPr>
        <p:spPr bwMode="auto">
          <a:xfrm rot="19974483" flipV="1">
            <a:off x="2254534" y="2885381"/>
            <a:ext cx="131851" cy="227322"/>
          </a:xfrm>
          <a:custGeom>
            <a:avLst/>
            <a:gdLst/>
            <a:ahLst/>
            <a:cxnLst/>
            <a:rect l="l" t="t" r="r" b="b"/>
            <a:pathLst>
              <a:path w="1026440" h="2112311">
                <a:moveTo>
                  <a:pt x="990110" y="1609"/>
                </a:moveTo>
                <a:lnTo>
                  <a:pt x="992524" y="2351"/>
                </a:lnTo>
                <a:lnTo>
                  <a:pt x="994708" y="3217"/>
                </a:lnTo>
                <a:lnTo>
                  <a:pt x="996893" y="4083"/>
                </a:lnTo>
                <a:lnTo>
                  <a:pt x="999077" y="5197"/>
                </a:lnTo>
                <a:lnTo>
                  <a:pt x="1001031" y="6311"/>
                </a:lnTo>
                <a:lnTo>
                  <a:pt x="1003101" y="7548"/>
                </a:lnTo>
                <a:lnTo>
                  <a:pt x="1005056" y="8909"/>
                </a:lnTo>
                <a:lnTo>
                  <a:pt x="1007011" y="10394"/>
                </a:lnTo>
                <a:lnTo>
                  <a:pt x="1008734" y="11879"/>
                </a:lnTo>
                <a:lnTo>
                  <a:pt x="1010574" y="13611"/>
                </a:lnTo>
                <a:lnTo>
                  <a:pt x="1012183" y="15219"/>
                </a:lnTo>
                <a:lnTo>
                  <a:pt x="1013793" y="17076"/>
                </a:lnTo>
                <a:lnTo>
                  <a:pt x="1015288" y="18932"/>
                </a:lnTo>
                <a:lnTo>
                  <a:pt x="1016783" y="20911"/>
                </a:lnTo>
                <a:lnTo>
                  <a:pt x="1018162" y="22891"/>
                </a:lnTo>
                <a:lnTo>
                  <a:pt x="1019427" y="25118"/>
                </a:lnTo>
                <a:lnTo>
                  <a:pt x="1020461" y="27222"/>
                </a:lnTo>
                <a:lnTo>
                  <a:pt x="1021612" y="29449"/>
                </a:lnTo>
                <a:lnTo>
                  <a:pt x="1022646" y="31676"/>
                </a:lnTo>
                <a:lnTo>
                  <a:pt x="1023450" y="34151"/>
                </a:lnTo>
                <a:lnTo>
                  <a:pt x="1024255" y="36502"/>
                </a:lnTo>
                <a:lnTo>
                  <a:pt x="1024830" y="39100"/>
                </a:lnTo>
                <a:lnTo>
                  <a:pt x="1025405" y="41451"/>
                </a:lnTo>
                <a:lnTo>
                  <a:pt x="1025865" y="44174"/>
                </a:lnTo>
                <a:lnTo>
                  <a:pt x="1026210" y="46648"/>
                </a:lnTo>
                <a:lnTo>
                  <a:pt x="1026325" y="49371"/>
                </a:lnTo>
                <a:lnTo>
                  <a:pt x="1026439" y="51969"/>
                </a:lnTo>
                <a:lnTo>
                  <a:pt x="1026440" y="136851"/>
                </a:lnTo>
                <a:lnTo>
                  <a:pt x="1026325" y="139574"/>
                </a:lnTo>
                <a:lnTo>
                  <a:pt x="1026210" y="142172"/>
                </a:lnTo>
                <a:lnTo>
                  <a:pt x="1025865" y="144894"/>
                </a:lnTo>
                <a:lnTo>
                  <a:pt x="1025405" y="147369"/>
                </a:lnTo>
                <a:lnTo>
                  <a:pt x="1024831" y="149844"/>
                </a:lnTo>
                <a:lnTo>
                  <a:pt x="1024255" y="152318"/>
                </a:lnTo>
                <a:lnTo>
                  <a:pt x="1023450" y="154793"/>
                </a:lnTo>
                <a:lnTo>
                  <a:pt x="1022646" y="157144"/>
                </a:lnTo>
                <a:lnTo>
                  <a:pt x="1021611" y="159371"/>
                </a:lnTo>
                <a:lnTo>
                  <a:pt x="1020461" y="161722"/>
                </a:lnTo>
                <a:lnTo>
                  <a:pt x="1019427" y="163826"/>
                </a:lnTo>
                <a:lnTo>
                  <a:pt x="1018162" y="165929"/>
                </a:lnTo>
                <a:lnTo>
                  <a:pt x="1016783" y="167909"/>
                </a:lnTo>
                <a:lnTo>
                  <a:pt x="1015288" y="169889"/>
                </a:lnTo>
                <a:lnTo>
                  <a:pt x="1013793" y="171745"/>
                </a:lnTo>
                <a:lnTo>
                  <a:pt x="1012184" y="173725"/>
                </a:lnTo>
                <a:lnTo>
                  <a:pt x="1010574" y="175457"/>
                </a:lnTo>
                <a:lnTo>
                  <a:pt x="1008735" y="177065"/>
                </a:lnTo>
                <a:lnTo>
                  <a:pt x="1007010" y="178426"/>
                </a:lnTo>
                <a:lnTo>
                  <a:pt x="1005055" y="179911"/>
                </a:lnTo>
                <a:lnTo>
                  <a:pt x="1003101" y="181272"/>
                </a:lnTo>
                <a:lnTo>
                  <a:pt x="1001031" y="182633"/>
                </a:lnTo>
                <a:lnTo>
                  <a:pt x="999077" y="183623"/>
                </a:lnTo>
                <a:lnTo>
                  <a:pt x="996892" y="184737"/>
                </a:lnTo>
                <a:lnTo>
                  <a:pt x="994708" y="185727"/>
                </a:lnTo>
                <a:lnTo>
                  <a:pt x="992524" y="186469"/>
                </a:lnTo>
                <a:lnTo>
                  <a:pt x="990110" y="187212"/>
                </a:lnTo>
                <a:lnTo>
                  <a:pt x="987810" y="187830"/>
                </a:lnTo>
                <a:lnTo>
                  <a:pt x="985396" y="188325"/>
                </a:lnTo>
                <a:lnTo>
                  <a:pt x="983097" y="188573"/>
                </a:lnTo>
                <a:lnTo>
                  <a:pt x="980567" y="188820"/>
                </a:lnTo>
                <a:lnTo>
                  <a:pt x="978153" y="188820"/>
                </a:lnTo>
                <a:lnTo>
                  <a:pt x="936969" y="188820"/>
                </a:lnTo>
                <a:lnTo>
                  <a:pt x="939644" y="198230"/>
                </a:lnTo>
                <a:lnTo>
                  <a:pt x="940016" y="199963"/>
                </a:lnTo>
                <a:lnTo>
                  <a:pt x="940882" y="205288"/>
                </a:lnTo>
                <a:lnTo>
                  <a:pt x="942244" y="213831"/>
                </a:lnTo>
                <a:lnTo>
                  <a:pt x="943854" y="225098"/>
                </a:lnTo>
                <a:lnTo>
                  <a:pt x="945712" y="239213"/>
                </a:lnTo>
                <a:lnTo>
                  <a:pt x="947568" y="255433"/>
                </a:lnTo>
                <a:lnTo>
                  <a:pt x="948435" y="264348"/>
                </a:lnTo>
                <a:lnTo>
                  <a:pt x="949425" y="273882"/>
                </a:lnTo>
                <a:lnTo>
                  <a:pt x="950168" y="283540"/>
                </a:lnTo>
                <a:lnTo>
                  <a:pt x="951035" y="293816"/>
                </a:lnTo>
                <a:lnTo>
                  <a:pt x="951778" y="304341"/>
                </a:lnTo>
                <a:lnTo>
                  <a:pt x="952521" y="315360"/>
                </a:lnTo>
                <a:lnTo>
                  <a:pt x="953016" y="326504"/>
                </a:lnTo>
                <a:lnTo>
                  <a:pt x="953388" y="338019"/>
                </a:lnTo>
                <a:lnTo>
                  <a:pt x="953636" y="349534"/>
                </a:lnTo>
                <a:lnTo>
                  <a:pt x="953759" y="361420"/>
                </a:lnTo>
                <a:lnTo>
                  <a:pt x="953635" y="373430"/>
                </a:lnTo>
                <a:lnTo>
                  <a:pt x="953512" y="385441"/>
                </a:lnTo>
                <a:lnTo>
                  <a:pt x="953140" y="397698"/>
                </a:lnTo>
                <a:lnTo>
                  <a:pt x="952521" y="409832"/>
                </a:lnTo>
                <a:lnTo>
                  <a:pt x="951530" y="421966"/>
                </a:lnTo>
                <a:lnTo>
                  <a:pt x="950416" y="434100"/>
                </a:lnTo>
                <a:lnTo>
                  <a:pt x="949178" y="446235"/>
                </a:lnTo>
                <a:lnTo>
                  <a:pt x="947568" y="458121"/>
                </a:lnTo>
                <a:lnTo>
                  <a:pt x="945588" y="470007"/>
                </a:lnTo>
                <a:lnTo>
                  <a:pt x="943358" y="481646"/>
                </a:lnTo>
                <a:lnTo>
                  <a:pt x="940510" y="493285"/>
                </a:lnTo>
                <a:lnTo>
                  <a:pt x="936796" y="505047"/>
                </a:lnTo>
                <a:lnTo>
                  <a:pt x="932215" y="516934"/>
                </a:lnTo>
                <a:lnTo>
                  <a:pt x="926767" y="529068"/>
                </a:lnTo>
                <a:lnTo>
                  <a:pt x="920577" y="541326"/>
                </a:lnTo>
                <a:lnTo>
                  <a:pt x="913766" y="553831"/>
                </a:lnTo>
                <a:lnTo>
                  <a:pt x="906213" y="566213"/>
                </a:lnTo>
                <a:lnTo>
                  <a:pt x="898166" y="578718"/>
                </a:lnTo>
                <a:lnTo>
                  <a:pt x="889375" y="591224"/>
                </a:lnTo>
                <a:lnTo>
                  <a:pt x="880213" y="603977"/>
                </a:lnTo>
                <a:lnTo>
                  <a:pt x="870554" y="616482"/>
                </a:lnTo>
                <a:lnTo>
                  <a:pt x="860401" y="629112"/>
                </a:lnTo>
                <a:lnTo>
                  <a:pt x="850000" y="641741"/>
                </a:lnTo>
                <a:lnTo>
                  <a:pt x="839229" y="654246"/>
                </a:lnTo>
                <a:lnTo>
                  <a:pt x="828209" y="666752"/>
                </a:lnTo>
                <a:lnTo>
                  <a:pt x="816818" y="679134"/>
                </a:lnTo>
                <a:lnTo>
                  <a:pt x="805426" y="691391"/>
                </a:lnTo>
                <a:lnTo>
                  <a:pt x="793788" y="703525"/>
                </a:lnTo>
                <a:lnTo>
                  <a:pt x="782150" y="715536"/>
                </a:lnTo>
                <a:lnTo>
                  <a:pt x="770510" y="727422"/>
                </a:lnTo>
                <a:lnTo>
                  <a:pt x="758748" y="739061"/>
                </a:lnTo>
                <a:lnTo>
                  <a:pt x="746985" y="750699"/>
                </a:lnTo>
                <a:lnTo>
                  <a:pt x="735471" y="761843"/>
                </a:lnTo>
                <a:lnTo>
                  <a:pt x="724079" y="772863"/>
                </a:lnTo>
                <a:lnTo>
                  <a:pt x="701916" y="794159"/>
                </a:lnTo>
                <a:lnTo>
                  <a:pt x="680991" y="814217"/>
                </a:lnTo>
                <a:lnTo>
                  <a:pt x="670962" y="823751"/>
                </a:lnTo>
                <a:lnTo>
                  <a:pt x="661552" y="832914"/>
                </a:lnTo>
                <a:lnTo>
                  <a:pt x="652637" y="841705"/>
                </a:lnTo>
                <a:lnTo>
                  <a:pt x="644094" y="850124"/>
                </a:lnTo>
                <a:lnTo>
                  <a:pt x="628988" y="865354"/>
                </a:lnTo>
                <a:lnTo>
                  <a:pt x="615492" y="879097"/>
                </a:lnTo>
                <a:lnTo>
                  <a:pt x="609302" y="885412"/>
                </a:lnTo>
                <a:lnTo>
                  <a:pt x="603358" y="891479"/>
                </a:lnTo>
                <a:lnTo>
                  <a:pt x="597910" y="897174"/>
                </a:lnTo>
                <a:lnTo>
                  <a:pt x="592709" y="902746"/>
                </a:lnTo>
                <a:lnTo>
                  <a:pt x="587881" y="908070"/>
                </a:lnTo>
                <a:lnTo>
                  <a:pt x="583424" y="913271"/>
                </a:lnTo>
                <a:lnTo>
                  <a:pt x="579214" y="918223"/>
                </a:lnTo>
                <a:lnTo>
                  <a:pt x="575376" y="922928"/>
                </a:lnTo>
                <a:lnTo>
                  <a:pt x="571785" y="927633"/>
                </a:lnTo>
                <a:lnTo>
                  <a:pt x="568566" y="932215"/>
                </a:lnTo>
                <a:lnTo>
                  <a:pt x="565594" y="936672"/>
                </a:lnTo>
                <a:lnTo>
                  <a:pt x="562994" y="941129"/>
                </a:lnTo>
                <a:lnTo>
                  <a:pt x="560517" y="945463"/>
                </a:lnTo>
                <a:lnTo>
                  <a:pt x="558413" y="950044"/>
                </a:lnTo>
                <a:lnTo>
                  <a:pt x="556555" y="954502"/>
                </a:lnTo>
                <a:lnTo>
                  <a:pt x="554946" y="958835"/>
                </a:lnTo>
                <a:lnTo>
                  <a:pt x="553584" y="963540"/>
                </a:lnTo>
                <a:lnTo>
                  <a:pt x="552593" y="967997"/>
                </a:lnTo>
                <a:lnTo>
                  <a:pt x="551726" y="972826"/>
                </a:lnTo>
                <a:lnTo>
                  <a:pt x="551107" y="977779"/>
                </a:lnTo>
                <a:lnTo>
                  <a:pt x="550736" y="982856"/>
                </a:lnTo>
                <a:lnTo>
                  <a:pt x="550489" y="988056"/>
                </a:lnTo>
                <a:lnTo>
                  <a:pt x="550488" y="993504"/>
                </a:lnTo>
                <a:lnTo>
                  <a:pt x="550736" y="999199"/>
                </a:lnTo>
                <a:lnTo>
                  <a:pt x="551107" y="1005266"/>
                </a:lnTo>
                <a:lnTo>
                  <a:pt x="551602" y="1011581"/>
                </a:lnTo>
                <a:lnTo>
                  <a:pt x="552469" y="1018019"/>
                </a:lnTo>
                <a:lnTo>
                  <a:pt x="553337" y="1024953"/>
                </a:lnTo>
                <a:lnTo>
                  <a:pt x="554822" y="1032258"/>
                </a:lnTo>
                <a:lnTo>
                  <a:pt x="556927" y="1039811"/>
                </a:lnTo>
                <a:lnTo>
                  <a:pt x="559899" y="1047488"/>
                </a:lnTo>
                <a:lnTo>
                  <a:pt x="563489" y="1055536"/>
                </a:lnTo>
                <a:lnTo>
                  <a:pt x="567823" y="1063832"/>
                </a:lnTo>
                <a:lnTo>
                  <a:pt x="572652" y="1072251"/>
                </a:lnTo>
                <a:lnTo>
                  <a:pt x="578099" y="1080918"/>
                </a:lnTo>
                <a:lnTo>
                  <a:pt x="584043" y="1089709"/>
                </a:lnTo>
                <a:lnTo>
                  <a:pt x="590482" y="1098500"/>
                </a:lnTo>
                <a:lnTo>
                  <a:pt x="597415" y="1107539"/>
                </a:lnTo>
                <a:lnTo>
                  <a:pt x="604720" y="1116578"/>
                </a:lnTo>
                <a:lnTo>
                  <a:pt x="612273" y="1125864"/>
                </a:lnTo>
                <a:lnTo>
                  <a:pt x="620321" y="1135026"/>
                </a:lnTo>
                <a:lnTo>
                  <a:pt x="628493" y="1144189"/>
                </a:lnTo>
                <a:lnTo>
                  <a:pt x="637036" y="1153475"/>
                </a:lnTo>
                <a:lnTo>
                  <a:pt x="645704" y="1162637"/>
                </a:lnTo>
                <a:lnTo>
                  <a:pt x="654495" y="1171800"/>
                </a:lnTo>
                <a:lnTo>
                  <a:pt x="663409" y="1180962"/>
                </a:lnTo>
                <a:lnTo>
                  <a:pt x="672448" y="1190001"/>
                </a:lnTo>
                <a:lnTo>
                  <a:pt x="681486" y="1198792"/>
                </a:lnTo>
                <a:lnTo>
                  <a:pt x="699564" y="1216250"/>
                </a:lnTo>
                <a:lnTo>
                  <a:pt x="717146" y="1233089"/>
                </a:lnTo>
                <a:lnTo>
                  <a:pt x="734108" y="1248937"/>
                </a:lnTo>
                <a:lnTo>
                  <a:pt x="749957" y="1263795"/>
                </a:lnTo>
                <a:lnTo>
                  <a:pt x="764567" y="1277291"/>
                </a:lnTo>
                <a:lnTo>
                  <a:pt x="777444" y="1289549"/>
                </a:lnTo>
                <a:lnTo>
                  <a:pt x="782273" y="1294378"/>
                </a:lnTo>
                <a:lnTo>
                  <a:pt x="787473" y="1299826"/>
                </a:lnTo>
                <a:lnTo>
                  <a:pt x="793293" y="1305893"/>
                </a:lnTo>
                <a:lnTo>
                  <a:pt x="799359" y="1312455"/>
                </a:lnTo>
                <a:lnTo>
                  <a:pt x="805675" y="1319513"/>
                </a:lnTo>
                <a:lnTo>
                  <a:pt x="812360" y="1326942"/>
                </a:lnTo>
                <a:lnTo>
                  <a:pt x="819294" y="1335114"/>
                </a:lnTo>
                <a:lnTo>
                  <a:pt x="826352" y="1343533"/>
                </a:lnTo>
                <a:lnTo>
                  <a:pt x="833657" y="1352448"/>
                </a:lnTo>
                <a:lnTo>
                  <a:pt x="840963" y="1361734"/>
                </a:lnTo>
                <a:lnTo>
                  <a:pt x="848515" y="1371392"/>
                </a:lnTo>
                <a:lnTo>
                  <a:pt x="856068" y="1381545"/>
                </a:lnTo>
                <a:lnTo>
                  <a:pt x="863620" y="1391822"/>
                </a:lnTo>
                <a:lnTo>
                  <a:pt x="871174" y="1402470"/>
                </a:lnTo>
                <a:lnTo>
                  <a:pt x="878603" y="1413366"/>
                </a:lnTo>
                <a:lnTo>
                  <a:pt x="885907" y="1424633"/>
                </a:lnTo>
                <a:lnTo>
                  <a:pt x="893213" y="1435900"/>
                </a:lnTo>
                <a:lnTo>
                  <a:pt x="900394" y="1447539"/>
                </a:lnTo>
                <a:lnTo>
                  <a:pt x="907080" y="1459302"/>
                </a:lnTo>
                <a:lnTo>
                  <a:pt x="913766" y="1471188"/>
                </a:lnTo>
                <a:lnTo>
                  <a:pt x="920081" y="1483074"/>
                </a:lnTo>
                <a:lnTo>
                  <a:pt x="926024" y="1495332"/>
                </a:lnTo>
                <a:lnTo>
                  <a:pt x="931720" y="1507466"/>
                </a:lnTo>
                <a:lnTo>
                  <a:pt x="937044" y="1519724"/>
                </a:lnTo>
                <a:lnTo>
                  <a:pt x="941749" y="1531858"/>
                </a:lnTo>
                <a:lnTo>
                  <a:pt x="946083" y="1544116"/>
                </a:lnTo>
                <a:lnTo>
                  <a:pt x="949921" y="1556250"/>
                </a:lnTo>
                <a:lnTo>
                  <a:pt x="953264" y="1568384"/>
                </a:lnTo>
                <a:lnTo>
                  <a:pt x="955988" y="1580394"/>
                </a:lnTo>
                <a:lnTo>
                  <a:pt x="957969" y="1592281"/>
                </a:lnTo>
                <a:lnTo>
                  <a:pt x="959455" y="1603919"/>
                </a:lnTo>
                <a:lnTo>
                  <a:pt x="960074" y="1615558"/>
                </a:lnTo>
                <a:lnTo>
                  <a:pt x="960197" y="1627445"/>
                </a:lnTo>
                <a:lnTo>
                  <a:pt x="960073" y="1639826"/>
                </a:lnTo>
                <a:lnTo>
                  <a:pt x="959579" y="1652703"/>
                </a:lnTo>
                <a:lnTo>
                  <a:pt x="958712" y="1665952"/>
                </a:lnTo>
                <a:lnTo>
                  <a:pt x="957721" y="1679571"/>
                </a:lnTo>
                <a:lnTo>
                  <a:pt x="956359" y="1693439"/>
                </a:lnTo>
                <a:lnTo>
                  <a:pt x="954750" y="1707678"/>
                </a:lnTo>
                <a:lnTo>
                  <a:pt x="953016" y="1722164"/>
                </a:lnTo>
                <a:lnTo>
                  <a:pt x="951036" y="1736527"/>
                </a:lnTo>
                <a:lnTo>
                  <a:pt x="948930" y="1751261"/>
                </a:lnTo>
                <a:lnTo>
                  <a:pt x="946578" y="1765748"/>
                </a:lnTo>
                <a:lnTo>
                  <a:pt x="944226" y="1780234"/>
                </a:lnTo>
                <a:lnTo>
                  <a:pt x="941625" y="1794721"/>
                </a:lnTo>
                <a:lnTo>
                  <a:pt x="939149" y="1808836"/>
                </a:lnTo>
                <a:lnTo>
                  <a:pt x="936425" y="1822827"/>
                </a:lnTo>
                <a:lnTo>
                  <a:pt x="933825" y="1836571"/>
                </a:lnTo>
                <a:lnTo>
                  <a:pt x="928500" y="1862696"/>
                </a:lnTo>
                <a:lnTo>
                  <a:pt x="923300" y="1886964"/>
                </a:lnTo>
                <a:lnTo>
                  <a:pt x="918347" y="1908880"/>
                </a:lnTo>
                <a:lnTo>
                  <a:pt x="914933" y="1923491"/>
                </a:lnTo>
                <a:lnTo>
                  <a:pt x="978153" y="1923491"/>
                </a:lnTo>
                <a:lnTo>
                  <a:pt x="980567" y="1923614"/>
                </a:lnTo>
                <a:lnTo>
                  <a:pt x="983097" y="1923738"/>
                </a:lnTo>
                <a:lnTo>
                  <a:pt x="985396" y="1924109"/>
                </a:lnTo>
                <a:lnTo>
                  <a:pt x="987811" y="1924604"/>
                </a:lnTo>
                <a:lnTo>
                  <a:pt x="990110" y="1925099"/>
                </a:lnTo>
                <a:lnTo>
                  <a:pt x="992525" y="1925842"/>
                </a:lnTo>
                <a:lnTo>
                  <a:pt x="994709" y="1926708"/>
                </a:lnTo>
                <a:lnTo>
                  <a:pt x="996894" y="1927574"/>
                </a:lnTo>
                <a:lnTo>
                  <a:pt x="999078" y="1928688"/>
                </a:lnTo>
                <a:lnTo>
                  <a:pt x="1001032" y="1929801"/>
                </a:lnTo>
                <a:lnTo>
                  <a:pt x="1003101" y="1931038"/>
                </a:lnTo>
                <a:lnTo>
                  <a:pt x="1005056" y="1932400"/>
                </a:lnTo>
                <a:lnTo>
                  <a:pt x="1007011" y="1933884"/>
                </a:lnTo>
                <a:lnTo>
                  <a:pt x="1008735" y="1935369"/>
                </a:lnTo>
                <a:lnTo>
                  <a:pt x="1010574" y="1937101"/>
                </a:lnTo>
                <a:lnTo>
                  <a:pt x="1012184" y="1938710"/>
                </a:lnTo>
                <a:lnTo>
                  <a:pt x="1013794" y="1940566"/>
                </a:lnTo>
                <a:lnTo>
                  <a:pt x="1015288" y="1942422"/>
                </a:lnTo>
                <a:lnTo>
                  <a:pt x="1016783" y="1944402"/>
                </a:lnTo>
                <a:lnTo>
                  <a:pt x="1018162" y="1946382"/>
                </a:lnTo>
                <a:lnTo>
                  <a:pt x="1019427" y="1948609"/>
                </a:lnTo>
                <a:lnTo>
                  <a:pt x="1020462" y="1950712"/>
                </a:lnTo>
                <a:lnTo>
                  <a:pt x="1021612" y="1952940"/>
                </a:lnTo>
                <a:lnTo>
                  <a:pt x="1022646" y="1955167"/>
                </a:lnTo>
                <a:lnTo>
                  <a:pt x="1023451" y="1957641"/>
                </a:lnTo>
                <a:lnTo>
                  <a:pt x="1024255" y="1959992"/>
                </a:lnTo>
                <a:lnTo>
                  <a:pt x="1024831" y="1962591"/>
                </a:lnTo>
                <a:lnTo>
                  <a:pt x="1025406" y="1964942"/>
                </a:lnTo>
                <a:lnTo>
                  <a:pt x="1025865" y="1967664"/>
                </a:lnTo>
                <a:lnTo>
                  <a:pt x="1026210" y="1970139"/>
                </a:lnTo>
                <a:lnTo>
                  <a:pt x="1026325" y="1972861"/>
                </a:lnTo>
                <a:lnTo>
                  <a:pt x="1026440" y="1975459"/>
                </a:lnTo>
                <a:lnTo>
                  <a:pt x="1026440" y="2060342"/>
                </a:lnTo>
                <a:lnTo>
                  <a:pt x="1026325" y="2063064"/>
                </a:lnTo>
                <a:lnTo>
                  <a:pt x="1026210" y="2065662"/>
                </a:lnTo>
                <a:lnTo>
                  <a:pt x="1025866" y="2068385"/>
                </a:lnTo>
                <a:lnTo>
                  <a:pt x="1025405" y="2070859"/>
                </a:lnTo>
                <a:lnTo>
                  <a:pt x="1024831" y="2073334"/>
                </a:lnTo>
                <a:lnTo>
                  <a:pt x="1024256" y="2075809"/>
                </a:lnTo>
                <a:lnTo>
                  <a:pt x="1023451" y="2078283"/>
                </a:lnTo>
                <a:lnTo>
                  <a:pt x="1022646" y="2080635"/>
                </a:lnTo>
                <a:lnTo>
                  <a:pt x="1021612" y="2082862"/>
                </a:lnTo>
                <a:lnTo>
                  <a:pt x="1020462" y="2085213"/>
                </a:lnTo>
                <a:lnTo>
                  <a:pt x="1019427" y="2087316"/>
                </a:lnTo>
                <a:lnTo>
                  <a:pt x="1018162" y="2089420"/>
                </a:lnTo>
                <a:lnTo>
                  <a:pt x="1016783" y="2091399"/>
                </a:lnTo>
                <a:lnTo>
                  <a:pt x="1015288" y="2093379"/>
                </a:lnTo>
                <a:lnTo>
                  <a:pt x="1013794" y="2095235"/>
                </a:lnTo>
                <a:lnTo>
                  <a:pt x="1012184" y="2097215"/>
                </a:lnTo>
                <a:lnTo>
                  <a:pt x="1010575" y="2098947"/>
                </a:lnTo>
                <a:lnTo>
                  <a:pt x="1008735" y="2100556"/>
                </a:lnTo>
                <a:lnTo>
                  <a:pt x="1007010" y="2101917"/>
                </a:lnTo>
                <a:lnTo>
                  <a:pt x="1005056" y="2103402"/>
                </a:lnTo>
                <a:lnTo>
                  <a:pt x="1003102" y="2104763"/>
                </a:lnTo>
                <a:lnTo>
                  <a:pt x="1001032" y="2106124"/>
                </a:lnTo>
                <a:lnTo>
                  <a:pt x="999078" y="2107114"/>
                </a:lnTo>
                <a:lnTo>
                  <a:pt x="996893" y="2108227"/>
                </a:lnTo>
                <a:lnTo>
                  <a:pt x="994709" y="2109217"/>
                </a:lnTo>
                <a:lnTo>
                  <a:pt x="992525" y="2109960"/>
                </a:lnTo>
                <a:lnTo>
                  <a:pt x="990110" y="2110702"/>
                </a:lnTo>
                <a:lnTo>
                  <a:pt x="987811" y="2111321"/>
                </a:lnTo>
                <a:lnTo>
                  <a:pt x="985397" y="2111816"/>
                </a:lnTo>
                <a:lnTo>
                  <a:pt x="983097" y="2112063"/>
                </a:lnTo>
                <a:lnTo>
                  <a:pt x="980567" y="2112311"/>
                </a:lnTo>
                <a:lnTo>
                  <a:pt x="978153" y="2112311"/>
                </a:lnTo>
                <a:lnTo>
                  <a:pt x="48287" y="2112311"/>
                </a:lnTo>
                <a:lnTo>
                  <a:pt x="45757" y="2112311"/>
                </a:lnTo>
                <a:lnTo>
                  <a:pt x="43343" y="2112063"/>
                </a:lnTo>
                <a:lnTo>
                  <a:pt x="40928" y="2111816"/>
                </a:lnTo>
                <a:lnTo>
                  <a:pt x="38515" y="2111321"/>
                </a:lnTo>
                <a:lnTo>
                  <a:pt x="36330" y="2110702"/>
                </a:lnTo>
                <a:lnTo>
                  <a:pt x="33916" y="2109960"/>
                </a:lnTo>
                <a:lnTo>
                  <a:pt x="31731" y="2109217"/>
                </a:lnTo>
                <a:lnTo>
                  <a:pt x="29432" y="2108227"/>
                </a:lnTo>
                <a:lnTo>
                  <a:pt x="27363" y="2107114"/>
                </a:lnTo>
                <a:lnTo>
                  <a:pt x="25293" y="2106124"/>
                </a:lnTo>
                <a:lnTo>
                  <a:pt x="23224" y="2104763"/>
                </a:lnTo>
                <a:lnTo>
                  <a:pt x="21269" y="2103402"/>
                </a:lnTo>
                <a:lnTo>
                  <a:pt x="19429" y="2101917"/>
                </a:lnTo>
                <a:lnTo>
                  <a:pt x="17590" y="2100556"/>
                </a:lnTo>
                <a:lnTo>
                  <a:pt x="15866" y="2098947"/>
                </a:lnTo>
                <a:lnTo>
                  <a:pt x="14141" y="2097215"/>
                </a:lnTo>
                <a:lnTo>
                  <a:pt x="12646" y="2095235"/>
                </a:lnTo>
                <a:lnTo>
                  <a:pt x="11037" y="2093379"/>
                </a:lnTo>
                <a:lnTo>
                  <a:pt x="9657" y="2091399"/>
                </a:lnTo>
                <a:lnTo>
                  <a:pt x="8278" y="2089420"/>
                </a:lnTo>
                <a:lnTo>
                  <a:pt x="7014" y="2087316"/>
                </a:lnTo>
                <a:lnTo>
                  <a:pt x="5863" y="2085213"/>
                </a:lnTo>
                <a:lnTo>
                  <a:pt x="4828" y="2082861"/>
                </a:lnTo>
                <a:lnTo>
                  <a:pt x="3794" y="2080634"/>
                </a:lnTo>
                <a:lnTo>
                  <a:pt x="2989" y="2078283"/>
                </a:lnTo>
                <a:lnTo>
                  <a:pt x="2185" y="2075809"/>
                </a:lnTo>
                <a:lnTo>
                  <a:pt x="1494" y="2073334"/>
                </a:lnTo>
                <a:lnTo>
                  <a:pt x="1035" y="2070859"/>
                </a:lnTo>
                <a:lnTo>
                  <a:pt x="575" y="2068385"/>
                </a:lnTo>
                <a:lnTo>
                  <a:pt x="230" y="2065662"/>
                </a:lnTo>
                <a:lnTo>
                  <a:pt x="115" y="2063064"/>
                </a:lnTo>
                <a:lnTo>
                  <a:pt x="0" y="2060342"/>
                </a:lnTo>
                <a:lnTo>
                  <a:pt x="0" y="1975460"/>
                </a:lnTo>
                <a:lnTo>
                  <a:pt x="115" y="1972861"/>
                </a:lnTo>
                <a:lnTo>
                  <a:pt x="230" y="1970139"/>
                </a:lnTo>
                <a:lnTo>
                  <a:pt x="575" y="1967664"/>
                </a:lnTo>
                <a:lnTo>
                  <a:pt x="1035" y="1964942"/>
                </a:lnTo>
                <a:lnTo>
                  <a:pt x="1495" y="1962591"/>
                </a:lnTo>
                <a:lnTo>
                  <a:pt x="2185" y="1959992"/>
                </a:lnTo>
                <a:lnTo>
                  <a:pt x="2989" y="1957642"/>
                </a:lnTo>
                <a:lnTo>
                  <a:pt x="3794" y="1955167"/>
                </a:lnTo>
                <a:lnTo>
                  <a:pt x="4829" y="1952940"/>
                </a:lnTo>
                <a:lnTo>
                  <a:pt x="5863" y="1950712"/>
                </a:lnTo>
                <a:lnTo>
                  <a:pt x="7013" y="1948609"/>
                </a:lnTo>
                <a:lnTo>
                  <a:pt x="8278" y="1946382"/>
                </a:lnTo>
                <a:lnTo>
                  <a:pt x="9657" y="1944402"/>
                </a:lnTo>
                <a:lnTo>
                  <a:pt x="11037" y="1942422"/>
                </a:lnTo>
                <a:lnTo>
                  <a:pt x="12647" y="1940566"/>
                </a:lnTo>
                <a:lnTo>
                  <a:pt x="14141" y="1938710"/>
                </a:lnTo>
                <a:lnTo>
                  <a:pt x="15866" y="1937102"/>
                </a:lnTo>
                <a:lnTo>
                  <a:pt x="17590" y="1935369"/>
                </a:lnTo>
                <a:lnTo>
                  <a:pt x="19430" y="1933884"/>
                </a:lnTo>
                <a:lnTo>
                  <a:pt x="21270" y="1932400"/>
                </a:lnTo>
                <a:lnTo>
                  <a:pt x="23224" y="1931038"/>
                </a:lnTo>
                <a:lnTo>
                  <a:pt x="25293" y="1929801"/>
                </a:lnTo>
                <a:lnTo>
                  <a:pt x="27363" y="1928687"/>
                </a:lnTo>
                <a:lnTo>
                  <a:pt x="29433" y="1927574"/>
                </a:lnTo>
                <a:lnTo>
                  <a:pt x="31731" y="1926708"/>
                </a:lnTo>
                <a:lnTo>
                  <a:pt x="33916" y="1925842"/>
                </a:lnTo>
                <a:lnTo>
                  <a:pt x="36330" y="1925099"/>
                </a:lnTo>
                <a:lnTo>
                  <a:pt x="38514" y="1924604"/>
                </a:lnTo>
                <a:lnTo>
                  <a:pt x="40929" y="1924109"/>
                </a:lnTo>
                <a:lnTo>
                  <a:pt x="43343" y="1923738"/>
                </a:lnTo>
                <a:lnTo>
                  <a:pt x="45757" y="1923614"/>
                </a:lnTo>
                <a:lnTo>
                  <a:pt x="48287" y="1923491"/>
                </a:lnTo>
                <a:lnTo>
                  <a:pt x="99801" y="1923491"/>
                </a:lnTo>
                <a:lnTo>
                  <a:pt x="97691" y="1913708"/>
                </a:lnTo>
                <a:lnTo>
                  <a:pt x="93234" y="1891793"/>
                </a:lnTo>
                <a:lnTo>
                  <a:pt x="88404" y="1867525"/>
                </a:lnTo>
                <a:lnTo>
                  <a:pt x="83452" y="1841276"/>
                </a:lnTo>
                <a:lnTo>
                  <a:pt x="81100" y="1827656"/>
                </a:lnTo>
                <a:lnTo>
                  <a:pt x="78623" y="1813665"/>
                </a:lnTo>
                <a:lnTo>
                  <a:pt x="76270" y="1799302"/>
                </a:lnTo>
                <a:lnTo>
                  <a:pt x="74042" y="1784939"/>
                </a:lnTo>
                <a:lnTo>
                  <a:pt x="71813" y="1770453"/>
                </a:lnTo>
                <a:lnTo>
                  <a:pt x="69708" y="1755842"/>
                </a:lnTo>
                <a:lnTo>
                  <a:pt x="67851" y="1741356"/>
                </a:lnTo>
                <a:lnTo>
                  <a:pt x="65993" y="1726869"/>
                </a:lnTo>
                <a:lnTo>
                  <a:pt x="64384" y="1712383"/>
                </a:lnTo>
                <a:lnTo>
                  <a:pt x="62899" y="1698268"/>
                </a:lnTo>
                <a:lnTo>
                  <a:pt x="61784" y="1684276"/>
                </a:lnTo>
                <a:lnTo>
                  <a:pt x="60793" y="1670657"/>
                </a:lnTo>
                <a:lnTo>
                  <a:pt x="60051" y="1657408"/>
                </a:lnTo>
                <a:lnTo>
                  <a:pt x="59555" y="1644531"/>
                </a:lnTo>
                <a:lnTo>
                  <a:pt x="59431" y="1632274"/>
                </a:lnTo>
                <a:lnTo>
                  <a:pt x="59555" y="1620387"/>
                </a:lnTo>
                <a:lnTo>
                  <a:pt x="60298" y="1608748"/>
                </a:lnTo>
                <a:lnTo>
                  <a:pt x="61537" y="1597110"/>
                </a:lnTo>
                <a:lnTo>
                  <a:pt x="63518" y="1585471"/>
                </a:lnTo>
                <a:lnTo>
                  <a:pt x="65870" y="1573584"/>
                </a:lnTo>
                <a:lnTo>
                  <a:pt x="68965" y="1561822"/>
                </a:lnTo>
                <a:lnTo>
                  <a:pt x="72432" y="1549935"/>
                </a:lnTo>
                <a:lnTo>
                  <a:pt x="76271" y="1538049"/>
                </a:lnTo>
                <a:lnTo>
                  <a:pt x="80604" y="1526163"/>
                </a:lnTo>
                <a:lnTo>
                  <a:pt x="85309" y="1514524"/>
                </a:lnTo>
                <a:lnTo>
                  <a:pt x="90509" y="1502761"/>
                </a:lnTo>
                <a:lnTo>
                  <a:pt x="95958" y="1490999"/>
                </a:lnTo>
                <a:lnTo>
                  <a:pt x="101777" y="1479360"/>
                </a:lnTo>
                <a:lnTo>
                  <a:pt x="107844" y="1467969"/>
                </a:lnTo>
                <a:lnTo>
                  <a:pt x="114159" y="1456578"/>
                </a:lnTo>
                <a:lnTo>
                  <a:pt x="120720" y="1445434"/>
                </a:lnTo>
                <a:lnTo>
                  <a:pt x="127283" y="1434291"/>
                </a:lnTo>
                <a:lnTo>
                  <a:pt x="134093" y="1423519"/>
                </a:lnTo>
                <a:lnTo>
                  <a:pt x="141027" y="1412870"/>
                </a:lnTo>
                <a:lnTo>
                  <a:pt x="148084" y="1402346"/>
                </a:lnTo>
                <a:lnTo>
                  <a:pt x="155266" y="1392193"/>
                </a:lnTo>
                <a:lnTo>
                  <a:pt x="162323" y="1382164"/>
                </a:lnTo>
                <a:lnTo>
                  <a:pt x="169505" y="1372382"/>
                </a:lnTo>
                <a:lnTo>
                  <a:pt x="176562" y="1363096"/>
                </a:lnTo>
                <a:lnTo>
                  <a:pt x="183496" y="1353934"/>
                </a:lnTo>
                <a:lnTo>
                  <a:pt x="190429" y="1345143"/>
                </a:lnTo>
                <a:lnTo>
                  <a:pt x="197116" y="1336723"/>
                </a:lnTo>
                <a:lnTo>
                  <a:pt x="203554" y="1328675"/>
                </a:lnTo>
                <a:lnTo>
                  <a:pt x="209993" y="1320999"/>
                </a:lnTo>
                <a:lnTo>
                  <a:pt x="222002" y="1306760"/>
                </a:lnTo>
                <a:lnTo>
                  <a:pt x="232774" y="1294378"/>
                </a:lnTo>
                <a:lnTo>
                  <a:pt x="237604" y="1289178"/>
                </a:lnTo>
                <a:lnTo>
                  <a:pt x="242928" y="1283482"/>
                </a:lnTo>
                <a:lnTo>
                  <a:pt x="248994" y="1277291"/>
                </a:lnTo>
                <a:lnTo>
                  <a:pt x="255558" y="1270729"/>
                </a:lnTo>
                <a:lnTo>
                  <a:pt x="270291" y="1256366"/>
                </a:lnTo>
                <a:lnTo>
                  <a:pt x="286635" y="1240642"/>
                </a:lnTo>
                <a:lnTo>
                  <a:pt x="304340" y="1223679"/>
                </a:lnTo>
                <a:lnTo>
                  <a:pt x="322790" y="1205849"/>
                </a:lnTo>
                <a:lnTo>
                  <a:pt x="332323" y="1196687"/>
                </a:lnTo>
                <a:lnTo>
                  <a:pt x="341734" y="1187277"/>
                </a:lnTo>
                <a:lnTo>
                  <a:pt x="351267" y="1177867"/>
                </a:lnTo>
                <a:lnTo>
                  <a:pt x="360554" y="1168209"/>
                </a:lnTo>
                <a:lnTo>
                  <a:pt x="369840" y="1158551"/>
                </a:lnTo>
                <a:lnTo>
                  <a:pt x="379126" y="1148893"/>
                </a:lnTo>
                <a:lnTo>
                  <a:pt x="388041" y="1139112"/>
                </a:lnTo>
                <a:lnTo>
                  <a:pt x="396708" y="1129578"/>
                </a:lnTo>
                <a:lnTo>
                  <a:pt x="405127" y="1119797"/>
                </a:lnTo>
                <a:lnTo>
                  <a:pt x="413052" y="1110387"/>
                </a:lnTo>
                <a:lnTo>
                  <a:pt x="420729" y="1100853"/>
                </a:lnTo>
                <a:lnTo>
                  <a:pt x="427786" y="1091566"/>
                </a:lnTo>
                <a:lnTo>
                  <a:pt x="434472" y="1082404"/>
                </a:lnTo>
                <a:lnTo>
                  <a:pt x="440416" y="1073366"/>
                </a:lnTo>
                <a:lnTo>
                  <a:pt x="445740" y="1064575"/>
                </a:lnTo>
                <a:lnTo>
                  <a:pt x="450569" y="1056031"/>
                </a:lnTo>
                <a:lnTo>
                  <a:pt x="454530" y="1047983"/>
                </a:lnTo>
                <a:lnTo>
                  <a:pt x="457749" y="1039935"/>
                </a:lnTo>
                <a:lnTo>
                  <a:pt x="460102" y="1032382"/>
                </a:lnTo>
                <a:lnTo>
                  <a:pt x="461588" y="1024953"/>
                </a:lnTo>
                <a:lnTo>
                  <a:pt x="462578" y="1018019"/>
                </a:lnTo>
                <a:lnTo>
                  <a:pt x="463322" y="1011581"/>
                </a:lnTo>
                <a:lnTo>
                  <a:pt x="464064" y="1005266"/>
                </a:lnTo>
                <a:lnTo>
                  <a:pt x="464560" y="999199"/>
                </a:lnTo>
                <a:lnTo>
                  <a:pt x="464931" y="993380"/>
                </a:lnTo>
                <a:lnTo>
                  <a:pt x="465055" y="987932"/>
                </a:lnTo>
                <a:lnTo>
                  <a:pt x="465055" y="982608"/>
                </a:lnTo>
                <a:lnTo>
                  <a:pt x="464931" y="977531"/>
                </a:lnTo>
                <a:lnTo>
                  <a:pt x="464435" y="972455"/>
                </a:lnTo>
                <a:lnTo>
                  <a:pt x="463941" y="967626"/>
                </a:lnTo>
                <a:lnTo>
                  <a:pt x="462950" y="962921"/>
                </a:lnTo>
                <a:lnTo>
                  <a:pt x="461836" y="958340"/>
                </a:lnTo>
                <a:lnTo>
                  <a:pt x="460473" y="953759"/>
                </a:lnTo>
                <a:lnTo>
                  <a:pt x="458864" y="949425"/>
                </a:lnTo>
                <a:lnTo>
                  <a:pt x="457006" y="944844"/>
                </a:lnTo>
                <a:lnTo>
                  <a:pt x="454655" y="940387"/>
                </a:lnTo>
                <a:lnTo>
                  <a:pt x="452178" y="935929"/>
                </a:lnTo>
                <a:lnTo>
                  <a:pt x="449330" y="931348"/>
                </a:lnTo>
                <a:lnTo>
                  <a:pt x="446234" y="926643"/>
                </a:lnTo>
                <a:lnTo>
                  <a:pt x="442644" y="922062"/>
                </a:lnTo>
                <a:lnTo>
                  <a:pt x="438930" y="917233"/>
                </a:lnTo>
                <a:lnTo>
                  <a:pt x="434720" y="912280"/>
                </a:lnTo>
                <a:lnTo>
                  <a:pt x="430138" y="907204"/>
                </a:lnTo>
                <a:lnTo>
                  <a:pt x="425186" y="901880"/>
                </a:lnTo>
                <a:lnTo>
                  <a:pt x="419985" y="896431"/>
                </a:lnTo>
                <a:lnTo>
                  <a:pt x="414290" y="890736"/>
                </a:lnTo>
                <a:lnTo>
                  <a:pt x="408099" y="884669"/>
                </a:lnTo>
                <a:lnTo>
                  <a:pt x="401537" y="878478"/>
                </a:lnTo>
                <a:lnTo>
                  <a:pt x="387051" y="864982"/>
                </a:lnTo>
                <a:lnTo>
                  <a:pt x="370830" y="850124"/>
                </a:lnTo>
                <a:lnTo>
                  <a:pt x="352258" y="833285"/>
                </a:lnTo>
                <a:lnTo>
                  <a:pt x="332075" y="814960"/>
                </a:lnTo>
                <a:lnTo>
                  <a:pt x="321427" y="805179"/>
                </a:lnTo>
                <a:lnTo>
                  <a:pt x="310531" y="795149"/>
                </a:lnTo>
                <a:lnTo>
                  <a:pt x="299388" y="784625"/>
                </a:lnTo>
                <a:lnTo>
                  <a:pt x="287998" y="773977"/>
                </a:lnTo>
                <a:lnTo>
                  <a:pt x="276606" y="763081"/>
                </a:lnTo>
                <a:lnTo>
                  <a:pt x="264967" y="751690"/>
                </a:lnTo>
                <a:lnTo>
                  <a:pt x="253205" y="740299"/>
                </a:lnTo>
                <a:lnTo>
                  <a:pt x="241566" y="728660"/>
                </a:lnTo>
                <a:lnTo>
                  <a:pt x="229927" y="716774"/>
                </a:lnTo>
                <a:lnTo>
                  <a:pt x="218289" y="704640"/>
                </a:lnTo>
                <a:lnTo>
                  <a:pt x="206774" y="692506"/>
                </a:lnTo>
                <a:lnTo>
                  <a:pt x="195506" y="680124"/>
                </a:lnTo>
                <a:lnTo>
                  <a:pt x="184362" y="667742"/>
                </a:lnTo>
                <a:lnTo>
                  <a:pt x="173467" y="655113"/>
                </a:lnTo>
                <a:lnTo>
                  <a:pt x="162943" y="642484"/>
                </a:lnTo>
                <a:lnTo>
                  <a:pt x="152666" y="629855"/>
                </a:lnTo>
                <a:lnTo>
                  <a:pt x="142760" y="617101"/>
                </a:lnTo>
                <a:lnTo>
                  <a:pt x="133350" y="604472"/>
                </a:lnTo>
                <a:lnTo>
                  <a:pt x="124435" y="591843"/>
                </a:lnTo>
                <a:lnTo>
                  <a:pt x="115892" y="579090"/>
                </a:lnTo>
                <a:lnTo>
                  <a:pt x="107968" y="566460"/>
                </a:lnTo>
                <a:lnTo>
                  <a:pt x="100662" y="554079"/>
                </a:lnTo>
                <a:lnTo>
                  <a:pt x="93977" y="541573"/>
                </a:lnTo>
                <a:lnTo>
                  <a:pt x="87909" y="529192"/>
                </a:lnTo>
                <a:lnTo>
                  <a:pt x="82709" y="517058"/>
                </a:lnTo>
                <a:lnTo>
                  <a:pt x="78128" y="505047"/>
                </a:lnTo>
                <a:lnTo>
                  <a:pt x="74414" y="493285"/>
                </a:lnTo>
                <a:lnTo>
                  <a:pt x="71566" y="481646"/>
                </a:lnTo>
                <a:lnTo>
                  <a:pt x="69461" y="470007"/>
                </a:lnTo>
                <a:lnTo>
                  <a:pt x="67479" y="458121"/>
                </a:lnTo>
                <a:lnTo>
                  <a:pt x="65870" y="446234"/>
                </a:lnTo>
                <a:lnTo>
                  <a:pt x="64508" y="434101"/>
                </a:lnTo>
                <a:lnTo>
                  <a:pt x="63517" y="421966"/>
                </a:lnTo>
                <a:lnTo>
                  <a:pt x="62527" y="409832"/>
                </a:lnTo>
                <a:lnTo>
                  <a:pt x="61908" y="397698"/>
                </a:lnTo>
                <a:lnTo>
                  <a:pt x="61413" y="385441"/>
                </a:lnTo>
                <a:lnTo>
                  <a:pt x="61289" y="373430"/>
                </a:lnTo>
                <a:lnTo>
                  <a:pt x="61165" y="361420"/>
                </a:lnTo>
                <a:lnTo>
                  <a:pt x="61289" y="349534"/>
                </a:lnTo>
                <a:lnTo>
                  <a:pt x="61536" y="338019"/>
                </a:lnTo>
                <a:lnTo>
                  <a:pt x="62031" y="326504"/>
                </a:lnTo>
                <a:lnTo>
                  <a:pt x="62527" y="315360"/>
                </a:lnTo>
                <a:lnTo>
                  <a:pt x="63146" y="304341"/>
                </a:lnTo>
                <a:lnTo>
                  <a:pt x="63889" y="293816"/>
                </a:lnTo>
                <a:lnTo>
                  <a:pt x="64631" y="283539"/>
                </a:lnTo>
                <a:lnTo>
                  <a:pt x="65623" y="273882"/>
                </a:lnTo>
                <a:lnTo>
                  <a:pt x="66490" y="264348"/>
                </a:lnTo>
                <a:lnTo>
                  <a:pt x="67480" y="255433"/>
                </a:lnTo>
                <a:lnTo>
                  <a:pt x="69337" y="239213"/>
                </a:lnTo>
                <a:lnTo>
                  <a:pt x="71070" y="225098"/>
                </a:lnTo>
                <a:lnTo>
                  <a:pt x="72804" y="213831"/>
                </a:lnTo>
                <a:lnTo>
                  <a:pt x="74165" y="205287"/>
                </a:lnTo>
                <a:lnTo>
                  <a:pt x="74909" y="199963"/>
                </a:lnTo>
                <a:lnTo>
                  <a:pt x="75280" y="198230"/>
                </a:lnTo>
                <a:lnTo>
                  <a:pt x="77986" y="188820"/>
                </a:lnTo>
                <a:lnTo>
                  <a:pt x="48286" y="188820"/>
                </a:lnTo>
                <a:lnTo>
                  <a:pt x="45757" y="188820"/>
                </a:lnTo>
                <a:lnTo>
                  <a:pt x="43343" y="188573"/>
                </a:lnTo>
                <a:lnTo>
                  <a:pt x="40928" y="188325"/>
                </a:lnTo>
                <a:lnTo>
                  <a:pt x="38515" y="187830"/>
                </a:lnTo>
                <a:lnTo>
                  <a:pt x="36330" y="187212"/>
                </a:lnTo>
                <a:lnTo>
                  <a:pt x="33915" y="186469"/>
                </a:lnTo>
                <a:lnTo>
                  <a:pt x="31731" y="185727"/>
                </a:lnTo>
                <a:lnTo>
                  <a:pt x="29431" y="184737"/>
                </a:lnTo>
                <a:lnTo>
                  <a:pt x="27362" y="183623"/>
                </a:lnTo>
                <a:lnTo>
                  <a:pt x="25293" y="182633"/>
                </a:lnTo>
                <a:lnTo>
                  <a:pt x="23224" y="181272"/>
                </a:lnTo>
                <a:lnTo>
                  <a:pt x="21269" y="179911"/>
                </a:lnTo>
                <a:lnTo>
                  <a:pt x="19429" y="178426"/>
                </a:lnTo>
                <a:lnTo>
                  <a:pt x="17590" y="177065"/>
                </a:lnTo>
                <a:lnTo>
                  <a:pt x="15866" y="175457"/>
                </a:lnTo>
                <a:lnTo>
                  <a:pt x="14141" y="173724"/>
                </a:lnTo>
                <a:lnTo>
                  <a:pt x="12646" y="171745"/>
                </a:lnTo>
                <a:lnTo>
                  <a:pt x="11037" y="169889"/>
                </a:lnTo>
                <a:lnTo>
                  <a:pt x="9657" y="167909"/>
                </a:lnTo>
                <a:lnTo>
                  <a:pt x="8278" y="165929"/>
                </a:lnTo>
                <a:lnTo>
                  <a:pt x="7013" y="163826"/>
                </a:lnTo>
                <a:lnTo>
                  <a:pt x="5863" y="161722"/>
                </a:lnTo>
                <a:lnTo>
                  <a:pt x="4828" y="159371"/>
                </a:lnTo>
                <a:lnTo>
                  <a:pt x="3794" y="157144"/>
                </a:lnTo>
                <a:lnTo>
                  <a:pt x="2989" y="154793"/>
                </a:lnTo>
                <a:lnTo>
                  <a:pt x="2184" y="152318"/>
                </a:lnTo>
                <a:lnTo>
                  <a:pt x="1494" y="149843"/>
                </a:lnTo>
                <a:lnTo>
                  <a:pt x="1034" y="147369"/>
                </a:lnTo>
                <a:lnTo>
                  <a:pt x="574" y="144894"/>
                </a:lnTo>
                <a:lnTo>
                  <a:pt x="230" y="142172"/>
                </a:lnTo>
                <a:lnTo>
                  <a:pt x="115" y="139574"/>
                </a:lnTo>
                <a:lnTo>
                  <a:pt x="0" y="136851"/>
                </a:lnTo>
                <a:lnTo>
                  <a:pt x="0" y="51969"/>
                </a:lnTo>
                <a:lnTo>
                  <a:pt x="115" y="49371"/>
                </a:lnTo>
                <a:lnTo>
                  <a:pt x="230" y="46648"/>
                </a:lnTo>
                <a:lnTo>
                  <a:pt x="574" y="44174"/>
                </a:lnTo>
                <a:lnTo>
                  <a:pt x="1035" y="41452"/>
                </a:lnTo>
                <a:lnTo>
                  <a:pt x="1494" y="39100"/>
                </a:lnTo>
                <a:lnTo>
                  <a:pt x="2184" y="36502"/>
                </a:lnTo>
                <a:lnTo>
                  <a:pt x="2989" y="34151"/>
                </a:lnTo>
                <a:lnTo>
                  <a:pt x="3794" y="31676"/>
                </a:lnTo>
                <a:lnTo>
                  <a:pt x="4828" y="29449"/>
                </a:lnTo>
                <a:lnTo>
                  <a:pt x="5863" y="27222"/>
                </a:lnTo>
                <a:lnTo>
                  <a:pt x="7013" y="25118"/>
                </a:lnTo>
                <a:lnTo>
                  <a:pt x="8277" y="22891"/>
                </a:lnTo>
                <a:lnTo>
                  <a:pt x="9657" y="20911"/>
                </a:lnTo>
                <a:lnTo>
                  <a:pt x="11037" y="18932"/>
                </a:lnTo>
                <a:lnTo>
                  <a:pt x="12646" y="17076"/>
                </a:lnTo>
                <a:lnTo>
                  <a:pt x="14141" y="15220"/>
                </a:lnTo>
                <a:lnTo>
                  <a:pt x="15865" y="13611"/>
                </a:lnTo>
                <a:lnTo>
                  <a:pt x="17590" y="11879"/>
                </a:lnTo>
                <a:lnTo>
                  <a:pt x="19430" y="10394"/>
                </a:lnTo>
                <a:lnTo>
                  <a:pt x="21269" y="8909"/>
                </a:lnTo>
                <a:lnTo>
                  <a:pt x="23223" y="7548"/>
                </a:lnTo>
                <a:lnTo>
                  <a:pt x="25293" y="6311"/>
                </a:lnTo>
                <a:lnTo>
                  <a:pt x="27362" y="5197"/>
                </a:lnTo>
                <a:lnTo>
                  <a:pt x="29432" y="4084"/>
                </a:lnTo>
                <a:lnTo>
                  <a:pt x="31731" y="3217"/>
                </a:lnTo>
                <a:lnTo>
                  <a:pt x="33915" y="2351"/>
                </a:lnTo>
                <a:lnTo>
                  <a:pt x="36330" y="1609"/>
                </a:lnTo>
                <a:lnTo>
                  <a:pt x="38514" y="1114"/>
                </a:lnTo>
                <a:lnTo>
                  <a:pt x="40929" y="619"/>
                </a:lnTo>
                <a:lnTo>
                  <a:pt x="43343" y="248"/>
                </a:lnTo>
                <a:lnTo>
                  <a:pt x="45757" y="124"/>
                </a:lnTo>
                <a:lnTo>
                  <a:pt x="48287" y="0"/>
                </a:lnTo>
                <a:lnTo>
                  <a:pt x="978153" y="0"/>
                </a:lnTo>
                <a:lnTo>
                  <a:pt x="980567" y="124"/>
                </a:lnTo>
                <a:lnTo>
                  <a:pt x="983097" y="248"/>
                </a:lnTo>
                <a:lnTo>
                  <a:pt x="985396" y="619"/>
                </a:lnTo>
                <a:lnTo>
                  <a:pt x="987810" y="1114"/>
                </a:lnTo>
                <a:close/>
              </a:path>
            </a:pathLst>
          </a:custGeom>
          <a:solidFill>
            <a:srgbClr val="FFFFFF"/>
          </a:solidFill>
          <a:ln>
            <a:noFill/>
          </a:ln>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dirty="0">
              <a:ln>
                <a:noFill/>
              </a:ln>
              <a:solidFill>
                <a:prstClr val="black"/>
              </a:solidFill>
              <a:effectLst/>
              <a:uLnTx/>
              <a:uFillTx/>
              <a:latin typeface="Open Sans Cond Light"/>
            </a:endParaRPr>
          </a:p>
        </p:txBody>
      </p:sp>
      <p:grpSp>
        <p:nvGrpSpPr>
          <p:cNvPr id="3" name="Grupo 2">
            <a:extLst>
              <a:ext uri="{FF2B5EF4-FFF2-40B4-BE49-F238E27FC236}">
                <a16:creationId xmlns:a16="http://schemas.microsoft.com/office/drawing/2014/main" id="{290518CC-F9E2-467D-81E1-E8912F211BB1}"/>
              </a:ext>
            </a:extLst>
          </p:cNvPr>
          <p:cNvGrpSpPr/>
          <p:nvPr/>
        </p:nvGrpSpPr>
        <p:grpSpPr>
          <a:xfrm>
            <a:off x="2771423" y="3151171"/>
            <a:ext cx="802494" cy="802496"/>
            <a:chOff x="3264027" y="3347939"/>
            <a:chExt cx="394781" cy="394782"/>
          </a:xfrm>
        </p:grpSpPr>
        <p:sp>
          <p:nvSpPr>
            <p:cNvPr id="12" name="Oval 263"/>
            <p:cNvSpPr/>
            <p:nvPr/>
          </p:nvSpPr>
          <p:spPr bwMode="auto">
            <a:xfrm flipH="1">
              <a:off x="3264027" y="3347939"/>
              <a:ext cx="394781" cy="394782"/>
            </a:xfrm>
            <a:prstGeom prst="ellipse">
              <a:avLst/>
            </a:prstGeom>
            <a:solidFill>
              <a:srgbClr val="0A87D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CBB9F"/>
                </a:solidFill>
                <a:effectLst/>
                <a:uLnTx/>
                <a:uFillTx/>
                <a:latin typeface="Open Sans Cond Light"/>
                <a:ea typeface="+mn-ea"/>
                <a:cs typeface="+mn-cs"/>
              </a:endParaRPr>
            </a:p>
          </p:txBody>
        </p:sp>
        <p:grpSp>
          <p:nvGrpSpPr>
            <p:cNvPr id="23" name="Group 7"/>
            <p:cNvGrpSpPr>
              <a:grpSpLocks noChangeAspect="1"/>
            </p:cNvGrpSpPr>
            <p:nvPr/>
          </p:nvGrpSpPr>
          <p:grpSpPr bwMode="auto">
            <a:xfrm>
              <a:off x="3337662" y="3414215"/>
              <a:ext cx="252891" cy="263831"/>
              <a:chOff x="820738" y="1941512"/>
              <a:chExt cx="3594100" cy="3750793"/>
            </a:xfrm>
          </p:grpSpPr>
          <p:sp>
            <p:nvSpPr>
              <p:cNvPr id="24" name="Freeform 353"/>
              <p:cNvSpPr>
                <a:spLocks/>
              </p:cNvSpPr>
              <p:nvPr/>
            </p:nvSpPr>
            <p:spPr bwMode="auto">
              <a:xfrm>
                <a:off x="820738" y="2095032"/>
                <a:ext cx="3594100" cy="3597273"/>
              </a:xfrm>
              <a:custGeom>
                <a:avLst/>
                <a:gdLst>
                  <a:gd name="T0" fmla="*/ 2147483647 w 2264"/>
                  <a:gd name="T1" fmla="*/ 2147483647 h 2266"/>
                  <a:gd name="T2" fmla="*/ 2147483647 w 2264"/>
                  <a:gd name="T3" fmla="*/ 2147483647 h 2266"/>
                  <a:gd name="T4" fmla="*/ 2147483647 w 2264"/>
                  <a:gd name="T5" fmla="*/ 2147483647 h 2266"/>
                  <a:gd name="T6" fmla="*/ 2147483647 w 2264"/>
                  <a:gd name="T7" fmla="*/ 2147483647 h 2266"/>
                  <a:gd name="T8" fmla="*/ 2147483647 w 2264"/>
                  <a:gd name="T9" fmla="*/ 2147483647 h 2266"/>
                  <a:gd name="T10" fmla="*/ 2147483647 w 2264"/>
                  <a:gd name="T11" fmla="*/ 2147483647 h 2266"/>
                  <a:gd name="T12" fmla="*/ 2147483647 w 2264"/>
                  <a:gd name="T13" fmla="*/ 2147483647 h 2266"/>
                  <a:gd name="T14" fmla="*/ 2147483647 w 2264"/>
                  <a:gd name="T15" fmla="*/ 2147483647 h 2266"/>
                  <a:gd name="T16" fmla="*/ 2147483647 w 2264"/>
                  <a:gd name="T17" fmla="*/ 2147483647 h 2266"/>
                  <a:gd name="T18" fmla="*/ 2147483647 w 2264"/>
                  <a:gd name="T19" fmla="*/ 2147483647 h 2266"/>
                  <a:gd name="T20" fmla="*/ 2147483647 w 2264"/>
                  <a:gd name="T21" fmla="*/ 2147483647 h 2266"/>
                  <a:gd name="T22" fmla="*/ 2147483647 w 2264"/>
                  <a:gd name="T23" fmla="*/ 2147483647 h 2266"/>
                  <a:gd name="T24" fmla="*/ 2147483647 w 2264"/>
                  <a:gd name="T25" fmla="*/ 2147483647 h 2266"/>
                  <a:gd name="T26" fmla="*/ 2147483647 w 2264"/>
                  <a:gd name="T27" fmla="*/ 2147483647 h 2266"/>
                  <a:gd name="T28" fmla="*/ 2147483647 w 2264"/>
                  <a:gd name="T29" fmla="*/ 2147483647 h 2266"/>
                  <a:gd name="T30" fmla="*/ 2147483647 w 2264"/>
                  <a:gd name="T31" fmla="*/ 2147483647 h 2266"/>
                  <a:gd name="T32" fmla="*/ 2147483647 w 2264"/>
                  <a:gd name="T33" fmla="*/ 2147483647 h 2266"/>
                  <a:gd name="T34" fmla="*/ 2147483647 w 2264"/>
                  <a:gd name="T35" fmla="*/ 2147483647 h 2266"/>
                  <a:gd name="T36" fmla="*/ 2147483647 w 2264"/>
                  <a:gd name="T37" fmla="*/ 2147483647 h 2266"/>
                  <a:gd name="T38" fmla="*/ 2147483647 w 2264"/>
                  <a:gd name="T39" fmla="*/ 2147483647 h 2266"/>
                  <a:gd name="T40" fmla="*/ 2147483647 w 2264"/>
                  <a:gd name="T41" fmla="*/ 2147483647 h 2266"/>
                  <a:gd name="T42" fmla="*/ 0 w 2264"/>
                  <a:gd name="T43" fmla="*/ 2147483647 h 2266"/>
                  <a:gd name="T44" fmla="*/ 2147483647 w 2264"/>
                  <a:gd name="T45" fmla="*/ 2147483647 h 2266"/>
                  <a:gd name="T46" fmla="*/ 2147483647 w 2264"/>
                  <a:gd name="T47" fmla="*/ 2147483647 h 2266"/>
                  <a:gd name="T48" fmla="*/ 2147483647 w 2264"/>
                  <a:gd name="T49" fmla="*/ 2147483647 h 2266"/>
                  <a:gd name="T50" fmla="*/ 2147483647 w 2264"/>
                  <a:gd name="T51" fmla="*/ 2147483647 h 2266"/>
                  <a:gd name="T52" fmla="*/ 2147483647 w 2264"/>
                  <a:gd name="T53" fmla="*/ 2147483647 h 2266"/>
                  <a:gd name="T54" fmla="*/ 2147483647 w 2264"/>
                  <a:gd name="T55" fmla="*/ 2147483647 h 2266"/>
                  <a:gd name="T56" fmla="*/ 2147483647 w 2264"/>
                  <a:gd name="T57" fmla="*/ 2147483647 h 2266"/>
                  <a:gd name="T58" fmla="*/ 2147483647 w 2264"/>
                  <a:gd name="T59" fmla="*/ 2147483647 h 2266"/>
                  <a:gd name="T60" fmla="*/ 2147483647 w 2264"/>
                  <a:gd name="T61" fmla="*/ 2147483647 h 2266"/>
                  <a:gd name="T62" fmla="*/ 2147483647 w 2264"/>
                  <a:gd name="T63" fmla="*/ 2147483647 h 2266"/>
                  <a:gd name="T64" fmla="*/ 2147483647 w 2264"/>
                  <a:gd name="T65" fmla="*/ 2147483647 h 2266"/>
                  <a:gd name="T66" fmla="*/ 2147483647 w 2264"/>
                  <a:gd name="T67" fmla="*/ 2147483647 h 2266"/>
                  <a:gd name="T68" fmla="*/ 2147483647 w 2264"/>
                  <a:gd name="T69" fmla="*/ 2147483647 h 2266"/>
                  <a:gd name="T70" fmla="*/ 2147483647 w 2264"/>
                  <a:gd name="T71" fmla="*/ 2147483647 h 2266"/>
                  <a:gd name="T72" fmla="*/ 2147483647 w 2264"/>
                  <a:gd name="T73" fmla="*/ 2147483647 h 2266"/>
                  <a:gd name="T74" fmla="*/ 2147483647 w 2264"/>
                  <a:gd name="T75" fmla="*/ 2147483647 h 2266"/>
                  <a:gd name="T76" fmla="*/ 2147483647 w 2264"/>
                  <a:gd name="T77" fmla="*/ 2147483647 h 2266"/>
                  <a:gd name="T78" fmla="*/ 2147483647 w 2264"/>
                  <a:gd name="T79" fmla="*/ 2147483647 h 2266"/>
                  <a:gd name="T80" fmla="*/ 2147483647 w 2264"/>
                  <a:gd name="T81" fmla="*/ 2147483647 h 2266"/>
                  <a:gd name="T82" fmla="*/ 2147483647 w 2264"/>
                  <a:gd name="T83" fmla="*/ 2147483647 h 2266"/>
                  <a:gd name="T84" fmla="*/ 2147483647 w 2264"/>
                  <a:gd name="T85" fmla="*/ 2147483647 h 22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4"/>
                  <a:gd name="T130" fmla="*/ 0 h 2266"/>
                  <a:gd name="T131" fmla="*/ 2264 w 2264"/>
                  <a:gd name="T132" fmla="*/ 2266 h 22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4" h="2266">
                    <a:moveTo>
                      <a:pt x="2264" y="1133"/>
                    </a:moveTo>
                    <a:lnTo>
                      <a:pt x="2264" y="1191"/>
                    </a:lnTo>
                    <a:lnTo>
                      <a:pt x="2259" y="1249"/>
                    </a:lnTo>
                    <a:lnTo>
                      <a:pt x="2251" y="1304"/>
                    </a:lnTo>
                    <a:lnTo>
                      <a:pt x="2243" y="1360"/>
                    </a:lnTo>
                    <a:lnTo>
                      <a:pt x="2230" y="1415"/>
                    </a:lnTo>
                    <a:lnTo>
                      <a:pt x="2214" y="1468"/>
                    </a:lnTo>
                    <a:lnTo>
                      <a:pt x="2195" y="1521"/>
                    </a:lnTo>
                    <a:lnTo>
                      <a:pt x="2177" y="1574"/>
                    </a:lnTo>
                    <a:lnTo>
                      <a:pt x="2153" y="1624"/>
                    </a:lnTo>
                    <a:lnTo>
                      <a:pt x="2129" y="1672"/>
                    </a:lnTo>
                    <a:lnTo>
                      <a:pt x="2100" y="1719"/>
                    </a:lnTo>
                    <a:lnTo>
                      <a:pt x="2071" y="1767"/>
                    </a:lnTo>
                    <a:lnTo>
                      <a:pt x="2039" y="1809"/>
                    </a:lnTo>
                    <a:lnTo>
                      <a:pt x="2005" y="1854"/>
                    </a:lnTo>
                    <a:lnTo>
                      <a:pt x="1971" y="1893"/>
                    </a:lnTo>
                    <a:lnTo>
                      <a:pt x="1934" y="1933"/>
                    </a:lnTo>
                    <a:lnTo>
                      <a:pt x="1894" y="1970"/>
                    </a:lnTo>
                    <a:lnTo>
                      <a:pt x="1852" y="2007"/>
                    </a:lnTo>
                    <a:lnTo>
                      <a:pt x="1809" y="2041"/>
                    </a:lnTo>
                    <a:lnTo>
                      <a:pt x="1765" y="2073"/>
                    </a:lnTo>
                    <a:lnTo>
                      <a:pt x="1720" y="2102"/>
                    </a:lnTo>
                    <a:lnTo>
                      <a:pt x="1672" y="2128"/>
                    </a:lnTo>
                    <a:lnTo>
                      <a:pt x="1622" y="2152"/>
                    </a:lnTo>
                    <a:lnTo>
                      <a:pt x="1572" y="2176"/>
                    </a:lnTo>
                    <a:lnTo>
                      <a:pt x="1521" y="2197"/>
                    </a:lnTo>
                    <a:lnTo>
                      <a:pt x="1469" y="2213"/>
                    </a:lnTo>
                    <a:lnTo>
                      <a:pt x="1416" y="2229"/>
                    </a:lnTo>
                    <a:lnTo>
                      <a:pt x="1360" y="2242"/>
                    </a:lnTo>
                    <a:lnTo>
                      <a:pt x="1305" y="2253"/>
                    </a:lnTo>
                    <a:lnTo>
                      <a:pt x="1247" y="2260"/>
                    </a:lnTo>
                    <a:lnTo>
                      <a:pt x="1191" y="2263"/>
                    </a:lnTo>
                    <a:lnTo>
                      <a:pt x="1130" y="2266"/>
                    </a:lnTo>
                    <a:lnTo>
                      <a:pt x="1072" y="2263"/>
                    </a:lnTo>
                    <a:lnTo>
                      <a:pt x="1017" y="2260"/>
                    </a:lnTo>
                    <a:lnTo>
                      <a:pt x="959" y="2253"/>
                    </a:lnTo>
                    <a:lnTo>
                      <a:pt x="903" y="2242"/>
                    </a:lnTo>
                    <a:lnTo>
                      <a:pt x="848" y="2229"/>
                    </a:lnTo>
                    <a:lnTo>
                      <a:pt x="795" y="2213"/>
                    </a:lnTo>
                    <a:lnTo>
                      <a:pt x="742" y="2197"/>
                    </a:lnTo>
                    <a:lnTo>
                      <a:pt x="692" y="2176"/>
                    </a:lnTo>
                    <a:lnTo>
                      <a:pt x="642" y="2152"/>
                    </a:lnTo>
                    <a:lnTo>
                      <a:pt x="591" y="2128"/>
                    </a:lnTo>
                    <a:lnTo>
                      <a:pt x="544" y="2102"/>
                    </a:lnTo>
                    <a:lnTo>
                      <a:pt x="499" y="2073"/>
                    </a:lnTo>
                    <a:lnTo>
                      <a:pt x="454" y="2041"/>
                    </a:lnTo>
                    <a:lnTo>
                      <a:pt x="412" y="2007"/>
                    </a:lnTo>
                    <a:lnTo>
                      <a:pt x="369" y="1970"/>
                    </a:lnTo>
                    <a:lnTo>
                      <a:pt x="330" y="1933"/>
                    </a:lnTo>
                    <a:lnTo>
                      <a:pt x="293" y="1893"/>
                    </a:lnTo>
                    <a:lnTo>
                      <a:pt x="258" y="1854"/>
                    </a:lnTo>
                    <a:lnTo>
                      <a:pt x="224" y="1809"/>
                    </a:lnTo>
                    <a:lnTo>
                      <a:pt x="192" y="1767"/>
                    </a:lnTo>
                    <a:lnTo>
                      <a:pt x="163" y="1719"/>
                    </a:lnTo>
                    <a:lnTo>
                      <a:pt x="134" y="1672"/>
                    </a:lnTo>
                    <a:lnTo>
                      <a:pt x="111" y="1624"/>
                    </a:lnTo>
                    <a:lnTo>
                      <a:pt x="87" y="1574"/>
                    </a:lnTo>
                    <a:lnTo>
                      <a:pt x="68" y="1521"/>
                    </a:lnTo>
                    <a:lnTo>
                      <a:pt x="50" y="1468"/>
                    </a:lnTo>
                    <a:lnTo>
                      <a:pt x="34" y="1415"/>
                    </a:lnTo>
                    <a:lnTo>
                      <a:pt x="21" y="1360"/>
                    </a:lnTo>
                    <a:lnTo>
                      <a:pt x="13" y="1304"/>
                    </a:lnTo>
                    <a:lnTo>
                      <a:pt x="5" y="1249"/>
                    </a:lnTo>
                    <a:lnTo>
                      <a:pt x="0" y="1191"/>
                    </a:lnTo>
                    <a:lnTo>
                      <a:pt x="0" y="1133"/>
                    </a:lnTo>
                    <a:lnTo>
                      <a:pt x="0" y="1075"/>
                    </a:lnTo>
                    <a:lnTo>
                      <a:pt x="5" y="1017"/>
                    </a:lnTo>
                    <a:lnTo>
                      <a:pt x="13" y="961"/>
                    </a:lnTo>
                    <a:lnTo>
                      <a:pt x="21" y="903"/>
                    </a:lnTo>
                    <a:lnTo>
                      <a:pt x="34" y="850"/>
                    </a:lnTo>
                    <a:lnTo>
                      <a:pt x="50" y="795"/>
                    </a:lnTo>
                    <a:lnTo>
                      <a:pt x="68" y="742"/>
                    </a:lnTo>
                    <a:lnTo>
                      <a:pt x="87" y="692"/>
                    </a:lnTo>
                    <a:lnTo>
                      <a:pt x="111" y="642"/>
                    </a:lnTo>
                    <a:lnTo>
                      <a:pt x="134" y="591"/>
                    </a:lnTo>
                    <a:lnTo>
                      <a:pt x="163" y="544"/>
                    </a:lnTo>
                    <a:lnTo>
                      <a:pt x="192" y="499"/>
                    </a:lnTo>
                    <a:lnTo>
                      <a:pt x="224" y="454"/>
                    </a:lnTo>
                    <a:lnTo>
                      <a:pt x="258" y="412"/>
                    </a:lnTo>
                    <a:lnTo>
                      <a:pt x="293" y="370"/>
                    </a:lnTo>
                    <a:lnTo>
                      <a:pt x="330" y="333"/>
                    </a:lnTo>
                    <a:lnTo>
                      <a:pt x="369" y="293"/>
                    </a:lnTo>
                    <a:lnTo>
                      <a:pt x="412" y="259"/>
                    </a:lnTo>
                    <a:lnTo>
                      <a:pt x="454" y="224"/>
                    </a:lnTo>
                    <a:lnTo>
                      <a:pt x="499" y="193"/>
                    </a:lnTo>
                    <a:lnTo>
                      <a:pt x="544" y="164"/>
                    </a:lnTo>
                    <a:lnTo>
                      <a:pt x="591" y="137"/>
                    </a:lnTo>
                    <a:lnTo>
                      <a:pt x="642" y="111"/>
                    </a:lnTo>
                    <a:lnTo>
                      <a:pt x="692" y="90"/>
                    </a:lnTo>
                    <a:lnTo>
                      <a:pt x="742" y="69"/>
                    </a:lnTo>
                    <a:lnTo>
                      <a:pt x="795" y="50"/>
                    </a:lnTo>
                    <a:lnTo>
                      <a:pt x="848" y="34"/>
                    </a:lnTo>
                    <a:lnTo>
                      <a:pt x="903" y="24"/>
                    </a:lnTo>
                    <a:lnTo>
                      <a:pt x="959" y="13"/>
                    </a:lnTo>
                    <a:lnTo>
                      <a:pt x="1017" y="5"/>
                    </a:lnTo>
                    <a:lnTo>
                      <a:pt x="1072" y="3"/>
                    </a:lnTo>
                    <a:lnTo>
                      <a:pt x="1130" y="0"/>
                    </a:lnTo>
                    <a:lnTo>
                      <a:pt x="1191" y="3"/>
                    </a:lnTo>
                    <a:lnTo>
                      <a:pt x="1247" y="5"/>
                    </a:lnTo>
                    <a:lnTo>
                      <a:pt x="1305" y="13"/>
                    </a:lnTo>
                    <a:lnTo>
                      <a:pt x="1360" y="24"/>
                    </a:lnTo>
                    <a:lnTo>
                      <a:pt x="1416" y="34"/>
                    </a:lnTo>
                    <a:lnTo>
                      <a:pt x="1469" y="50"/>
                    </a:lnTo>
                    <a:lnTo>
                      <a:pt x="1521" y="69"/>
                    </a:lnTo>
                    <a:lnTo>
                      <a:pt x="1572" y="90"/>
                    </a:lnTo>
                    <a:lnTo>
                      <a:pt x="1622" y="111"/>
                    </a:lnTo>
                    <a:lnTo>
                      <a:pt x="1672" y="137"/>
                    </a:lnTo>
                    <a:lnTo>
                      <a:pt x="1720" y="164"/>
                    </a:lnTo>
                    <a:lnTo>
                      <a:pt x="1765" y="193"/>
                    </a:lnTo>
                    <a:lnTo>
                      <a:pt x="1809" y="224"/>
                    </a:lnTo>
                    <a:lnTo>
                      <a:pt x="1852" y="259"/>
                    </a:lnTo>
                    <a:lnTo>
                      <a:pt x="1894" y="293"/>
                    </a:lnTo>
                    <a:lnTo>
                      <a:pt x="1934" y="333"/>
                    </a:lnTo>
                    <a:lnTo>
                      <a:pt x="1971" y="370"/>
                    </a:lnTo>
                    <a:lnTo>
                      <a:pt x="2005" y="412"/>
                    </a:lnTo>
                    <a:lnTo>
                      <a:pt x="2039" y="454"/>
                    </a:lnTo>
                    <a:lnTo>
                      <a:pt x="2071" y="499"/>
                    </a:lnTo>
                    <a:lnTo>
                      <a:pt x="2100" y="544"/>
                    </a:lnTo>
                    <a:lnTo>
                      <a:pt x="2129" y="591"/>
                    </a:lnTo>
                    <a:lnTo>
                      <a:pt x="2153" y="642"/>
                    </a:lnTo>
                    <a:lnTo>
                      <a:pt x="2177" y="692"/>
                    </a:lnTo>
                    <a:lnTo>
                      <a:pt x="2195" y="742"/>
                    </a:lnTo>
                    <a:lnTo>
                      <a:pt x="2214" y="795"/>
                    </a:lnTo>
                    <a:lnTo>
                      <a:pt x="2230" y="850"/>
                    </a:lnTo>
                    <a:lnTo>
                      <a:pt x="2243" y="903"/>
                    </a:lnTo>
                    <a:lnTo>
                      <a:pt x="2251" y="961"/>
                    </a:lnTo>
                    <a:lnTo>
                      <a:pt x="2259" y="1017"/>
                    </a:lnTo>
                    <a:lnTo>
                      <a:pt x="2264" y="1075"/>
                    </a:lnTo>
                    <a:lnTo>
                      <a:pt x="2264" y="1133"/>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84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ysClr val="windowText" lastClr="000000"/>
                  </a:solidFill>
                  <a:effectLst/>
                  <a:uLnTx/>
                  <a:uFillTx/>
                  <a:latin typeface="Open Sans Cond Light"/>
                </a:endParaRPr>
              </a:p>
            </p:txBody>
          </p:sp>
          <p:sp>
            <p:nvSpPr>
              <p:cNvPr id="25" name="Freeform 354"/>
              <p:cNvSpPr>
                <a:spLocks/>
              </p:cNvSpPr>
              <p:nvPr/>
            </p:nvSpPr>
            <p:spPr bwMode="auto">
              <a:xfrm>
                <a:off x="1508126" y="1941512"/>
                <a:ext cx="2620962" cy="3538539"/>
              </a:xfrm>
              <a:custGeom>
                <a:avLst/>
                <a:gdLst>
                  <a:gd name="T0" fmla="*/ 2147483647 w 1651"/>
                  <a:gd name="T1" fmla="*/ 2147483647 h 2229"/>
                  <a:gd name="T2" fmla="*/ 2147483647 w 1651"/>
                  <a:gd name="T3" fmla="*/ 2147483647 h 2229"/>
                  <a:gd name="T4" fmla="*/ 2147483647 w 1651"/>
                  <a:gd name="T5" fmla="*/ 2147483647 h 2229"/>
                  <a:gd name="T6" fmla="*/ 2147483647 w 1651"/>
                  <a:gd name="T7" fmla="*/ 2147483647 h 2229"/>
                  <a:gd name="T8" fmla="*/ 2147483647 w 1651"/>
                  <a:gd name="T9" fmla="*/ 2147483647 h 2229"/>
                  <a:gd name="T10" fmla="*/ 2147483647 w 1651"/>
                  <a:gd name="T11" fmla="*/ 2147483647 h 2229"/>
                  <a:gd name="T12" fmla="*/ 2147483647 w 1651"/>
                  <a:gd name="T13" fmla="*/ 2147483647 h 2229"/>
                  <a:gd name="T14" fmla="*/ 2147483647 w 1651"/>
                  <a:gd name="T15" fmla="*/ 2147483647 h 2229"/>
                  <a:gd name="T16" fmla="*/ 2147483647 w 1651"/>
                  <a:gd name="T17" fmla="*/ 2147483647 h 2229"/>
                  <a:gd name="T18" fmla="*/ 2147483647 w 1651"/>
                  <a:gd name="T19" fmla="*/ 2147483647 h 2229"/>
                  <a:gd name="T20" fmla="*/ 2147483647 w 1651"/>
                  <a:gd name="T21" fmla="*/ 2147483647 h 2229"/>
                  <a:gd name="T22" fmla="*/ 2147483647 w 1651"/>
                  <a:gd name="T23" fmla="*/ 2147483647 h 2229"/>
                  <a:gd name="T24" fmla="*/ 2147483647 w 1651"/>
                  <a:gd name="T25" fmla="*/ 2147483647 h 2229"/>
                  <a:gd name="T26" fmla="*/ 2147483647 w 1651"/>
                  <a:gd name="T27" fmla="*/ 2147483647 h 2229"/>
                  <a:gd name="T28" fmla="*/ 2147483647 w 1651"/>
                  <a:gd name="T29" fmla="*/ 2147483647 h 2229"/>
                  <a:gd name="T30" fmla="*/ 2147483647 w 1651"/>
                  <a:gd name="T31" fmla="*/ 2147483647 h 2229"/>
                  <a:gd name="T32" fmla="*/ 2147483647 w 1651"/>
                  <a:gd name="T33" fmla="*/ 2147483647 h 2229"/>
                  <a:gd name="T34" fmla="*/ 2147483647 w 1651"/>
                  <a:gd name="T35" fmla="*/ 2147483647 h 2229"/>
                  <a:gd name="T36" fmla="*/ 2147483647 w 1651"/>
                  <a:gd name="T37" fmla="*/ 2147483647 h 2229"/>
                  <a:gd name="T38" fmla="*/ 2147483647 w 1651"/>
                  <a:gd name="T39" fmla="*/ 2147483647 h 2229"/>
                  <a:gd name="T40" fmla="*/ 2147483647 w 1651"/>
                  <a:gd name="T41" fmla="*/ 2147483647 h 2229"/>
                  <a:gd name="T42" fmla="*/ 2147483647 w 1651"/>
                  <a:gd name="T43" fmla="*/ 2147483647 h 2229"/>
                  <a:gd name="T44" fmla="*/ 2147483647 w 1651"/>
                  <a:gd name="T45" fmla="*/ 2147483647 h 2229"/>
                  <a:gd name="T46" fmla="*/ 2147483647 w 1651"/>
                  <a:gd name="T47" fmla="*/ 2147483647 h 2229"/>
                  <a:gd name="T48" fmla="*/ 2147483647 w 1651"/>
                  <a:gd name="T49" fmla="*/ 2147483647 h 2229"/>
                  <a:gd name="T50" fmla="*/ 2147483647 w 1651"/>
                  <a:gd name="T51" fmla="*/ 2147483647 h 2229"/>
                  <a:gd name="T52" fmla="*/ 2147483647 w 1651"/>
                  <a:gd name="T53" fmla="*/ 2147483647 h 2229"/>
                  <a:gd name="T54" fmla="*/ 2147483647 w 1651"/>
                  <a:gd name="T55" fmla="*/ 2147483647 h 2229"/>
                  <a:gd name="T56" fmla="*/ 2147483647 w 1651"/>
                  <a:gd name="T57" fmla="*/ 2147483647 h 2229"/>
                  <a:gd name="T58" fmla="*/ 2147483647 w 1651"/>
                  <a:gd name="T59" fmla="*/ 2147483647 h 2229"/>
                  <a:gd name="T60" fmla="*/ 2147483647 w 1651"/>
                  <a:gd name="T61" fmla="*/ 2147483647 h 2229"/>
                  <a:gd name="T62" fmla="*/ 2147483647 w 1651"/>
                  <a:gd name="T63" fmla="*/ 2147483647 h 2229"/>
                  <a:gd name="T64" fmla="*/ 2147483647 w 1651"/>
                  <a:gd name="T65" fmla="*/ 2147483647 h 2229"/>
                  <a:gd name="T66" fmla="*/ 2147483647 w 1651"/>
                  <a:gd name="T67" fmla="*/ 2147483647 h 2229"/>
                  <a:gd name="T68" fmla="*/ 2147483647 w 1651"/>
                  <a:gd name="T69" fmla="*/ 2147483647 h 2229"/>
                  <a:gd name="T70" fmla="*/ 2147483647 w 1651"/>
                  <a:gd name="T71" fmla="*/ 2147483647 h 2229"/>
                  <a:gd name="T72" fmla="*/ 0 w 1651"/>
                  <a:gd name="T73" fmla="*/ 2147483647 h 2229"/>
                  <a:gd name="T74" fmla="*/ 2147483647 w 1651"/>
                  <a:gd name="T75" fmla="*/ 2147483647 h 2229"/>
                  <a:gd name="T76" fmla="*/ 2147483647 w 1651"/>
                  <a:gd name="T77" fmla="*/ 2147483647 h 2229"/>
                  <a:gd name="T78" fmla="*/ 2147483647 w 1651"/>
                  <a:gd name="T79" fmla="*/ 2147483647 h 2229"/>
                  <a:gd name="T80" fmla="*/ 2147483647 w 1651"/>
                  <a:gd name="T81" fmla="*/ 2147483647 h 2229"/>
                  <a:gd name="T82" fmla="*/ 2147483647 w 1651"/>
                  <a:gd name="T83" fmla="*/ 2147483647 h 2229"/>
                  <a:gd name="T84" fmla="*/ 2147483647 w 1651"/>
                  <a:gd name="T85" fmla="*/ 2147483647 h 2229"/>
                  <a:gd name="T86" fmla="*/ 2147483647 w 1651"/>
                  <a:gd name="T87" fmla="*/ 2147483647 h 2229"/>
                  <a:gd name="T88" fmla="*/ 2147483647 w 1651"/>
                  <a:gd name="T89" fmla="*/ 2147483647 h 2229"/>
                  <a:gd name="T90" fmla="*/ 2147483647 w 1651"/>
                  <a:gd name="T91" fmla="*/ 2147483647 h 2229"/>
                  <a:gd name="T92" fmla="*/ 2147483647 w 1651"/>
                  <a:gd name="T93" fmla="*/ 2147483647 h 2229"/>
                  <a:gd name="T94" fmla="*/ 2147483647 w 1651"/>
                  <a:gd name="T95" fmla="*/ 2147483647 h 2229"/>
                  <a:gd name="T96" fmla="*/ 2147483647 w 1651"/>
                  <a:gd name="T97" fmla="*/ 2147483647 h 2229"/>
                  <a:gd name="T98" fmla="*/ 2147483647 w 1651"/>
                  <a:gd name="T99" fmla="*/ 2147483647 h 2229"/>
                  <a:gd name="T100" fmla="*/ 2147483647 w 1651"/>
                  <a:gd name="T101" fmla="*/ 2147483647 h 2229"/>
                  <a:gd name="T102" fmla="*/ 2147483647 w 1651"/>
                  <a:gd name="T103" fmla="*/ 2147483647 h 2229"/>
                  <a:gd name="T104" fmla="*/ 2147483647 w 1651"/>
                  <a:gd name="T105" fmla="*/ 2147483647 h 2229"/>
                  <a:gd name="T106" fmla="*/ 2147483647 w 1651"/>
                  <a:gd name="T107" fmla="*/ 2147483647 h 2229"/>
                  <a:gd name="T108" fmla="*/ 2147483647 w 1651"/>
                  <a:gd name="T109" fmla="*/ 2147483647 h 2229"/>
                  <a:gd name="T110" fmla="*/ 2147483647 w 1651"/>
                  <a:gd name="T111" fmla="*/ 2147483647 h 2229"/>
                  <a:gd name="T112" fmla="*/ 2147483647 w 1651"/>
                  <a:gd name="T113" fmla="*/ 2147483647 h 2229"/>
                  <a:gd name="T114" fmla="*/ 2147483647 w 1651"/>
                  <a:gd name="T115" fmla="*/ 2147483647 h 2229"/>
                  <a:gd name="T116" fmla="*/ 2147483647 w 1651"/>
                  <a:gd name="T117" fmla="*/ 2147483647 h 2229"/>
                  <a:gd name="T118" fmla="*/ 2147483647 w 1651"/>
                  <a:gd name="T119" fmla="*/ 2147483647 h 2229"/>
                  <a:gd name="T120" fmla="*/ 2147483647 w 1651"/>
                  <a:gd name="T121" fmla="*/ 2147483647 h 2229"/>
                  <a:gd name="T122" fmla="*/ 2147483647 w 1651"/>
                  <a:gd name="T123" fmla="*/ 2147483647 h 2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1"/>
                  <a:gd name="T187" fmla="*/ 0 h 2229"/>
                  <a:gd name="T188" fmla="*/ 1651 w 1651"/>
                  <a:gd name="T189" fmla="*/ 2229 h 22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1" h="2229">
                    <a:moveTo>
                      <a:pt x="716" y="877"/>
                    </a:moveTo>
                    <a:lnTo>
                      <a:pt x="719" y="869"/>
                    </a:lnTo>
                    <a:lnTo>
                      <a:pt x="719" y="863"/>
                    </a:lnTo>
                    <a:lnTo>
                      <a:pt x="713" y="863"/>
                    </a:lnTo>
                    <a:lnTo>
                      <a:pt x="711" y="863"/>
                    </a:lnTo>
                    <a:lnTo>
                      <a:pt x="708" y="863"/>
                    </a:lnTo>
                    <a:lnTo>
                      <a:pt x="700" y="848"/>
                    </a:lnTo>
                    <a:lnTo>
                      <a:pt x="700" y="840"/>
                    </a:lnTo>
                    <a:lnTo>
                      <a:pt x="700" y="834"/>
                    </a:lnTo>
                    <a:lnTo>
                      <a:pt x="697" y="826"/>
                    </a:lnTo>
                    <a:lnTo>
                      <a:pt x="695" y="816"/>
                    </a:lnTo>
                    <a:lnTo>
                      <a:pt x="689" y="811"/>
                    </a:lnTo>
                    <a:lnTo>
                      <a:pt x="684" y="808"/>
                    </a:lnTo>
                    <a:lnTo>
                      <a:pt x="674" y="808"/>
                    </a:lnTo>
                    <a:lnTo>
                      <a:pt x="660" y="813"/>
                    </a:lnTo>
                    <a:lnTo>
                      <a:pt x="650" y="818"/>
                    </a:lnTo>
                    <a:lnTo>
                      <a:pt x="642" y="818"/>
                    </a:lnTo>
                    <a:lnTo>
                      <a:pt x="639" y="816"/>
                    </a:lnTo>
                    <a:lnTo>
                      <a:pt x="639" y="811"/>
                    </a:lnTo>
                    <a:lnTo>
                      <a:pt x="639" y="797"/>
                    </a:lnTo>
                    <a:lnTo>
                      <a:pt x="642" y="789"/>
                    </a:lnTo>
                    <a:lnTo>
                      <a:pt x="642" y="784"/>
                    </a:lnTo>
                    <a:lnTo>
                      <a:pt x="637" y="782"/>
                    </a:lnTo>
                    <a:lnTo>
                      <a:pt x="626" y="779"/>
                    </a:lnTo>
                    <a:lnTo>
                      <a:pt x="600" y="784"/>
                    </a:lnTo>
                    <a:lnTo>
                      <a:pt x="563" y="792"/>
                    </a:lnTo>
                    <a:lnTo>
                      <a:pt x="568" y="797"/>
                    </a:lnTo>
                    <a:lnTo>
                      <a:pt x="576" y="808"/>
                    </a:lnTo>
                    <a:lnTo>
                      <a:pt x="581" y="816"/>
                    </a:lnTo>
                    <a:lnTo>
                      <a:pt x="581" y="821"/>
                    </a:lnTo>
                    <a:lnTo>
                      <a:pt x="578" y="826"/>
                    </a:lnTo>
                    <a:lnTo>
                      <a:pt x="571" y="829"/>
                    </a:lnTo>
                    <a:lnTo>
                      <a:pt x="557" y="829"/>
                    </a:lnTo>
                    <a:lnTo>
                      <a:pt x="544" y="824"/>
                    </a:lnTo>
                    <a:lnTo>
                      <a:pt x="542" y="824"/>
                    </a:lnTo>
                    <a:lnTo>
                      <a:pt x="542" y="821"/>
                    </a:lnTo>
                    <a:lnTo>
                      <a:pt x="542" y="818"/>
                    </a:lnTo>
                    <a:lnTo>
                      <a:pt x="528" y="816"/>
                    </a:lnTo>
                    <a:lnTo>
                      <a:pt x="518" y="816"/>
                    </a:lnTo>
                    <a:lnTo>
                      <a:pt x="518" y="813"/>
                    </a:lnTo>
                    <a:lnTo>
                      <a:pt x="518" y="811"/>
                    </a:lnTo>
                    <a:lnTo>
                      <a:pt x="520" y="808"/>
                    </a:lnTo>
                    <a:lnTo>
                      <a:pt x="510" y="800"/>
                    </a:lnTo>
                    <a:lnTo>
                      <a:pt x="505" y="797"/>
                    </a:lnTo>
                    <a:lnTo>
                      <a:pt x="494" y="795"/>
                    </a:lnTo>
                    <a:lnTo>
                      <a:pt x="475" y="800"/>
                    </a:lnTo>
                    <a:lnTo>
                      <a:pt x="452" y="805"/>
                    </a:lnTo>
                    <a:lnTo>
                      <a:pt x="431" y="813"/>
                    </a:lnTo>
                    <a:lnTo>
                      <a:pt x="428" y="816"/>
                    </a:lnTo>
                    <a:lnTo>
                      <a:pt x="428" y="821"/>
                    </a:lnTo>
                    <a:lnTo>
                      <a:pt x="420" y="821"/>
                    </a:lnTo>
                    <a:lnTo>
                      <a:pt x="415" y="821"/>
                    </a:lnTo>
                    <a:lnTo>
                      <a:pt x="404" y="826"/>
                    </a:lnTo>
                    <a:lnTo>
                      <a:pt x="399" y="834"/>
                    </a:lnTo>
                    <a:lnTo>
                      <a:pt x="399" y="848"/>
                    </a:lnTo>
                    <a:lnTo>
                      <a:pt x="399" y="861"/>
                    </a:lnTo>
                    <a:lnTo>
                      <a:pt x="399" y="877"/>
                    </a:lnTo>
                    <a:lnTo>
                      <a:pt x="396" y="892"/>
                    </a:lnTo>
                    <a:lnTo>
                      <a:pt x="394" y="903"/>
                    </a:lnTo>
                    <a:lnTo>
                      <a:pt x="391" y="914"/>
                    </a:lnTo>
                    <a:lnTo>
                      <a:pt x="388" y="914"/>
                    </a:lnTo>
                    <a:lnTo>
                      <a:pt x="386" y="911"/>
                    </a:lnTo>
                    <a:lnTo>
                      <a:pt x="383" y="914"/>
                    </a:lnTo>
                    <a:lnTo>
                      <a:pt x="378" y="921"/>
                    </a:lnTo>
                    <a:lnTo>
                      <a:pt x="372" y="935"/>
                    </a:lnTo>
                    <a:lnTo>
                      <a:pt x="372" y="937"/>
                    </a:lnTo>
                    <a:lnTo>
                      <a:pt x="372" y="943"/>
                    </a:lnTo>
                    <a:lnTo>
                      <a:pt x="375" y="953"/>
                    </a:lnTo>
                    <a:lnTo>
                      <a:pt x="372" y="956"/>
                    </a:lnTo>
                    <a:lnTo>
                      <a:pt x="367" y="961"/>
                    </a:lnTo>
                    <a:lnTo>
                      <a:pt x="367" y="982"/>
                    </a:lnTo>
                    <a:lnTo>
                      <a:pt x="370" y="1006"/>
                    </a:lnTo>
                    <a:lnTo>
                      <a:pt x="375" y="1027"/>
                    </a:lnTo>
                    <a:lnTo>
                      <a:pt x="386" y="1048"/>
                    </a:lnTo>
                    <a:lnTo>
                      <a:pt x="396" y="1067"/>
                    </a:lnTo>
                    <a:lnTo>
                      <a:pt x="409" y="1080"/>
                    </a:lnTo>
                    <a:lnTo>
                      <a:pt x="417" y="1085"/>
                    </a:lnTo>
                    <a:lnTo>
                      <a:pt x="428" y="1090"/>
                    </a:lnTo>
                    <a:lnTo>
                      <a:pt x="438" y="1090"/>
                    </a:lnTo>
                    <a:lnTo>
                      <a:pt x="449" y="1090"/>
                    </a:lnTo>
                    <a:lnTo>
                      <a:pt x="462" y="1088"/>
                    </a:lnTo>
                    <a:lnTo>
                      <a:pt x="489" y="1083"/>
                    </a:lnTo>
                    <a:lnTo>
                      <a:pt x="505" y="1075"/>
                    </a:lnTo>
                    <a:lnTo>
                      <a:pt x="518" y="1064"/>
                    </a:lnTo>
                    <a:lnTo>
                      <a:pt x="528" y="1054"/>
                    </a:lnTo>
                    <a:lnTo>
                      <a:pt x="531" y="1046"/>
                    </a:lnTo>
                    <a:lnTo>
                      <a:pt x="534" y="1038"/>
                    </a:lnTo>
                    <a:lnTo>
                      <a:pt x="534" y="1027"/>
                    </a:lnTo>
                    <a:lnTo>
                      <a:pt x="539" y="1022"/>
                    </a:lnTo>
                    <a:lnTo>
                      <a:pt x="544" y="1017"/>
                    </a:lnTo>
                    <a:lnTo>
                      <a:pt x="549" y="1011"/>
                    </a:lnTo>
                    <a:lnTo>
                      <a:pt x="565" y="1009"/>
                    </a:lnTo>
                    <a:lnTo>
                      <a:pt x="581" y="1009"/>
                    </a:lnTo>
                    <a:lnTo>
                      <a:pt x="592" y="1009"/>
                    </a:lnTo>
                    <a:lnTo>
                      <a:pt x="613" y="1011"/>
                    </a:lnTo>
                    <a:lnTo>
                      <a:pt x="610" y="1024"/>
                    </a:lnTo>
                    <a:lnTo>
                      <a:pt x="608" y="1027"/>
                    </a:lnTo>
                    <a:lnTo>
                      <a:pt x="605" y="1027"/>
                    </a:lnTo>
                    <a:lnTo>
                      <a:pt x="602" y="1027"/>
                    </a:lnTo>
                    <a:lnTo>
                      <a:pt x="600" y="1030"/>
                    </a:lnTo>
                    <a:lnTo>
                      <a:pt x="600" y="1040"/>
                    </a:lnTo>
                    <a:lnTo>
                      <a:pt x="600" y="1048"/>
                    </a:lnTo>
                    <a:lnTo>
                      <a:pt x="592" y="1056"/>
                    </a:lnTo>
                    <a:lnTo>
                      <a:pt x="592" y="1061"/>
                    </a:lnTo>
                    <a:lnTo>
                      <a:pt x="592" y="1067"/>
                    </a:lnTo>
                    <a:lnTo>
                      <a:pt x="586" y="1077"/>
                    </a:lnTo>
                    <a:lnTo>
                      <a:pt x="586" y="1088"/>
                    </a:lnTo>
                    <a:lnTo>
                      <a:pt x="589" y="1114"/>
                    </a:lnTo>
                    <a:lnTo>
                      <a:pt x="592" y="1117"/>
                    </a:lnTo>
                    <a:lnTo>
                      <a:pt x="597" y="1120"/>
                    </a:lnTo>
                    <a:lnTo>
                      <a:pt x="594" y="1125"/>
                    </a:lnTo>
                    <a:lnTo>
                      <a:pt x="592" y="1130"/>
                    </a:lnTo>
                    <a:lnTo>
                      <a:pt x="589" y="1141"/>
                    </a:lnTo>
                    <a:lnTo>
                      <a:pt x="586" y="1146"/>
                    </a:lnTo>
                    <a:lnTo>
                      <a:pt x="584" y="1149"/>
                    </a:lnTo>
                    <a:lnTo>
                      <a:pt x="613" y="1143"/>
                    </a:lnTo>
                    <a:lnTo>
                      <a:pt x="615" y="1146"/>
                    </a:lnTo>
                    <a:lnTo>
                      <a:pt x="615" y="1149"/>
                    </a:lnTo>
                    <a:lnTo>
                      <a:pt x="615" y="1151"/>
                    </a:lnTo>
                    <a:lnTo>
                      <a:pt x="626" y="1146"/>
                    </a:lnTo>
                    <a:lnTo>
                      <a:pt x="637" y="1143"/>
                    </a:lnTo>
                    <a:lnTo>
                      <a:pt x="639" y="1143"/>
                    </a:lnTo>
                    <a:lnTo>
                      <a:pt x="645" y="1146"/>
                    </a:lnTo>
                    <a:lnTo>
                      <a:pt x="652" y="1141"/>
                    </a:lnTo>
                    <a:lnTo>
                      <a:pt x="655" y="1138"/>
                    </a:lnTo>
                    <a:lnTo>
                      <a:pt x="658" y="1141"/>
                    </a:lnTo>
                    <a:lnTo>
                      <a:pt x="655" y="1146"/>
                    </a:lnTo>
                    <a:lnTo>
                      <a:pt x="658" y="1149"/>
                    </a:lnTo>
                    <a:lnTo>
                      <a:pt x="671" y="1151"/>
                    </a:lnTo>
                    <a:lnTo>
                      <a:pt x="684" y="1154"/>
                    </a:lnTo>
                    <a:lnTo>
                      <a:pt x="697" y="1159"/>
                    </a:lnTo>
                    <a:lnTo>
                      <a:pt x="705" y="1170"/>
                    </a:lnTo>
                    <a:lnTo>
                      <a:pt x="705" y="1175"/>
                    </a:lnTo>
                    <a:lnTo>
                      <a:pt x="708" y="1183"/>
                    </a:lnTo>
                    <a:lnTo>
                      <a:pt x="705" y="1201"/>
                    </a:lnTo>
                    <a:lnTo>
                      <a:pt x="703" y="1217"/>
                    </a:lnTo>
                    <a:lnTo>
                      <a:pt x="695" y="1236"/>
                    </a:lnTo>
                    <a:lnTo>
                      <a:pt x="692" y="1244"/>
                    </a:lnTo>
                    <a:lnTo>
                      <a:pt x="689" y="1252"/>
                    </a:lnTo>
                    <a:lnTo>
                      <a:pt x="689" y="1262"/>
                    </a:lnTo>
                    <a:lnTo>
                      <a:pt x="689" y="1278"/>
                    </a:lnTo>
                    <a:lnTo>
                      <a:pt x="705" y="1291"/>
                    </a:lnTo>
                    <a:lnTo>
                      <a:pt x="711" y="1302"/>
                    </a:lnTo>
                    <a:lnTo>
                      <a:pt x="719" y="1310"/>
                    </a:lnTo>
                    <a:lnTo>
                      <a:pt x="724" y="1312"/>
                    </a:lnTo>
                    <a:lnTo>
                      <a:pt x="729" y="1312"/>
                    </a:lnTo>
                    <a:lnTo>
                      <a:pt x="734" y="1323"/>
                    </a:lnTo>
                    <a:lnTo>
                      <a:pt x="740" y="1331"/>
                    </a:lnTo>
                    <a:lnTo>
                      <a:pt x="745" y="1331"/>
                    </a:lnTo>
                    <a:lnTo>
                      <a:pt x="748" y="1328"/>
                    </a:lnTo>
                    <a:lnTo>
                      <a:pt x="753" y="1323"/>
                    </a:lnTo>
                    <a:lnTo>
                      <a:pt x="758" y="1320"/>
                    </a:lnTo>
                    <a:lnTo>
                      <a:pt x="777" y="1307"/>
                    </a:lnTo>
                    <a:lnTo>
                      <a:pt x="787" y="1299"/>
                    </a:lnTo>
                    <a:lnTo>
                      <a:pt x="790" y="1302"/>
                    </a:lnTo>
                    <a:lnTo>
                      <a:pt x="795" y="1302"/>
                    </a:lnTo>
                    <a:lnTo>
                      <a:pt x="806" y="1299"/>
                    </a:lnTo>
                    <a:lnTo>
                      <a:pt x="816" y="1296"/>
                    </a:lnTo>
                    <a:lnTo>
                      <a:pt x="827" y="1299"/>
                    </a:lnTo>
                    <a:lnTo>
                      <a:pt x="840" y="1304"/>
                    </a:lnTo>
                    <a:lnTo>
                      <a:pt x="840" y="1312"/>
                    </a:lnTo>
                    <a:lnTo>
                      <a:pt x="840" y="1318"/>
                    </a:lnTo>
                    <a:lnTo>
                      <a:pt x="845" y="1320"/>
                    </a:lnTo>
                    <a:lnTo>
                      <a:pt x="848" y="1320"/>
                    </a:lnTo>
                    <a:lnTo>
                      <a:pt x="853" y="1320"/>
                    </a:lnTo>
                    <a:lnTo>
                      <a:pt x="856" y="1323"/>
                    </a:lnTo>
                    <a:lnTo>
                      <a:pt x="864" y="1315"/>
                    </a:lnTo>
                    <a:lnTo>
                      <a:pt x="872" y="1304"/>
                    </a:lnTo>
                    <a:lnTo>
                      <a:pt x="874" y="1302"/>
                    </a:lnTo>
                    <a:lnTo>
                      <a:pt x="903" y="1265"/>
                    </a:lnTo>
                    <a:lnTo>
                      <a:pt x="909" y="1259"/>
                    </a:lnTo>
                    <a:lnTo>
                      <a:pt x="919" y="1254"/>
                    </a:lnTo>
                    <a:lnTo>
                      <a:pt x="943" y="1244"/>
                    </a:lnTo>
                    <a:lnTo>
                      <a:pt x="967" y="1233"/>
                    </a:lnTo>
                    <a:lnTo>
                      <a:pt x="975" y="1228"/>
                    </a:lnTo>
                    <a:lnTo>
                      <a:pt x="983" y="1225"/>
                    </a:lnTo>
                    <a:lnTo>
                      <a:pt x="985" y="1228"/>
                    </a:lnTo>
                    <a:lnTo>
                      <a:pt x="993" y="1236"/>
                    </a:lnTo>
                    <a:lnTo>
                      <a:pt x="996" y="1241"/>
                    </a:lnTo>
                    <a:lnTo>
                      <a:pt x="996" y="1249"/>
                    </a:lnTo>
                    <a:lnTo>
                      <a:pt x="993" y="1257"/>
                    </a:lnTo>
                    <a:lnTo>
                      <a:pt x="985" y="1265"/>
                    </a:lnTo>
                    <a:lnTo>
                      <a:pt x="972" y="1283"/>
                    </a:lnTo>
                    <a:lnTo>
                      <a:pt x="964" y="1299"/>
                    </a:lnTo>
                    <a:lnTo>
                      <a:pt x="964" y="1307"/>
                    </a:lnTo>
                    <a:lnTo>
                      <a:pt x="964" y="1312"/>
                    </a:lnTo>
                    <a:lnTo>
                      <a:pt x="967" y="1315"/>
                    </a:lnTo>
                    <a:lnTo>
                      <a:pt x="972" y="1315"/>
                    </a:lnTo>
                    <a:lnTo>
                      <a:pt x="980" y="1312"/>
                    </a:lnTo>
                    <a:lnTo>
                      <a:pt x="985" y="1304"/>
                    </a:lnTo>
                    <a:lnTo>
                      <a:pt x="999" y="1283"/>
                    </a:lnTo>
                    <a:lnTo>
                      <a:pt x="1020" y="1236"/>
                    </a:lnTo>
                    <a:lnTo>
                      <a:pt x="1025" y="1228"/>
                    </a:lnTo>
                    <a:lnTo>
                      <a:pt x="1030" y="1225"/>
                    </a:lnTo>
                    <a:lnTo>
                      <a:pt x="1036" y="1228"/>
                    </a:lnTo>
                    <a:lnTo>
                      <a:pt x="1041" y="1230"/>
                    </a:lnTo>
                    <a:lnTo>
                      <a:pt x="1049" y="1236"/>
                    </a:lnTo>
                    <a:lnTo>
                      <a:pt x="1065" y="1257"/>
                    </a:lnTo>
                    <a:lnTo>
                      <a:pt x="1073" y="1265"/>
                    </a:lnTo>
                    <a:lnTo>
                      <a:pt x="1078" y="1270"/>
                    </a:lnTo>
                    <a:lnTo>
                      <a:pt x="1086" y="1273"/>
                    </a:lnTo>
                    <a:lnTo>
                      <a:pt x="1094" y="1275"/>
                    </a:lnTo>
                    <a:lnTo>
                      <a:pt x="1110" y="1273"/>
                    </a:lnTo>
                    <a:lnTo>
                      <a:pt x="1123" y="1267"/>
                    </a:lnTo>
                    <a:lnTo>
                      <a:pt x="1128" y="1267"/>
                    </a:lnTo>
                    <a:lnTo>
                      <a:pt x="1136" y="1267"/>
                    </a:lnTo>
                    <a:lnTo>
                      <a:pt x="1147" y="1270"/>
                    </a:lnTo>
                    <a:lnTo>
                      <a:pt x="1144" y="1262"/>
                    </a:lnTo>
                    <a:lnTo>
                      <a:pt x="1147" y="1257"/>
                    </a:lnTo>
                    <a:lnTo>
                      <a:pt x="1152" y="1252"/>
                    </a:lnTo>
                    <a:lnTo>
                      <a:pt x="1154" y="1252"/>
                    </a:lnTo>
                    <a:lnTo>
                      <a:pt x="1162" y="1254"/>
                    </a:lnTo>
                    <a:lnTo>
                      <a:pt x="1168" y="1254"/>
                    </a:lnTo>
                    <a:lnTo>
                      <a:pt x="1173" y="1254"/>
                    </a:lnTo>
                    <a:lnTo>
                      <a:pt x="1194" y="1246"/>
                    </a:lnTo>
                    <a:lnTo>
                      <a:pt x="1202" y="1244"/>
                    </a:lnTo>
                    <a:lnTo>
                      <a:pt x="1210" y="1244"/>
                    </a:lnTo>
                    <a:lnTo>
                      <a:pt x="1236" y="1262"/>
                    </a:lnTo>
                    <a:lnTo>
                      <a:pt x="1271" y="1289"/>
                    </a:lnTo>
                    <a:lnTo>
                      <a:pt x="1276" y="1291"/>
                    </a:lnTo>
                    <a:lnTo>
                      <a:pt x="1287" y="1291"/>
                    </a:lnTo>
                    <a:lnTo>
                      <a:pt x="1295" y="1291"/>
                    </a:lnTo>
                    <a:lnTo>
                      <a:pt x="1300" y="1294"/>
                    </a:lnTo>
                    <a:lnTo>
                      <a:pt x="1300" y="1296"/>
                    </a:lnTo>
                    <a:lnTo>
                      <a:pt x="1297" y="1302"/>
                    </a:lnTo>
                    <a:lnTo>
                      <a:pt x="1295" y="1304"/>
                    </a:lnTo>
                    <a:lnTo>
                      <a:pt x="1295" y="1307"/>
                    </a:lnTo>
                    <a:lnTo>
                      <a:pt x="1313" y="1323"/>
                    </a:lnTo>
                    <a:lnTo>
                      <a:pt x="1326" y="1323"/>
                    </a:lnTo>
                    <a:lnTo>
                      <a:pt x="1355" y="1320"/>
                    </a:lnTo>
                    <a:lnTo>
                      <a:pt x="1387" y="1320"/>
                    </a:lnTo>
                    <a:lnTo>
                      <a:pt x="1398" y="1323"/>
                    </a:lnTo>
                    <a:lnTo>
                      <a:pt x="1400" y="1326"/>
                    </a:lnTo>
                    <a:lnTo>
                      <a:pt x="1403" y="1328"/>
                    </a:lnTo>
                    <a:lnTo>
                      <a:pt x="1405" y="1344"/>
                    </a:lnTo>
                    <a:lnTo>
                      <a:pt x="1408" y="1344"/>
                    </a:lnTo>
                    <a:lnTo>
                      <a:pt x="1413" y="1347"/>
                    </a:lnTo>
                    <a:lnTo>
                      <a:pt x="1416" y="1352"/>
                    </a:lnTo>
                    <a:lnTo>
                      <a:pt x="1419" y="1357"/>
                    </a:lnTo>
                    <a:lnTo>
                      <a:pt x="1421" y="1365"/>
                    </a:lnTo>
                    <a:lnTo>
                      <a:pt x="1421" y="1378"/>
                    </a:lnTo>
                    <a:lnTo>
                      <a:pt x="1427" y="1378"/>
                    </a:lnTo>
                    <a:lnTo>
                      <a:pt x="1432" y="1378"/>
                    </a:lnTo>
                    <a:lnTo>
                      <a:pt x="1437" y="1381"/>
                    </a:lnTo>
                    <a:lnTo>
                      <a:pt x="1445" y="1386"/>
                    </a:lnTo>
                    <a:lnTo>
                      <a:pt x="1448" y="1394"/>
                    </a:lnTo>
                    <a:lnTo>
                      <a:pt x="1450" y="1407"/>
                    </a:lnTo>
                    <a:lnTo>
                      <a:pt x="1450" y="1423"/>
                    </a:lnTo>
                    <a:lnTo>
                      <a:pt x="1456" y="1421"/>
                    </a:lnTo>
                    <a:lnTo>
                      <a:pt x="1461" y="1418"/>
                    </a:lnTo>
                    <a:lnTo>
                      <a:pt x="1472" y="1418"/>
                    </a:lnTo>
                    <a:lnTo>
                      <a:pt x="1474" y="1421"/>
                    </a:lnTo>
                    <a:lnTo>
                      <a:pt x="1477" y="1423"/>
                    </a:lnTo>
                    <a:lnTo>
                      <a:pt x="1477" y="1426"/>
                    </a:lnTo>
                    <a:lnTo>
                      <a:pt x="1479" y="1428"/>
                    </a:lnTo>
                    <a:lnTo>
                      <a:pt x="1495" y="1436"/>
                    </a:lnTo>
                    <a:lnTo>
                      <a:pt x="1511" y="1442"/>
                    </a:lnTo>
                    <a:lnTo>
                      <a:pt x="1519" y="1442"/>
                    </a:lnTo>
                    <a:lnTo>
                      <a:pt x="1524" y="1436"/>
                    </a:lnTo>
                    <a:lnTo>
                      <a:pt x="1527" y="1434"/>
                    </a:lnTo>
                    <a:lnTo>
                      <a:pt x="1530" y="1431"/>
                    </a:lnTo>
                    <a:lnTo>
                      <a:pt x="1546" y="1439"/>
                    </a:lnTo>
                    <a:lnTo>
                      <a:pt x="1567" y="1450"/>
                    </a:lnTo>
                    <a:lnTo>
                      <a:pt x="1588" y="1455"/>
                    </a:lnTo>
                    <a:lnTo>
                      <a:pt x="1598" y="1455"/>
                    </a:lnTo>
                    <a:lnTo>
                      <a:pt x="1606" y="1452"/>
                    </a:lnTo>
                    <a:lnTo>
                      <a:pt x="1612" y="1452"/>
                    </a:lnTo>
                    <a:lnTo>
                      <a:pt x="1620" y="1452"/>
                    </a:lnTo>
                    <a:lnTo>
                      <a:pt x="1635" y="1460"/>
                    </a:lnTo>
                    <a:lnTo>
                      <a:pt x="1646" y="1468"/>
                    </a:lnTo>
                    <a:lnTo>
                      <a:pt x="1651" y="1473"/>
                    </a:lnTo>
                    <a:lnTo>
                      <a:pt x="1641" y="1505"/>
                    </a:lnTo>
                    <a:lnTo>
                      <a:pt x="1630" y="1537"/>
                    </a:lnTo>
                    <a:lnTo>
                      <a:pt x="1617" y="1576"/>
                    </a:lnTo>
                    <a:lnTo>
                      <a:pt x="1604" y="1598"/>
                    </a:lnTo>
                    <a:lnTo>
                      <a:pt x="1590" y="1621"/>
                    </a:lnTo>
                    <a:lnTo>
                      <a:pt x="1588" y="1629"/>
                    </a:lnTo>
                    <a:lnTo>
                      <a:pt x="1585" y="1637"/>
                    </a:lnTo>
                    <a:lnTo>
                      <a:pt x="1575" y="1653"/>
                    </a:lnTo>
                    <a:lnTo>
                      <a:pt x="1572" y="1653"/>
                    </a:lnTo>
                    <a:lnTo>
                      <a:pt x="1569" y="1650"/>
                    </a:lnTo>
                    <a:lnTo>
                      <a:pt x="1564" y="1664"/>
                    </a:lnTo>
                    <a:lnTo>
                      <a:pt x="1559" y="1674"/>
                    </a:lnTo>
                    <a:lnTo>
                      <a:pt x="1561" y="1685"/>
                    </a:lnTo>
                    <a:lnTo>
                      <a:pt x="1561" y="1695"/>
                    </a:lnTo>
                    <a:lnTo>
                      <a:pt x="1556" y="1714"/>
                    </a:lnTo>
                    <a:lnTo>
                      <a:pt x="1553" y="1714"/>
                    </a:lnTo>
                    <a:lnTo>
                      <a:pt x="1551" y="1711"/>
                    </a:lnTo>
                    <a:lnTo>
                      <a:pt x="1548" y="1714"/>
                    </a:lnTo>
                    <a:lnTo>
                      <a:pt x="1548" y="1727"/>
                    </a:lnTo>
                    <a:lnTo>
                      <a:pt x="1546" y="1740"/>
                    </a:lnTo>
                    <a:lnTo>
                      <a:pt x="1543" y="1745"/>
                    </a:lnTo>
                    <a:lnTo>
                      <a:pt x="1540" y="1753"/>
                    </a:lnTo>
                    <a:lnTo>
                      <a:pt x="1532" y="1764"/>
                    </a:lnTo>
                    <a:lnTo>
                      <a:pt x="1522" y="1772"/>
                    </a:lnTo>
                    <a:lnTo>
                      <a:pt x="1490" y="1811"/>
                    </a:lnTo>
                    <a:lnTo>
                      <a:pt x="1466" y="1835"/>
                    </a:lnTo>
                    <a:lnTo>
                      <a:pt x="1448" y="1848"/>
                    </a:lnTo>
                    <a:lnTo>
                      <a:pt x="1440" y="1854"/>
                    </a:lnTo>
                    <a:lnTo>
                      <a:pt x="1432" y="1856"/>
                    </a:lnTo>
                    <a:lnTo>
                      <a:pt x="1419" y="1859"/>
                    </a:lnTo>
                    <a:lnTo>
                      <a:pt x="1405" y="1864"/>
                    </a:lnTo>
                    <a:lnTo>
                      <a:pt x="1390" y="1872"/>
                    </a:lnTo>
                    <a:lnTo>
                      <a:pt x="1374" y="1883"/>
                    </a:lnTo>
                    <a:lnTo>
                      <a:pt x="1358" y="1896"/>
                    </a:lnTo>
                    <a:lnTo>
                      <a:pt x="1345" y="1912"/>
                    </a:lnTo>
                    <a:lnTo>
                      <a:pt x="1334" y="1925"/>
                    </a:lnTo>
                    <a:lnTo>
                      <a:pt x="1326" y="1943"/>
                    </a:lnTo>
                    <a:lnTo>
                      <a:pt x="1321" y="1957"/>
                    </a:lnTo>
                    <a:lnTo>
                      <a:pt x="1318" y="1957"/>
                    </a:lnTo>
                    <a:lnTo>
                      <a:pt x="1316" y="1957"/>
                    </a:lnTo>
                    <a:lnTo>
                      <a:pt x="1316" y="1954"/>
                    </a:lnTo>
                    <a:lnTo>
                      <a:pt x="1313" y="1954"/>
                    </a:lnTo>
                    <a:lnTo>
                      <a:pt x="1310" y="1970"/>
                    </a:lnTo>
                    <a:lnTo>
                      <a:pt x="1287" y="1994"/>
                    </a:lnTo>
                    <a:lnTo>
                      <a:pt x="1276" y="2004"/>
                    </a:lnTo>
                    <a:lnTo>
                      <a:pt x="1265" y="2015"/>
                    </a:lnTo>
                    <a:lnTo>
                      <a:pt x="1255" y="2017"/>
                    </a:lnTo>
                    <a:lnTo>
                      <a:pt x="1247" y="2020"/>
                    </a:lnTo>
                    <a:lnTo>
                      <a:pt x="1242" y="2025"/>
                    </a:lnTo>
                    <a:lnTo>
                      <a:pt x="1234" y="2033"/>
                    </a:lnTo>
                    <a:lnTo>
                      <a:pt x="1228" y="2036"/>
                    </a:lnTo>
                    <a:lnTo>
                      <a:pt x="1226" y="2036"/>
                    </a:lnTo>
                    <a:lnTo>
                      <a:pt x="1223" y="2033"/>
                    </a:lnTo>
                    <a:lnTo>
                      <a:pt x="1221" y="2033"/>
                    </a:lnTo>
                    <a:lnTo>
                      <a:pt x="1218" y="2036"/>
                    </a:lnTo>
                    <a:lnTo>
                      <a:pt x="1213" y="2041"/>
                    </a:lnTo>
                    <a:lnTo>
                      <a:pt x="1197" y="2052"/>
                    </a:lnTo>
                    <a:lnTo>
                      <a:pt x="1149" y="2052"/>
                    </a:lnTo>
                    <a:lnTo>
                      <a:pt x="1149" y="2054"/>
                    </a:lnTo>
                    <a:lnTo>
                      <a:pt x="1147" y="2068"/>
                    </a:lnTo>
                    <a:lnTo>
                      <a:pt x="1144" y="2078"/>
                    </a:lnTo>
                    <a:lnTo>
                      <a:pt x="1139" y="2083"/>
                    </a:lnTo>
                    <a:lnTo>
                      <a:pt x="1131" y="2089"/>
                    </a:lnTo>
                    <a:lnTo>
                      <a:pt x="1110" y="2099"/>
                    </a:lnTo>
                    <a:lnTo>
                      <a:pt x="1078" y="2118"/>
                    </a:lnTo>
                    <a:lnTo>
                      <a:pt x="1012" y="2155"/>
                    </a:lnTo>
                    <a:lnTo>
                      <a:pt x="980" y="2171"/>
                    </a:lnTo>
                    <a:lnTo>
                      <a:pt x="954" y="2186"/>
                    </a:lnTo>
                    <a:lnTo>
                      <a:pt x="927" y="2205"/>
                    </a:lnTo>
                    <a:lnTo>
                      <a:pt x="898" y="2215"/>
                    </a:lnTo>
                    <a:lnTo>
                      <a:pt x="795" y="2229"/>
                    </a:lnTo>
                    <a:lnTo>
                      <a:pt x="885" y="2160"/>
                    </a:lnTo>
                    <a:lnTo>
                      <a:pt x="896" y="2149"/>
                    </a:lnTo>
                    <a:lnTo>
                      <a:pt x="919" y="2126"/>
                    </a:lnTo>
                    <a:lnTo>
                      <a:pt x="930" y="2110"/>
                    </a:lnTo>
                    <a:lnTo>
                      <a:pt x="940" y="2094"/>
                    </a:lnTo>
                    <a:lnTo>
                      <a:pt x="946" y="2078"/>
                    </a:lnTo>
                    <a:lnTo>
                      <a:pt x="948" y="2062"/>
                    </a:lnTo>
                    <a:lnTo>
                      <a:pt x="948" y="2049"/>
                    </a:lnTo>
                    <a:lnTo>
                      <a:pt x="954" y="2033"/>
                    </a:lnTo>
                    <a:lnTo>
                      <a:pt x="959" y="2017"/>
                    </a:lnTo>
                    <a:lnTo>
                      <a:pt x="967" y="2002"/>
                    </a:lnTo>
                    <a:lnTo>
                      <a:pt x="983" y="1978"/>
                    </a:lnTo>
                    <a:lnTo>
                      <a:pt x="991" y="1967"/>
                    </a:lnTo>
                    <a:lnTo>
                      <a:pt x="1001" y="1938"/>
                    </a:lnTo>
                    <a:lnTo>
                      <a:pt x="1004" y="1936"/>
                    </a:lnTo>
                    <a:lnTo>
                      <a:pt x="1012" y="1930"/>
                    </a:lnTo>
                    <a:lnTo>
                      <a:pt x="1020" y="1928"/>
                    </a:lnTo>
                    <a:lnTo>
                      <a:pt x="1022" y="1922"/>
                    </a:lnTo>
                    <a:lnTo>
                      <a:pt x="1020" y="1920"/>
                    </a:lnTo>
                    <a:lnTo>
                      <a:pt x="1014" y="1917"/>
                    </a:lnTo>
                    <a:lnTo>
                      <a:pt x="1012" y="1917"/>
                    </a:lnTo>
                    <a:lnTo>
                      <a:pt x="1009" y="1914"/>
                    </a:lnTo>
                    <a:lnTo>
                      <a:pt x="1014" y="1891"/>
                    </a:lnTo>
                    <a:lnTo>
                      <a:pt x="1014" y="1872"/>
                    </a:lnTo>
                    <a:lnTo>
                      <a:pt x="1014" y="1862"/>
                    </a:lnTo>
                    <a:lnTo>
                      <a:pt x="1012" y="1856"/>
                    </a:lnTo>
                    <a:lnTo>
                      <a:pt x="1007" y="1851"/>
                    </a:lnTo>
                    <a:lnTo>
                      <a:pt x="999" y="1848"/>
                    </a:lnTo>
                    <a:lnTo>
                      <a:pt x="985" y="1851"/>
                    </a:lnTo>
                    <a:lnTo>
                      <a:pt x="977" y="1851"/>
                    </a:lnTo>
                    <a:lnTo>
                      <a:pt x="970" y="1851"/>
                    </a:lnTo>
                    <a:lnTo>
                      <a:pt x="967" y="1848"/>
                    </a:lnTo>
                    <a:lnTo>
                      <a:pt x="962" y="1843"/>
                    </a:lnTo>
                    <a:lnTo>
                      <a:pt x="954" y="1838"/>
                    </a:lnTo>
                    <a:lnTo>
                      <a:pt x="948" y="1838"/>
                    </a:lnTo>
                    <a:lnTo>
                      <a:pt x="946" y="1838"/>
                    </a:lnTo>
                    <a:lnTo>
                      <a:pt x="943" y="1840"/>
                    </a:lnTo>
                    <a:lnTo>
                      <a:pt x="940" y="1840"/>
                    </a:lnTo>
                    <a:lnTo>
                      <a:pt x="919" y="1830"/>
                    </a:lnTo>
                    <a:lnTo>
                      <a:pt x="898" y="1819"/>
                    </a:lnTo>
                    <a:lnTo>
                      <a:pt x="882" y="1806"/>
                    </a:lnTo>
                    <a:lnTo>
                      <a:pt x="861" y="1764"/>
                    </a:lnTo>
                    <a:lnTo>
                      <a:pt x="845" y="1748"/>
                    </a:lnTo>
                    <a:lnTo>
                      <a:pt x="843" y="1719"/>
                    </a:lnTo>
                    <a:lnTo>
                      <a:pt x="827" y="1727"/>
                    </a:lnTo>
                    <a:lnTo>
                      <a:pt x="766" y="1661"/>
                    </a:lnTo>
                    <a:lnTo>
                      <a:pt x="763" y="1653"/>
                    </a:lnTo>
                    <a:lnTo>
                      <a:pt x="761" y="1640"/>
                    </a:lnTo>
                    <a:lnTo>
                      <a:pt x="761" y="1632"/>
                    </a:lnTo>
                    <a:lnTo>
                      <a:pt x="763" y="1621"/>
                    </a:lnTo>
                    <a:lnTo>
                      <a:pt x="771" y="1613"/>
                    </a:lnTo>
                    <a:lnTo>
                      <a:pt x="782" y="1605"/>
                    </a:lnTo>
                    <a:lnTo>
                      <a:pt x="782" y="1590"/>
                    </a:lnTo>
                    <a:lnTo>
                      <a:pt x="779" y="1579"/>
                    </a:lnTo>
                    <a:lnTo>
                      <a:pt x="777" y="1574"/>
                    </a:lnTo>
                    <a:lnTo>
                      <a:pt x="774" y="1568"/>
                    </a:lnTo>
                    <a:lnTo>
                      <a:pt x="769" y="1563"/>
                    </a:lnTo>
                    <a:lnTo>
                      <a:pt x="766" y="1555"/>
                    </a:lnTo>
                    <a:lnTo>
                      <a:pt x="769" y="1553"/>
                    </a:lnTo>
                    <a:lnTo>
                      <a:pt x="771" y="1547"/>
                    </a:lnTo>
                    <a:lnTo>
                      <a:pt x="779" y="1542"/>
                    </a:lnTo>
                    <a:lnTo>
                      <a:pt x="777" y="1539"/>
                    </a:lnTo>
                    <a:lnTo>
                      <a:pt x="771" y="1537"/>
                    </a:lnTo>
                    <a:lnTo>
                      <a:pt x="766" y="1534"/>
                    </a:lnTo>
                    <a:lnTo>
                      <a:pt x="766" y="1531"/>
                    </a:lnTo>
                    <a:lnTo>
                      <a:pt x="769" y="1521"/>
                    </a:lnTo>
                    <a:lnTo>
                      <a:pt x="774" y="1508"/>
                    </a:lnTo>
                    <a:lnTo>
                      <a:pt x="785" y="1497"/>
                    </a:lnTo>
                    <a:lnTo>
                      <a:pt x="790" y="1495"/>
                    </a:lnTo>
                    <a:lnTo>
                      <a:pt x="795" y="1492"/>
                    </a:lnTo>
                    <a:lnTo>
                      <a:pt x="800" y="1492"/>
                    </a:lnTo>
                    <a:lnTo>
                      <a:pt x="803" y="1492"/>
                    </a:lnTo>
                    <a:lnTo>
                      <a:pt x="806" y="1495"/>
                    </a:lnTo>
                    <a:lnTo>
                      <a:pt x="808" y="1492"/>
                    </a:lnTo>
                    <a:lnTo>
                      <a:pt x="822" y="1489"/>
                    </a:lnTo>
                    <a:lnTo>
                      <a:pt x="837" y="1481"/>
                    </a:lnTo>
                    <a:lnTo>
                      <a:pt x="837" y="1479"/>
                    </a:lnTo>
                    <a:lnTo>
                      <a:pt x="835" y="1479"/>
                    </a:lnTo>
                    <a:lnTo>
                      <a:pt x="832" y="1476"/>
                    </a:lnTo>
                    <a:lnTo>
                      <a:pt x="832" y="1473"/>
                    </a:lnTo>
                    <a:lnTo>
                      <a:pt x="845" y="1452"/>
                    </a:lnTo>
                    <a:lnTo>
                      <a:pt x="853" y="1431"/>
                    </a:lnTo>
                    <a:lnTo>
                      <a:pt x="856" y="1407"/>
                    </a:lnTo>
                    <a:lnTo>
                      <a:pt x="856" y="1397"/>
                    </a:lnTo>
                    <a:lnTo>
                      <a:pt x="853" y="1386"/>
                    </a:lnTo>
                    <a:lnTo>
                      <a:pt x="851" y="1378"/>
                    </a:lnTo>
                    <a:lnTo>
                      <a:pt x="845" y="1357"/>
                    </a:lnTo>
                    <a:lnTo>
                      <a:pt x="843" y="1357"/>
                    </a:lnTo>
                    <a:lnTo>
                      <a:pt x="840" y="1357"/>
                    </a:lnTo>
                    <a:lnTo>
                      <a:pt x="837" y="1352"/>
                    </a:lnTo>
                    <a:lnTo>
                      <a:pt x="840" y="1344"/>
                    </a:lnTo>
                    <a:lnTo>
                      <a:pt x="840" y="1339"/>
                    </a:lnTo>
                    <a:lnTo>
                      <a:pt x="837" y="1339"/>
                    </a:lnTo>
                    <a:lnTo>
                      <a:pt x="835" y="1339"/>
                    </a:lnTo>
                    <a:lnTo>
                      <a:pt x="832" y="1339"/>
                    </a:lnTo>
                    <a:lnTo>
                      <a:pt x="822" y="1323"/>
                    </a:lnTo>
                    <a:lnTo>
                      <a:pt x="816" y="1318"/>
                    </a:lnTo>
                    <a:lnTo>
                      <a:pt x="811" y="1318"/>
                    </a:lnTo>
                    <a:lnTo>
                      <a:pt x="803" y="1318"/>
                    </a:lnTo>
                    <a:lnTo>
                      <a:pt x="798" y="1318"/>
                    </a:lnTo>
                    <a:lnTo>
                      <a:pt x="795" y="1320"/>
                    </a:lnTo>
                    <a:lnTo>
                      <a:pt x="795" y="1328"/>
                    </a:lnTo>
                    <a:lnTo>
                      <a:pt x="795" y="1336"/>
                    </a:lnTo>
                    <a:lnTo>
                      <a:pt x="793" y="1339"/>
                    </a:lnTo>
                    <a:lnTo>
                      <a:pt x="790" y="1339"/>
                    </a:lnTo>
                    <a:lnTo>
                      <a:pt x="790" y="1341"/>
                    </a:lnTo>
                    <a:lnTo>
                      <a:pt x="790" y="1349"/>
                    </a:lnTo>
                    <a:lnTo>
                      <a:pt x="790" y="1357"/>
                    </a:lnTo>
                    <a:lnTo>
                      <a:pt x="787" y="1362"/>
                    </a:lnTo>
                    <a:lnTo>
                      <a:pt x="785" y="1368"/>
                    </a:lnTo>
                    <a:lnTo>
                      <a:pt x="779" y="1373"/>
                    </a:lnTo>
                    <a:lnTo>
                      <a:pt x="774" y="1373"/>
                    </a:lnTo>
                    <a:lnTo>
                      <a:pt x="763" y="1373"/>
                    </a:lnTo>
                    <a:lnTo>
                      <a:pt x="756" y="1370"/>
                    </a:lnTo>
                    <a:lnTo>
                      <a:pt x="742" y="1360"/>
                    </a:lnTo>
                    <a:lnTo>
                      <a:pt x="732" y="1349"/>
                    </a:lnTo>
                    <a:lnTo>
                      <a:pt x="729" y="1344"/>
                    </a:lnTo>
                    <a:lnTo>
                      <a:pt x="721" y="1339"/>
                    </a:lnTo>
                    <a:lnTo>
                      <a:pt x="705" y="1323"/>
                    </a:lnTo>
                    <a:lnTo>
                      <a:pt x="684" y="1310"/>
                    </a:lnTo>
                    <a:lnTo>
                      <a:pt x="674" y="1304"/>
                    </a:lnTo>
                    <a:lnTo>
                      <a:pt x="660" y="1302"/>
                    </a:lnTo>
                    <a:lnTo>
                      <a:pt x="652" y="1302"/>
                    </a:lnTo>
                    <a:lnTo>
                      <a:pt x="645" y="1299"/>
                    </a:lnTo>
                    <a:lnTo>
                      <a:pt x="639" y="1294"/>
                    </a:lnTo>
                    <a:lnTo>
                      <a:pt x="637" y="1286"/>
                    </a:lnTo>
                    <a:lnTo>
                      <a:pt x="634" y="1273"/>
                    </a:lnTo>
                    <a:lnTo>
                      <a:pt x="637" y="1262"/>
                    </a:lnTo>
                    <a:lnTo>
                      <a:pt x="637" y="1257"/>
                    </a:lnTo>
                    <a:lnTo>
                      <a:pt x="631" y="1249"/>
                    </a:lnTo>
                    <a:lnTo>
                      <a:pt x="615" y="1233"/>
                    </a:lnTo>
                    <a:lnTo>
                      <a:pt x="592" y="1217"/>
                    </a:lnTo>
                    <a:lnTo>
                      <a:pt x="581" y="1212"/>
                    </a:lnTo>
                    <a:lnTo>
                      <a:pt x="571" y="1212"/>
                    </a:lnTo>
                    <a:lnTo>
                      <a:pt x="549" y="1212"/>
                    </a:lnTo>
                    <a:lnTo>
                      <a:pt x="539" y="1209"/>
                    </a:lnTo>
                    <a:lnTo>
                      <a:pt x="526" y="1204"/>
                    </a:lnTo>
                    <a:lnTo>
                      <a:pt x="512" y="1196"/>
                    </a:lnTo>
                    <a:lnTo>
                      <a:pt x="499" y="1188"/>
                    </a:lnTo>
                    <a:lnTo>
                      <a:pt x="483" y="1172"/>
                    </a:lnTo>
                    <a:lnTo>
                      <a:pt x="468" y="1154"/>
                    </a:lnTo>
                    <a:lnTo>
                      <a:pt x="465" y="1149"/>
                    </a:lnTo>
                    <a:lnTo>
                      <a:pt x="460" y="1143"/>
                    </a:lnTo>
                    <a:lnTo>
                      <a:pt x="454" y="1138"/>
                    </a:lnTo>
                    <a:lnTo>
                      <a:pt x="449" y="1135"/>
                    </a:lnTo>
                    <a:lnTo>
                      <a:pt x="441" y="1135"/>
                    </a:lnTo>
                    <a:lnTo>
                      <a:pt x="431" y="1138"/>
                    </a:lnTo>
                    <a:lnTo>
                      <a:pt x="417" y="1146"/>
                    </a:lnTo>
                    <a:lnTo>
                      <a:pt x="412" y="1146"/>
                    </a:lnTo>
                    <a:lnTo>
                      <a:pt x="394" y="1146"/>
                    </a:lnTo>
                    <a:lnTo>
                      <a:pt x="378" y="1141"/>
                    </a:lnTo>
                    <a:lnTo>
                      <a:pt x="357" y="1135"/>
                    </a:lnTo>
                    <a:lnTo>
                      <a:pt x="330" y="1125"/>
                    </a:lnTo>
                    <a:lnTo>
                      <a:pt x="296" y="1109"/>
                    </a:lnTo>
                    <a:lnTo>
                      <a:pt x="291" y="1101"/>
                    </a:lnTo>
                    <a:lnTo>
                      <a:pt x="275" y="1085"/>
                    </a:lnTo>
                    <a:lnTo>
                      <a:pt x="251" y="1069"/>
                    </a:lnTo>
                    <a:lnTo>
                      <a:pt x="240" y="1064"/>
                    </a:lnTo>
                    <a:lnTo>
                      <a:pt x="230" y="1061"/>
                    </a:lnTo>
                    <a:lnTo>
                      <a:pt x="219" y="1061"/>
                    </a:lnTo>
                    <a:lnTo>
                      <a:pt x="209" y="1056"/>
                    </a:lnTo>
                    <a:lnTo>
                      <a:pt x="201" y="1051"/>
                    </a:lnTo>
                    <a:lnTo>
                      <a:pt x="193" y="1046"/>
                    </a:lnTo>
                    <a:lnTo>
                      <a:pt x="190" y="1035"/>
                    </a:lnTo>
                    <a:lnTo>
                      <a:pt x="187" y="1027"/>
                    </a:lnTo>
                    <a:lnTo>
                      <a:pt x="190" y="1017"/>
                    </a:lnTo>
                    <a:lnTo>
                      <a:pt x="195" y="1009"/>
                    </a:lnTo>
                    <a:lnTo>
                      <a:pt x="203" y="998"/>
                    </a:lnTo>
                    <a:lnTo>
                      <a:pt x="209" y="990"/>
                    </a:lnTo>
                    <a:lnTo>
                      <a:pt x="209" y="982"/>
                    </a:lnTo>
                    <a:lnTo>
                      <a:pt x="209" y="974"/>
                    </a:lnTo>
                    <a:lnTo>
                      <a:pt x="206" y="964"/>
                    </a:lnTo>
                    <a:lnTo>
                      <a:pt x="198" y="953"/>
                    </a:lnTo>
                    <a:lnTo>
                      <a:pt x="174" y="921"/>
                    </a:lnTo>
                    <a:lnTo>
                      <a:pt x="150" y="887"/>
                    </a:lnTo>
                    <a:lnTo>
                      <a:pt x="135" y="863"/>
                    </a:lnTo>
                    <a:lnTo>
                      <a:pt x="127" y="845"/>
                    </a:lnTo>
                    <a:lnTo>
                      <a:pt x="119" y="837"/>
                    </a:lnTo>
                    <a:lnTo>
                      <a:pt x="106" y="818"/>
                    </a:lnTo>
                    <a:lnTo>
                      <a:pt x="100" y="808"/>
                    </a:lnTo>
                    <a:lnTo>
                      <a:pt x="98" y="795"/>
                    </a:lnTo>
                    <a:lnTo>
                      <a:pt x="98" y="784"/>
                    </a:lnTo>
                    <a:lnTo>
                      <a:pt x="100" y="776"/>
                    </a:lnTo>
                    <a:lnTo>
                      <a:pt x="103" y="766"/>
                    </a:lnTo>
                    <a:lnTo>
                      <a:pt x="103" y="758"/>
                    </a:lnTo>
                    <a:lnTo>
                      <a:pt x="98" y="747"/>
                    </a:lnTo>
                    <a:lnTo>
                      <a:pt x="92" y="739"/>
                    </a:lnTo>
                    <a:lnTo>
                      <a:pt x="84" y="731"/>
                    </a:lnTo>
                    <a:lnTo>
                      <a:pt x="79" y="729"/>
                    </a:lnTo>
                    <a:lnTo>
                      <a:pt x="74" y="729"/>
                    </a:lnTo>
                    <a:lnTo>
                      <a:pt x="71" y="734"/>
                    </a:lnTo>
                    <a:lnTo>
                      <a:pt x="74" y="758"/>
                    </a:lnTo>
                    <a:lnTo>
                      <a:pt x="79" y="792"/>
                    </a:lnTo>
                    <a:lnTo>
                      <a:pt x="87" y="834"/>
                    </a:lnTo>
                    <a:lnTo>
                      <a:pt x="98" y="850"/>
                    </a:lnTo>
                    <a:lnTo>
                      <a:pt x="103" y="866"/>
                    </a:lnTo>
                    <a:lnTo>
                      <a:pt x="106" y="874"/>
                    </a:lnTo>
                    <a:lnTo>
                      <a:pt x="106" y="884"/>
                    </a:lnTo>
                    <a:lnTo>
                      <a:pt x="106" y="892"/>
                    </a:lnTo>
                    <a:lnTo>
                      <a:pt x="108" y="900"/>
                    </a:lnTo>
                    <a:lnTo>
                      <a:pt x="119" y="911"/>
                    </a:lnTo>
                    <a:lnTo>
                      <a:pt x="129" y="921"/>
                    </a:lnTo>
                    <a:lnTo>
                      <a:pt x="135" y="927"/>
                    </a:lnTo>
                    <a:lnTo>
                      <a:pt x="135" y="932"/>
                    </a:lnTo>
                    <a:lnTo>
                      <a:pt x="129" y="943"/>
                    </a:lnTo>
                    <a:lnTo>
                      <a:pt x="127" y="945"/>
                    </a:lnTo>
                    <a:lnTo>
                      <a:pt x="121" y="945"/>
                    </a:lnTo>
                    <a:lnTo>
                      <a:pt x="113" y="940"/>
                    </a:lnTo>
                    <a:lnTo>
                      <a:pt x="106" y="929"/>
                    </a:lnTo>
                    <a:lnTo>
                      <a:pt x="100" y="921"/>
                    </a:lnTo>
                    <a:lnTo>
                      <a:pt x="92" y="916"/>
                    </a:lnTo>
                    <a:lnTo>
                      <a:pt x="79" y="908"/>
                    </a:lnTo>
                    <a:lnTo>
                      <a:pt x="74" y="903"/>
                    </a:lnTo>
                    <a:lnTo>
                      <a:pt x="71" y="898"/>
                    </a:lnTo>
                    <a:lnTo>
                      <a:pt x="71" y="892"/>
                    </a:lnTo>
                    <a:lnTo>
                      <a:pt x="76" y="884"/>
                    </a:lnTo>
                    <a:lnTo>
                      <a:pt x="79" y="877"/>
                    </a:lnTo>
                    <a:lnTo>
                      <a:pt x="82" y="869"/>
                    </a:lnTo>
                    <a:lnTo>
                      <a:pt x="82" y="866"/>
                    </a:lnTo>
                    <a:lnTo>
                      <a:pt x="79" y="861"/>
                    </a:lnTo>
                    <a:lnTo>
                      <a:pt x="69" y="853"/>
                    </a:lnTo>
                    <a:lnTo>
                      <a:pt x="58" y="842"/>
                    </a:lnTo>
                    <a:lnTo>
                      <a:pt x="39" y="813"/>
                    </a:lnTo>
                    <a:lnTo>
                      <a:pt x="37" y="808"/>
                    </a:lnTo>
                    <a:lnTo>
                      <a:pt x="37" y="805"/>
                    </a:lnTo>
                    <a:lnTo>
                      <a:pt x="39" y="805"/>
                    </a:lnTo>
                    <a:lnTo>
                      <a:pt x="47" y="805"/>
                    </a:lnTo>
                    <a:lnTo>
                      <a:pt x="53" y="805"/>
                    </a:lnTo>
                    <a:lnTo>
                      <a:pt x="61" y="803"/>
                    </a:lnTo>
                    <a:lnTo>
                      <a:pt x="66" y="797"/>
                    </a:lnTo>
                    <a:lnTo>
                      <a:pt x="69" y="792"/>
                    </a:lnTo>
                    <a:lnTo>
                      <a:pt x="69" y="787"/>
                    </a:lnTo>
                    <a:lnTo>
                      <a:pt x="69" y="782"/>
                    </a:lnTo>
                    <a:lnTo>
                      <a:pt x="66" y="779"/>
                    </a:lnTo>
                    <a:lnTo>
                      <a:pt x="58" y="776"/>
                    </a:lnTo>
                    <a:lnTo>
                      <a:pt x="53" y="774"/>
                    </a:lnTo>
                    <a:lnTo>
                      <a:pt x="47" y="768"/>
                    </a:lnTo>
                    <a:lnTo>
                      <a:pt x="39" y="758"/>
                    </a:lnTo>
                    <a:lnTo>
                      <a:pt x="39" y="747"/>
                    </a:lnTo>
                    <a:lnTo>
                      <a:pt x="37" y="742"/>
                    </a:lnTo>
                    <a:lnTo>
                      <a:pt x="34" y="671"/>
                    </a:lnTo>
                    <a:lnTo>
                      <a:pt x="29" y="671"/>
                    </a:lnTo>
                    <a:lnTo>
                      <a:pt x="16" y="665"/>
                    </a:lnTo>
                    <a:lnTo>
                      <a:pt x="10" y="660"/>
                    </a:lnTo>
                    <a:lnTo>
                      <a:pt x="5" y="655"/>
                    </a:lnTo>
                    <a:lnTo>
                      <a:pt x="0" y="649"/>
                    </a:lnTo>
                    <a:lnTo>
                      <a:pt x="0" y="642"/>
                    </a:lnTo>
                    <a:lnTo>
                      <a:pt x="3" y="618"/>
                    </a:lnTo>
                    <a:lnTo>
                      <a:pt x="3" y="581"/>
                    </a:lnTo>
                    <a:lnTo>
                      <a:pt x="0" y="533"/>
                    </a:lnTo>
                    <a:lnTo>
                      <a:pt x="32" y="483"/>
                    </a:lnTo>
                    <a:lnTo>
                      <a:pt x="55" y="441"/>
                    </a:lnTo>
                    <a:lnTo>
                      <a:pt x="76" y="409"/>
                    </a:lnTo>
                    <a:lnTo>
                      <a:pt x="87" y="391"/>
                    </a:lnTo>
                    <a:lnTo>
                      <a:pt x="92" y="372"/>
                    </a:lnTo>
                    <a:lnTo>
                      <a:pt x="92" y="356"/>
                    </a:lnTo>
                    <a:lnTo>
                      <a:pt x="87" y="343"/>
                    </a:lnTo>
                    <a:lnTo>
                      <a:pt x="87" y="338"/>
                    </a:lnTo>
                    <a:lnTo>
                      <a:pt x="87" y="330"/>
                    </a:lnTo>
                    <a:lnTo>
                      <a:pt x="90" y="319"/>
                    </a:lnTo>
                    <a:lnTo>
                      <a:pt x="95" y="309"/>
                    </a:lnTo>
                    <a:lnTo>
                      <a:pt x="95" y="301"/>
                    </a:lnTo>
                    <a:lnTo>
                      <a:pt x="92" y="280"/>
                    </a:lnTo>
                    <a:lnTo>
                      <a:pt x="92" y="269"/>
                    </a:lnTo>
                    <a:lnTo>
                      <a:pt x="95" y="259"/>
                    </a:lnTo>
                    <a:lnTo>
                      <a:pt x="98" y="251"/>
                    </a:lnTo>
                    <a:lnTo>
                      <a:pt x="106" y="248"/>
                    </a:lnTo>
                    <a:lnTo>
                      <a:pt x="108" y="248"/>
                    </a:lnTo>
                    <a:lnTo>
                      <a:pt x="95" y="253"/>
                    </a:lnTo>
                    <a:lnTo>
                      <a:pt x="87" y="259"/>
                    </a:lnTo>
                    <a:lnTo>
                      <a:pt x="76" y="267"/>
                    </a:lnTo>
                    <a:lnTo>
                      <a:pt x="71" y="274"/>
                    </a:lnTo>
                    <a:lnTo>
                      <a:pt x="66" y="285"/>
                    </a:lnTo>
                    <a:lnTo>
                      <a:pt x="66" y="293"/>
                    </a:lnTo>
                    <a:lnTo>
                      <a:pt x="63" y="293"/>
                    </a:lnTo>
                    <a:lnTo>
                      <a:pt x="63" y="290"/>
                    </a:lnTo>
                    <a:lnTo>
                      <a:pt x="63" y="282"/>
                    </a:lnTo>
                    <a:lnTo>
                      <a:pt x="66" y="272"/>
                    </a:lnTo>
                    <a:lnTo>
                      <a:pt x="71" y="259"/>
                    </a:lnTo>
                    <a:lnTo>
                      <a:pt x="82" y="243"/>
                    </a:lnTo>
                    <a:lnTo>
                      <a:pt x="95" y="227"/>
                    </a:lnTo>
                    <a:lnTo>
                      <a:pt x="111" y="211"/>
                    </a:lnTo>
                    <a:lnTo>
                      <a:pt x="119" y="195"/>
                    </a:lnTo>
                    <a:lnTo>
                      <a:pt x="124" y="179"/>
                    </a:lnTo>
                    <a:lnTo>
                      <a:pt x="124" y="164"/>
                    </a:lnTo>
                    <a:lnTo>
                      <a:pt x="119" y="153"/>
                    </a:lnTo>
                    <a:lnTo>
                      <a:pt x="111" y="145"/>
                    </a:lnTo>
                    <a:lnTo>
                      <a:pt x="100" y="140"/>
                    </a:lnTo>
                    <a:lnTo>
                      <a:pt x="87" y="140"/>
                    </a:lnTo>
                    <a:lnTo>
                      <a:pt x="76" y="142"/>
                    </a:lnTo>
                    <a:lnTo>
                      <a:pt x="66" y="148"/>
                    </a:lnTo>
                    <a:lnTo>
                      <a:pt x="50" y="161"/>
                    </a:lnTo>
                    <a:lnTo>
                      <a:pt x="34" y="171"/>
                    </a:lnTo>
                    <a:lnTo>
                      <a:pt x="26" y="174"/>
                    </a:lnTo>
                    <a:lnTo>
                      <a:pt x="13" y="177"/>
                    </a:lnTo>
                    <a:lnTo>
                      <a:pt x="69" y="132"/>
                    </a:lnTo>
                    <a:lnTo>
                      <a:pt x="90" y="119"/>
                    </a:lnTo>
                    <a:lnTo>
                      <a:pt x="143" y="90"/>
                    </a:lnTo>
                    <a:lnTo>
                      <a:pt x="214" y="50"/>
                    </a:lnTo>
                    <a:lnTo>
                      <a:pt x="251" y="34"/>
                    </a:lnTo>
                    <a:lnTo>
                      <a:pt x="288" y="18"/>
                    </a:lnTo>
                    <a:lnTo>
                      <a:pt x="291" y="32"/>
                    </a:lnTo>
                    <a:lnTo>
                      <a:pt x="296" y="42"/>
                    </a:lnTo>
                    <a:lnTo>
                      <a:pt x="301" y="45"/>
                    </a:lnTo>
                    <a:lnTo>
                      <a:pt x="304" y="47"/>
                    </a:lnTo>
                    <a:lnTo>
                      <a:pt x="320" y="50"/>
                    </a:lnTo>
                    <a:lnTo>
                      <a:pt x="346" y="50"/>
                    </a:lnTo>
                    <a:lnTo>
                      <a:pt x="370" y="50"/>
                    </a:lnTo>
                    <a:lnTo>
                      <a:pt x="380" y="53"/>
                    </a:lnTo>
                    <a:lnTo>
                      <a:pt x="388" y="55"/>
                    </a:lnTo>
                    <a:lnTo>
                      <a:pt x="401" y="68"/>
                    </a:lnTo>
                    <a:lnTo>
                      <a:pt x="417" y="79"/>
                    </a:lnTo>
                    <a:lnTo>
                      <a:pt x="423" y="79"/>
                    </a:lnTo>
                    <a:lnTo>
                      <a:pt x="428" y="84"/>
                    </a:lnTo>
                    <a:lnTo>
                      <a:pt x="431" y="82"/>
                    </a:lnTo>
                    <a:lnTo>
                      <a:pt x="436" y="84"/>
                    </a:lnTo>
                    <a:lnTo>
                      <a:pt x="441" y="82"/>
                    </a:lnTo>
                    <a:lnTo>
                      <a:pt x="444" y="79"/>
                    </a:lnTo>
                    <a:lnTo>
                      <a:pt x="441" y="76"/>
                    </a:lnTo>
                    <a:lnTo>
                      <a:pt x="441" y="74"/>
                    </a:lnTo>
                    <a:lnTo>
                      <a:pt x="438" y="74"/>
                    </a:lnTo>
                    <a:lnTo>
                      <a:pt x="438" y="71"/>
                    </a:lnTo>
                    <a:lnTo>
                      <a:pt x="436" y="71"/>
                    </a:lnTo>
                    <a:lnTo>
                      <a:pt x="428" y="63"/>
                    </a:lnTo>
                    <a:lnTo>
                      <a:pt x="423" y="61"/>
                    </a:lnTo>
                    <a:lnTo>
                      <a:pt x="423" y="55"/>
                    </a:lnTo>
                    <a:lnTo>
                      <a:pt x="425" y="53"/>
                    </a:lnTo>
                    <a:lnTo>
                      <a:pt x="425" y="50"/>
                    </a:lnTo>
                    <a:lnTo>
                      <a:pt x="428" y="47"/>
                    </a:lnTo>
                    <a:lnTo>
                      <a:pt x="428" y="45"/>
                    </a:lnTo>
                    <a:lnTo>
                      <a:pt x="425" y="45"/>
                    </a:lnTo>
                    <a:lnTo>
                      <a:pt x="412" y="34"/>
                    </a:lnTo>
                    <a:lnTo>
                      <a:pt x="412" y="37"/>
                    </a:lnTo>
                    <a:lnTo>
                      <a:pt x="409" y="37"/>
                    </a:lnTo>
                    <a:lnTo>
                      <a:pt x="407" y="34"/>
                    </a:lnTo>
                    <a:lnTo>
                      <a:pt x="404" y="34"/>
                    </a:lnTo>
                    <a:lnTo>
                      <a:pt x="401" y="29"/>
                    </a:lnTo>
                    <a:lnTo>
                      <a:pt x="399" y="26"/>
                    </a:lnTo>
                    <a:lnTo>
                      <a:pt x="399" y="21"/>
                    </a:lnTo>
                    <a:lnTo>
                      <a:pt x="404" y="18"/>
                    </a:lnTo>
                    <a:lnTo>
                      <a:pt x="420" y="13"/>
                    </a:lnTo>
                    <a:lnTo>
                      <a:pt x="423" y="13"/>
                    </a:lnTo>
                    <a:lnTo>
                      <a:pt x="425" y="16"/>
                    </a:lnTo>
                    <a:lnTo>
                      <a:pt x="428" y="13"/>
                    </a:lnTo>
                    <a:lnTo>
                      <a:pt x="428" y="10"/>
                    </a:lnTo>
                    <a:lnTo>
                      <a:pt x="441" y="10"/>
                    </a:lnTo>
                    <a:lnTo>
                      <a:pt x="454" y="10"/>
                    </a:lnTo>
                    <a:lnTo>
                      <a:pt x="454" y="8"/>
                    </a:lnTo>
                    <a:lnTo>
                      <a:pt x="452" y="5"/>
                    </a:lnTo>
                    <a:lnTo>
                      <a:pt x="452" y="2"/>
                    </a:lnTo>
                    <a:lnTo>
                      <a:pt x="465" y="0"/>
                    </a:lnTo>
                    <a:lnTo>
                      <a:pt x="475" y="0"/>
                    </a:lnTo>
                    <a:lnTo>
                      <a:pt x="483" y="2"/>
                    </a:lnTo>
                    <a:lnTo>
                      <a:pt x="486" y="8"/>
                    </a:lnTo>
                    <a:lnTo>
                      <a:pt x="486" y="16"/>
                    </a:lnTo>
                    <a:lnTo>
                      <a:pt x="489" y="18"/>
                    </a:lnTo>
                    <a:lnTo>
                      <a:pt x="491" y="21"/>
                    </a:lnTo>
                    <a:lnTo>
                      <a:pt x="489" y="21"/>
                    </a:lnTo>
                    <a:lnTo>
                      <a:pt x="491" y="24"/>
                    </a:lnTo>
                    <a:lnTo>
                      <a:pt x="491" y="26"/>
                    </a:lnTo>
                    <a:lnTo>
                      <a:pt x="494" y="26"/>
                    </a:lnTo>
                    <a:lnTo>
                      <a:pt x="502" y="26"/>
                    </a:lnTo>
                    <a:lnTo>
                      <a:pt x="523" y="45"/>
                    </a:lnTo>
                    <a:lnTo>
                      <a:pt x="526" y="47"/>
                    </a:lnTo>
                    <a:lnTo>
                      <a:pt x="528" y="47"/>
                    </a:lnTo>
                    <a:lnTo>
                      <a:pt x="531" y="53"/>
                    </a:lnTo>
                    <a:lnTo>
                      <a:pt x="528" y="61"/>
                    </a:lnTo>
                    <a:lnTo>
                      <a:pt x="526" y="63"/>
                    </a:lnTo>
                    <a:lnTo>
                      <a:pt x="520" y="66"/>
                    </a:lnTo>
                    <a:lnTo>
                      <a:pt x="512" y="68"/>
                    </a:lnTo>
                    <a:lnTo>
                      <a:pt x="505" y="68"/>
                    </a:lnTo>
                    <a:lnTo>
                      <a:pt x="499" y="71"/>
                    </a:lnTo>
                    <a:lnTo>
                      <a:pt x="497" y="68"/>
                    </a:lnTo>
                    <a:lnTo>
                      <a:pt x="494" y="68"/>
                    </a:lnTo>
                    <a:lnTo>
                      <a:pt x="489" y="71"/>
                    </a:lnTo>
                    <a:lnTo>
                      <a:pt x="478" y="74"/>
                    </a:lnTo>
                    <a:lnTo>
                      <a:pt x="473" y="79"/>
                    </a:lnTo>
                    <a:lnTo>
                      <a:pt x="470" y="82"/>
                    </a:lnTo>
                    <a:lnTo>
                      <a:pt x="473" y="84"/>
                    </a:lnTo>
                    <a:lnTo>
                      <a:pt x="478" y="84"/>
                    </a:lnTo>
                    <a:lnTo>
                      <a:pt x="518" y="82"/>
                    </a:lnTo>
                    <a:lnTo>
                      <a:pt x="523" y="84"/>
                    </a:lnTo>
                    <a:lnTo>
                      <a:pt x="523" y="82"/>
                    </a:lnTo>
                    <a:lnTo>
                      <a:pt x="534" y="82"/>
                    </a:lnTo>
                    <a:lnTo>
                      <a:pt x="536" y="82"/>
                    </a:lnTo>
                    <a:lnTo>
                      <a:pt x="565" y="76"/>
                    </a:lnTo>
                    <a:lnTo>
                      <a:pt x="568" y="66"/>
                    </a:lnTo>
                    <a:lnTo>
                      <a:pt x="571" y="63"/>
                    </a:lnTo>
                    <a:lnTo>
                      <a:pt x="571" y="61"/>
                    </a:lnTo>
                    <a:lnTo>
                      <a:pt x="573" y="55"/>
                    </a:lnTo>
                    <a:lnTo>
                      <a:pt x="571" y="55"/>
                    </a:lnTo>
                    <a:lnTo>
                      <a:pt x="573" y="45"/>
                    </a:lnTo>
                    <a:lnTo>
                      <a:pt x="584" y="45"/>
                    </a:lnTo>
                    <a:lnTo>
                      <a:pt x="584" y="47"/>
                    </a:lnTo>
                    <a:lnTo>
                      <a:pt x="584" y="50"/>
                    </a:lnTo>
                    <a:lnTo>
                      <a:pt x="586" y="53"/>
                    </a:lnTo>
                    <a:lnTo>
                      <a:pt x="589" y="50"/>
                    </a:lnTo>
                    <a:lnTo>
                      <a:pt x="592" y="47"/>
                    </a:lnTo>
                    <a:lnTo>
                      <a:pt x="597" y="53"/>
                    </a:lnTo>
                    <a:lnTo>
                      <a:pt x="602" y="47"/>
                    </a:lnTo>
                    <a:lnTo>
                      <a:pt x="608" y="63"/>
                    </a:lnTo>
                    <a:lnTo>
                      <a:pt x="608" y="66"/>
                    </a:lnTo>
                    <a:lnTo>
                      <a:pt x="610" y="68"/>
                    </a:lnTo>
                    <a:lnTo>
                      <a:pt x="618" y="82"/>
                    </a:lnTo>
                    <a:lnTo>
                      <a:pt x="623" y="90"/>
                    </a:lnTo>
                    <a:lnTo>
                      <a:pt x="631" y="98"/>
                    </a:lnTo>
                    <a:lnTo>
                      <a:pt x="637" y="103"/>
                    </a:lnTo>
                    <a:lnTo>
                      <a:pt x="637" y="111"/>
                    </a:lnTo>
                    <a:lnTo>
                      <a:pt x="631" y="119"/>
                    </a:lnTo>
                    <a:lnTo>
                      <a:pt x="621" y="124"/>
                    </a:lnTo>
                    <a:lnTo>
                      <a:pt x="618" y="129"/>
                    </a:lnTo>
                    <a:lnTo>
                      <a:pt x="615" y="127"/>
                    </a:lnTo>
                    <a:lnTo>
                      <a:pt x="613" y="129"/>
                    </a:lnTo>
                    <a:lnTo>
                      <a:pt x="610" y="129"/>
                    </a:lnTo>
                    <a:lnTo>
                      <a:pt x="608" y="129"/>
                    </a:lnTo>
                    <a:lnTo>
                      <a:pt x="602" y="135"/>
                    </a:lnTo>
                    <a:lnTo>
                      <a:pt x="594" y="135"/>
                    </a:lnTo>
                    <a:lnTo>
                      <a:pt x="584" y="135"/>
                    </a:lnTo>
                    <a:lnTo>
                      <a:pt x="586" y="137"/>
                    </a:lnTo>
                    <a:lnTo>
                      <a:pt x="586" y="140"/>
                    </a:lnTo>
                    <a:lnTo>
                      <a:pt x="584" y="142"/>
                    </a:lnTo>
                    <a:lnTo>
                      <a:pt x="565" y="153"/>
                    </a:lnTo>
                    <a:lnTo>
                      <a:pt x="547" y="166"/>
                    </a:lnTo>
                    <a:lnTo>
                      <a:pt x="542" y="177"/>
                    </a:lnTo>
                    <a:lnTo>
                      <a:pt x="536" y="185"/>
                    </a:lnTo>
                    <a:lnTo>
                      <a:pt x="536" y="195"/>
                    </a:lnTo>
                    <a:lnTo>
                      <a:pt x="536" y="208"/>
                    </a:lnTo>
                    <a:lnTo>
                      <a:pt x="539" y="211"/>
                    </a:lnTo>
                    <a:lnTo>
                      <a:pt x="552" y="219"/>
                    </a:lnTo>
                    <a:lnTo>
                      <a:pt x="578" y="232"/>
                    </a:lnTo>
                    <a:lnTo>
                      <a:pt x="615" y="248"/>
                    </a:lnTo>
                    <a:lnTo>
                      <a:pt x="652" y="261"/>
                    </a:lnTo>
                    <a:lnTo>
                      <a:pt x="674" y="272"/>
                    </a:lnTo>
                    <a:lnTo>
                      <a:pt x="679" y="274"/>
                    </a:lnTo>
                    <a:lnTo>
                      <a:pt x="684" y="280"/>
                    </a:lnTo>
                    <a:lnTo>
                      <a:pt x="687" y="293"/>
                    </a:lnTo>
                    <a:lnTo>
                      <a:pt x="695" y="311"/>
                    </a:lnTo>
                    <a:lnTo>
                      <a:pt x="703" y="330"/>
                    </a:lnTo>
                    <a:lnTo>
                      <a:pt x="711" y="335"/>
                    </a:lnTo>
                    <a:lnTo>
                      <a:pt x="716" y="340"/>
                    </a:lnTo>
                    <a:lnTo>
                      <a:pt x="724" y="343"/>
                    </a:lnTo>
                    <a:lnTo>
                      <a:pt x="732" y="338"/>
                    </a:lnTo>
                    <a:lnTo>
                      <a:pt x="737" y="335"/>
                    </a:lnTo>
                    <a:lnTo>
                      <a:pt x="742" y="327"/>
                    </a:lnTo>
                    <a:lnTo>
                      <a:pt x="745" y="322"/>
                    </a:lnTo>
                    <a:lnTo>
                      <a:pt x="745" y="314"/>
                    </a:lnTo>
                    <a:lnTo>
                      <a:pt x="745" y="306"/>
                    </a:lnTo>
                    <a:lnTo>
                      <a:pt x="742" y="296"/>
                    </a:lnTo>
                    <a:lnTo>
                      <a:pt x="734" y="280"/>
                    </a:lnTo>
                    <a:lnTo>
                      <a:pt x="734" y="272"/>
                    </a:lnTo>
                    <a:lnTo>
                      <a:pt x="737" y="267"/>
                    </a:lnTo>
                    <a:lnTo>
                      <a:pt x="740" y="264"/>
                    </a:lnTo>
                    <a:lnTo>
                      <a:pt x="745" y="261"/>
                    </a:lnTo>
                    <a:lnTo>
                      <a:pt x="756" y="259"/>
                    </a:lnTo>
                    <a:lnTo>
                      <a:pt x="758" y="256"/>
                    </a:lnTo>
                    <a:lnTo>
                      <a:pt x="766" y="251"/>
                    </a:lnTo>
                    <a:lnTo>
                      <a:pt x="769" y="248"/>
                    </a:lnTo>
                    <a:lnTo>
                      <a:pt x="771" y="243"/>
                    </a:lnTo>
                    <a:lnTo>
                      <a:pt x="771" y="235"/>
                    </a:lnTo>
                    <a:lnTo>
                      <a:pt x="769" y="230"/>
                    </a:lnTo>
                    <a:lnTo>
                      <a:pt x="753" y="219"/>
                    </a:lnTo>
                    <a:lnTo>
                      <a:pt x="745" y="208"/>
                    </a:lnTo>
                    <a:lnTo>
                      <a:pt x="740" y="203"/>
                    </a:lnTo>
                    <a:lnTo>
                      <a:pt x="740" y="201"/>
                    </a:lnTo>
                    <a:lnTo>
                      <a:pt x="740" y="195"/>
                    </a:lnTo>
                    <a:lnTo>
                      <a:pt x="742" y="190"/>
                    </a:lnTo>
                    <a:lnTo>
                      <a:pt x="742" y="182"/>
                    </a:lnTo>
                    <a:lnTo>
                      <a:pt x="740" y="179"/>
                    </a:lnTo>
                    <a:lnTo>
                      <a:pt x="734" y="177"/>
                    </a:lnTo>
                    <a:lnTo>
                      <a:pt x="734" y="166"/>
                    </a:lnTo>
                    <a:lnTo>
                      <a:pt x="737" y="164"/>
                    </a:lnTo>
                    <a:lnTo>
                      <a:pt x="740" y="161"/>
                    </a:lnTo>
                    <a:lnTo>
                      <a:pt x="753" y="153"/>
                    </a:lnTo>
                    <a:lnTo>
                      <a:pt x="761" y="150"/>
                    </a:lnTo>
                    <a:lnTo>
                      <a:pt x="766" y="150"/>
                    </a:lnTo>
                    <a:lnTo>
                      <a:pt x="774" y="153"/>
                    </a:lnTo>
                    <a:lnTo>
                      <a:pt x="785" y="156"/>
                    </a:lnTo>
                    <a:lnTo>
                      <a:pt x="787" y="156"/>
                    </a:lnTo>
                    <a:lnTo>
                      <a:pt x="790" y="153"/>
                    </a:lnTo>
                    <a:lnTo>
                      <a:pt x="793" y="153"/>
                    </a:lnTo>
                    <a:lnTo>
                      <a:pt x="803" y="156"/>
                    </a:lnTo>
                    <a:lnTo>
                      <a:pt x="814" y="161"/>
                    </a:lnTo>
                    <a:lnTo>
                      <a:pt x="824" y="169"/>
                    </a:lnTo>
                    <a:lnTo>
                      <a:pt x="830" y="179"/>
                    </a:lnTo>
                    <a:lnTo>
                      <a:pt x="832" y="187"/>
                    </a:lnTo>
                    <a:lnTo>
                      <a:pt x="840" y="201"/>
                    </a:lnTo>
                    <a:lnTo>
                      <a:pt x="845" y="208"/>
                    </a:lnTo>
                    <a:lnTo>
                      <a:pt x="851" y="211"/>
                    </a:lnTo>
                    <a:lnTo>
                      <a:pt x="859" y="214"/>
                    </a:lnTo>
                    <a:lnTo>
                      <a:pt x="866" y="211"/>
                    </a:lnTo>
                    <a:lnTo>
                      <a:pt x="880" y="195"/>
                    </a:lnTo>
                    <a:lnTo>
                      <a:pt x="885" y="182"/>
                    </a:lnTo>
                    <a:lnTo>
                      <a:pt x="888" y="177"/>
                    </a:lnTo>
                    <a:lnTo>
                      <a:pt x="885" y="174"/>
                    </a:lnTo>
                    <a:lnTo>
                      <a:pt x="888" y="174"/>
                    </a:lnTo>
                    <a:lnTo>
                      <a:pt x="893" y="174"/>
                    </a:lnTo>
                    <a:lnTo>
                      <a:pt x="903" y="182"/>
                    </a:lnTo>
                    <a:lnTo>
                      <a:pt x="917" y="195"/>
                    </a:lnTo>
                    <a:lnTo>
                      <a:pt x="927" y="206"/>
                    </a:lnTo>
                    <a:lnTo>
                      <a:pt x="940" y="214"/>
                    </a:lnTo>
                    <a:lnTo>
                      <a:pt x="940" y="216"/>
                    </a:lnTo>
                    <a:lnTo>
                      <a:pt x="940" y="219"/>
                    </a:lnTo>
                    <a:lnTo>
                      <a:pt x="940" y="222"/>
                    </a:lnTo>
                    <a:lnTo>
                      <a:pt x="954" y="224"/>
                    </a:lnTo>
                    <a:lnTo>
                      <a:pt x="964" y="227"/>
                    </a:lnTo>
                    <a:lnTo>
                      <a:pt x="1025" y="253"/>
                    </a:lnTo>
                    <a:lnTo>
                      <a:pt x="1036" y="259"/>
                    </a:lnTo>
                    <a:lnTo>
                      <a:pt x="1054" y="272"/>
                    </a:lnTo>
                    <a:lnTo>
                      <a:pt x="1059" y="277"/>
                    </a:lnTo>
                    <a:lnTo>
                      <a:pt x="1062" y="282"/>
                    </a:lnTo>
                    <a:lnTo>
                      <a:pt x="1067" y="304"/>
                    </a:lnTo>
                    <a:lnTo>
                      <a:pt x="1073" y="319"/>
                    </a:lnTo>
                    <a:lnTo>
                      <a:pt x="1083" y="335"/>
                    </a:lnTo>
                    <a:lnTo>
                      <a:pt x="1107" y="343"/>
                    </a:lnTo>
                    <a:lnTo>
                      <a:pt x="1125" y="354"/>
                    </a:lnTo>
                    <a:lnTo>
                      <a:pt x="1131" y="359"/>
                    </a:lnTo>
                    <a:lnTo>
                      <a:pt x="1136" y="364"/>
                    </a:lnTo>
                    <a:lnTo>
                      <a:pt x="1139" y="375"/>
                    </a:lnTo>
                    <a:lnTo>
                      <a:pt x="1136" y="388"/>
                    </a:lnTo>
                    <a:lnTo>
                      <a:pt x="1136" y="393"/>
                    </a:lnTo>
                    <a:lnTo>
                      <a:pt x="1131" y="396"/>
                    </a:lnTo>
                    <a:lnTo>
                      <a:pt x="1125" y="399"/>
                    </a:lnTo>
                    <a:lnTo>
                      <a:pt x="1117" y="399"/>
                    </a:lnTo>
                    <a:lnTo>
                      <a:pt x="1102" y="396"/>
                    </a:lnTo>
                    <a:lnTo>
                      <a:pt x="1086" y="391"/>
                    </a:lnTo>
                    <a:lnTo>
                      <a:pt x="1083" y="385"/>
                    </a:lnTo>
                    <a:lnTo>
                      <a:pt x="1081" y="380"/>
                    </a:lnTo>
                    <a:lnTo>
                      <a:pt x="1078" y="383"/>
                    </a:lnTo>
                    <a:lnTo>
                      <a:pt x="1073" y="385"/>
                    </a:lnTo>
                    <a:lnTo>
                      <a:pt x="1059" y="380"/>
                    </a:lnTo>
                    <a:lnTo>
                      <a:pt x="1054" y="375"/>
                    </a:lnTo>
                    <a:lnTo>
                      <a:pt x="1057" y="354"/>
                    </a:lnTo>
                    <a:lnTo>
                      <a:pt x="1057" y="335"/>
                    </a:lnTo>
                    <a:lnTo>
                      <a:pt x="1057" y="327"/>
                    </a:lnTo>
                    <a:lnTo>
                      <a:pt x="1057" y="317"/>
                    </a:lnTo>
                    <a:lnTo>
                      <a:pt x="1054" y="311"/>
                    </a:lnTo>
                    <a:lnTo>
                      <a:pt x="1051" y="311"/>
                    </a:lnTo>
                    <a:lnTo>
                      <a:pt x="1046" y="314"/>
                    </a:lnTo>
                    <a:lnTo>
                      <a:pt x="1036" y="322"/>
                    </a:lnTo>
                    <a:lnTo>
                      <a:pt x="1038" y="325"/>
                    </a:lnTo>
                    <a:lnTo>
                      <a:pt x="1041" y="333"/>
                    </a:lnTo>
                    <a:lnTo>
                      <a:pt x="1041" y="335"/>
                    </a:lnTo>
                    <a:lnTo>
                      <a:pt x="1036" y="340"/>
                    </a:lnTo>
                    <a:lnTo>
                      <a:pt x="1028" y="343"/>
                    </a:lnTo>
                    <a:lnTo>
                      <a:pt x="1017" y="343"/>
                    </a:lnTo>
                    <a:lnTo>
                      <a:pt x="1004" y="343"/>
                    </a:lnTo>
                    <a:lnTo>
                      <a:pt x="991" y="338"/>
                    </a:lnTo>
                    <a:lnTo>
                      <a:pt x="967" y="333"/>
                    </a:lnTo>
                    <a:lnTo>
                      <a:pt x="956" y="330"/>
                    </a:lnTo>
                    <a:lnTo>
                      <a:pt x="946" y="333"/>
                    </a:lnTo>
                    <a:lnTo>
                      <a:pt x="935" y="338"/>
                    </a:lnTo>
                    <a:lnTo>
                      <a:pt x="927" y="348"/>
                    </a:lnTo>
                    <a:lnTo>
                      <a:pt x="906" y="388"/>
                    </a:lnTo>
                    <a:lnTo>
                      <a:pt x="917" y="383"/>
                    </a:lnTo>
                    <a:lnTo>
                      <a:pt x="938" y="370"/>
                    </a:lnTo>
                    <a:lnTo>
                      <a:pt x="948" y="367"/>
                    </a:lnTo>
                    <a:lnTo>
                      <a:pt x="959" y="364"/>
                    </a:lnTo>
                    <a:lnTo>
                      <a:pt x="967" y="364"/>
                    </a:lnTo>
                    <a:lnTo>
                      <a:pt x="970" y="367"/>
                    </a:lnTo>
                    <a:lnTo>
                      <a:pt x="972" y="370"/>
                    </a:lnTo>
                    <a:lnTo>
                      <a:pt x="970" y="383"/>
                    </a:lnTo>
                    <a:lnTo>
                      <a:pt x="970" y="396"/>
                    </a:lnTo>
                    <a:lnTo>
                      <a:pt x="972" y="404"/>
                    </a:lnTo>
                    <a:lnTo>
                      <a:pt x="975" y="407"/>
                    </a:lnTo>
                    <a:lnTo>
                      <a:pt x="985" y="409"/>
                    </a:lnTo>
                    <a:lnTo>
                      <a:pt x="1001" y="407"/>
                    </a:lnTo>
                    <a:lnTo>
                      <a:pt x="1012" y="407"/>
                    </a:lnTo>
                    <a:lnTo>
                      <a:pt x="1017" y="409"/>
                    </a:lnTo>
                    <a:lnTo>
                      <a:pt x="1017" y="414"/>
                    </a:lnTo>
                    <a:lnTo>
                      <a:pt x="1025" y="407"/>
                    </a:lnTo>
                    <a:lnTo>
                      <a:pt x="1033" y="401"/>
                    </a:lnTo>
                    <a:lnTo>
                      <a:pt x="1038" y="399"/>
                    </a:lnTo>
                    <a:lnTo>
                      <a:pt x="1041" y="401"/>
                    </a:lnTo>
                    <a:lnTo>
                      <a:pt x="1044" y="407"/>
                    </a:lnTo>
                    <a:lnTo>
                      <a:pt x="1046" y="407"/>
                    </a:lnTo>
                    <a:lnTo>
                      <a:pt x="1049" y="404"/>
                    </a:lnTo>
                    <a:lnTo>
                      <a:pt x="1051" y="414"/>
                    </a:lnTo>
                    <a:lnTo>
                      <a:pt x="1059" y="420"/>
                    </a:lnTo>
                    <a:lnTo>
                      <a:pt x="1062" y="420"/>
                    </a:lnTo>
                    <a:lnTo>
                      <a:pt x="1044" y="438"/>
                    </a:lnTo>
                    <a:lnTo>
                      <a:pt x="1004" y="473"/>
                    </a:lnTo>
                    <a:lnTo>
                      <a:pt x="996" y="478"/>
                    </a:lnTo>
                    <a:lnTo>
                      <a:pt x="991" y="478"/>
                    </a:lnTo>
                    <a:lnTo>
                      <a:pt x="988" y="475"/>
                    </a:lnTo>
                    <a:lnTo>
                      <a:pt x="988" y="467"/>
                    </a:lnTo>
                    <a:lnTo>
                      <a:pt x="991" y="451"/>
                    </a:lnTo>
                    <a:lnTo>
                      <a:pt x="993" y="436"/>
                    </a:lnTo>
                    <a:lnTo>
                      <a:pt x="991" y="433"/>
                    </a:lnTo>
                    <a:lnTo>
                      <a:pt x="991" y="430"/>
                    </a:lnTo>
                    <a:lnTo>
                      <a:pt x="983" y="436"/>
                    </a:lnTo>
                    <a:lnTo>
                      <a:pt x="970" y="443"/>
                    </a:lnTo>
                    <a:lnTo>
                      <a:pt x="948" y="462"/>
                    </a:lnTo>
                    <a:lnTo>
                      <a:pt x="927" y="475"/>
                    </a:lnTo>
                    <a:lnTo>
                      <a:pt x="903" y="488"/>
                    </a:lnTo>
                    <a:lnTo>
                      <a:pt x="909" y="510"/>
                    </a:lnTo>
                    <a:lnTo>
                      <a:pt x="909" y="523"/>
                    </a:lnTo>
                    <a:lnTo>
                      <a:pt x="906" y="528"/>
                    </a:lnTo>
                    <a:lnTo>
                      <a:pt x="903" y="533"/>
                    </a:lnTo>
                    <a:lnTo>
                      <a:pt x="896" y="539"/>
                    </a:lnTo>
                    <a:lnTo>
                      <a:pt x="890" y="539"/>
                    </a:lnTo>
                    <a:lnTo>
                      <a:pt x="888" y="541"/>
                    </a:lnTo>
                    <a:lnTo>
                      <a:pt x="885" y="544"/>
                    </a:lnTo>
                    <a:lnTo>
                      <a:pt x="874" y="544"/>
                    </a:lnTo>
                    <a:lnTo>
                      <a:pt x="866" y="546"/>
                    </a:lnTo>
                    <a:lnTo>
                      <a:pt x="861" y="549"/>
                    </a:lnTo>
                    <a:lnTo>
                      <a:pt x="861" y="552"/>
                    </a:lnTo>
                    <a:lnTo>
                      <a:pt x="859" y="554"/>
                    </a:lnTo>
                    <a:lnTo>
                      <a:pt x="837" y="570"/>
                    </a:lnTo>
                    <a:lnTo>
                      <a:pt x="840" y="573"/>
                    </a:lnTo>
                    <a:lnTo>
                      <a:pt x="843" y="576"/>
                    </a:lnTo>
                    <a:lnTo>
                      <a:pt x="830" y="597"/>
                    </a:lnTo>
                    <a:lnTo>
                      <a:pt x="830" y="607"/>
                    </a:lnTo>
                    <a:lnTo>
                      <a:pt x="832" y="620"/>
                    </a:lnTo>
                    <a:lnTo>
                      <a:pt x="835" y="636"/>
                    </a:lnTo>
                    <a:lnTo>
                      <a:pt x="837" y="644"/>
                    </a:lnTo>
                    <a:lnTo>
                      <a:pt x="837" y="652"/>
                    </a:lnTo>
                    <a:lnTo>
                      <a:pt x="830" y="671"/>
                    </a:lnTo>
                    <a:lnTo>
                      <a:pt x="824" y="673"/>
                    </a:lnTo>
                    <a:lnTo>
                      <a:pt x="822" y="681"/>
                    </a:lnTo>
                    <a:lnTo>
                      <a:pt x="816" y="689"/>
                    </a:lnTo>
                    <a:lnTo>
                      <a:pt x="814" y="689"/>
                    </a:lnTo>
                    <a:lnTo>
                      <a:pt x="811" y="686"/>
                    </a:lnTo>
                    <a:lnTo>
                      <a:pt x="811" y="692"/>
                    </a:lnTo>
                    <a:lnTo>
                      <a:pt x="808" y="697"/>
                    </a:lnTo>
                    <a:lnTo>
                      <a:pt x="806" y="700"/>
                    </a:lnTo>
                    <a:lnTo>
                      <a:pt x="806" y="702"/>
                    </a:lnTo>
                    <a:lnTo>
                      <a:pt x="795" y="705"/>
                    </a:lnTo>
                    <a:lnTo>
                      <a:pt x="782" y="708"/>
                    </a:lnTo>
                    <a:lnTo>
                      <a:pt x="777" y="705"/>
                    </a:lnTo>
                    <a:lnTo>
                      <a:pt x="774" y="705"/>
                    </a:lnTo>
                    <a:lnTo>
                      <a:pt x="771" y="710"/>
                    </a:lnTo>
                    <a:lnTo>
                      <a:pt x="771" y="718"/>
                    </a:lnTo>
                    <a:lnTo>
                      <a:pt x="769" y="726"/>
                    </a:lnTo>
                    <a:lnTo>
                      <a:pt x="766" y="726"/>
                    </a:lnTo>
                    <a:lnTo>
                      <a:pt x="763" y="723"/>
                    </a:lnTo>
                    <a:lnTo>
                      <a:pt x="761" y="721"/>
                    </a:lnTo>
                    <a:lnTo>
                      <a:pt x="758" y="721"/>
                    </a:lnTo>
                    <a:lnTo>
                      <a:pt x="748" y="731"/>
                    </a:lnTo>
                    <a:lnTo>
                      <a:pt x="742" y="745"/>
                    </a:lnTo>
                    <a:lnTo>
                      <a:pt x="740" y="747"/>
                    </a:lnTo>
                    <a:lnTo>
                      <a:pt x="737" y="747"/>
                    </a:lnTo>
                    <a:lnTo>
                      <a:pt x="737" y="755"/>
                    </a:lnTo>
                    <a:lnTo>
                      <a:pt x="734" y="766"/>
                    </a:lnTo>
                    <a:lnTo>
                      <a:pt x="732" y="776"/>
                    </a:lnTo>
                    <a:lnTo>
                      <a:pt x="734" y="789"/>
                    </a:lnTo>
                    <a:lnTo>
                      <a:pt x="740" y="803"/>
                    </a:lnTo>
                    <a:lnTo>
                      <a:pt x="748" y="821"/>
                    </a:lnTo>
                    <a:lnTo>
                      <a:pt x="750" y="832"/>
                    </a:lnTo>
                    <a:lnTo>
                      <a:pt x="753" y="845"/>
                    </a:lnTo>
                    <a:lnTo>
                      <a:pt x="756" y="848"/>
                    </a:lnTo>
                    <a:lnTo>
                      <a:pt x="758" y="848"/>
                    </a:lnTo>
                    <a:lnTo>
                      <a:pt x="763" y="871"/>
                    </a:lnTo>
                    <a:lnTo>
                      <a:pt x="769" y="892"/>
                    </a:lnTo>
                    <a:lnTo>
                      <a:pt x="769" y="911"/>
                    </a:lnTo>
                    <a:lnTo>
                      <a:pt x="766" y="916"/>
                    </a:lnTo>
                    <a:lnTo>
                      <a:pt x="761" y="919"/>
                    </a:lnTo>
                    <a:lnTo>
                      <a:pt x="753" y="921"/>
                    </a:lnTo>
                    <a:lnTo>
                      <a:pt x="748" y="919"/>
                    </a:lnTo>
                    <a:lnTo>
                      <a:pt x="734" y="911"/>
                    </a:lnTo>
                    <a:lnTo>
                      <a:pt x="726" y="898"/>
                    </a:lnTo>
                    <a:lnTo>
                      <a:pt x="724" y="890"/>
                    </a:lnTo>
                    <a:lnTo>
                      <a:pt x="721" y="884"/>
                    </a:lnTo>
                    <a:lnTo>
                      <a:pt x="716" y="877"/>
                    </a:lnTo>
                    <a:close/>
                  </a:path>
                </a:pathLst>
              </a:custGeom>
              <a:solidFill>
                <a:srgbClr val="0A87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84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ysClr val="windowText" lastClr="000000"/>
                  </a:solidFill>
                  <a:effectLst/>
                  <a:uLnTx/>
                  <a:uFillTx/>
                  <a:latin typeface="Open Sans Cond Light"/>
                </a:endParaRPr>
              </a:p>
            </p:txBody>
          </p:sp>
        </p:grpSp>
      </p:grpSp>
      <p:grpSp>
        <p:nvGrpSpPr>
          <p:cNvPr id="4" name="Grupo 3">
            <a:extLst>
              <a:ext uri="{FF2B5EF4-FFF2-40B4-BE49-F238E27FC236}">
                <a16:creationId xmlns:a16="http://schemas.microsoft.com/office/drawing/2014/main" id="{081C08FD-6243-4644-AAFE-42B02A95F12B}"/>
              </a:ext>
            </a:extLst>
          </p:cNvPr>
          <p:cNvGrpSpPr/>
          <p:nvPr/>
        </p:nvGrpSpPr>
        <p:grpSpPr>
          <a:xfrm>
            <a:off x="2730001" y="4624948"/>
            <a:ext cx="802494" cy="802496"/>
            <a:chOff x="2984037" y="4845251"/>
            <a:chExt cx="394781" cy="394782"/>
          </a:xfrm>
        </p:grpSpPr>
        <p:sp>
          <p:nvSpPr>
            <p:cNvPr id="21" name="Oval 266"/>
            <p:cNvSpPr/>
            <p:nvPr/>
          </p:nvSpPr>
          <p:spPr bwMode="auto">
            <a:xfrm flipH="1">
              <a:off x="2984037" y="4845251"/>
              <a:ext cx="394781" cy="394782"/>
            </a:xfrm>
            <a:prstGeom prst="ellipse">
              <a:avLst/>
            </a:prstGeom>
            <a:solidFill>
              <a:srgbClr val="0A87D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CBB9F"/>
                </a:solidFill>
                <a:effectLst/>
                <a:uLnTx/>
                <a:uFillTx/>
                <a:latin typeface="Open Sans Cond Light"/>
                <a:ea typeface="+mn-ea"/>
                <a:cs typeface="+mn-cs"/>
              </a:endParaRPr>
            </a:p>
          </p:txBody>
        </p:sp>
        <p:sp>
          <p:nvSpPr>
            <p:cNvPr id="26" name="Freeform 39"/>
            <p:cNvSpPr>
              <a:spLocks noChangeAspect="1" noEditPoints="1"/>
            </p:cNvSpPr>
            <p:nvPr/>
          </p:nvSpPr>
          <p:spPr bwMode="auto">
            <a:xfrm>
              <a:off x="3040036" y="4914972"/>
              <a:ext cx="285072" cy="228024"/>
            </a:xfrm>
            <a:custGeom>
              <a:avLst/>
              <a:gdLst/>
              <a:ahLst/>
              <a:cxnLst>
                <a:cxn ang="0">
                  <a:pos x="25" y="5"/>
                </a:cxn>
                <a:cxn ang="0">
                  <a:pos x="48" y="5"/>
                </a:cxn>
                <a:cxn ang="0">
                  <a:pos x="48" y="11"/>
                </a:cxn>
                <a:cxn ang="0">
                  <a:pos x="53" y="11"/>
                </a:cxn>
                <a:cxn ang="0">
                  <a:pos x="53" y="4"/>
                </a:cxn>
                <a:cxn ang="0">
                  <a:pos x="48" y="0"/>
                </a:cxn>
                <a:cxn ang="0">
                  <a:pos x="24" y="0"/>
                </a:cxn>
                <a:cxn ang="0">
                  <a:pos x="20" y="4"/>
                </a:cxn>
                <a:cxn ang="0">
                  <a:pos x="20" y="11"/>
                </a:cxn>
                <a:cxn ang="0">
                  <a:pos x="25" y="11"/>
                </a:cxn>
                <a:cxn ang="0">
                  <a:pos x="25" y="5"/>
                </a:cxn>
                <a:cxn ang="0">
                  <a:pos x="0" y="19"/>
                </a:cxn>
                <a:cxn ang="0">
                  <a:pos x="0" y="53"/>
                </a:cxn>
                <a:cxn ang="0">
                  <a:pos x="5" y="58"/>
                </a:cxn>
                <a:cxn ang="0">
                  <a:pos x="10" y="58"/>
                </a:cxn>
                <a:cxn ang="0">
                  <a:pos x="10" y="14"/>
                </a:cxn>
                <a:cxn ang="0">
                  <a:pos x="5" y="14"/>
                </a:cxn>
                <a:cxn ang="0">
                  <a:pos x="0" y="19"/>
                </a:cxn>
                <a:cxn ang="0">
                  <a:pos x="14" y="58"/>
                </a:cxn>
                <a:cxn ang="0">
                  <a:pos x="59" y="58"/>
                </a:cxn>
                <a:cxn ang="0">
                  <a:pos x="59" y="14"/>
                </a:cxn>
                <a:cxn ang="0">
                  <a:pos x="14" y="14"/>
                </a:cxn>
                <a:cxn ang="0">
                  <a:pos x="14" y="58"/>
                </a:cxn>
                <a:cxn ang="0">
                  <a:pos x="67" y="14"/>
                </a:cxn>
                <a:cxn ang="0">
                  <a:pos x="63" y="14"/>
                </a:cxn>
                <a:cxn ang="0">
                  <a:pos x="63" y="58"/>
                </a:cxn>
                <a:cxn ang="0">
                  <a:pos x="67" y="58"/>
                </a:cxn>
                <a:cxn ang="0">
                  <a:pos x="72" y="53"/>
                </a:cxn>
                <a:cxn ang="0">
                  <a:pos x="72" y="19"/>
                </a:cxn>
                <a:cxn ang="0">
                  <a:pos x="67" y="14"/>
                </a:cxn>
              </a:cxnLst>
              <a:rect l="0" t="0" r="r" b="b"/>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FFFFF"/>
            </a:solidFill>
            <a:ln w="9525">
              <a:noFill/>
              <a:round/>
              <a:headEnd/>
              <a:tailEnd/>
            </a:ln>
            <a:effectLst/>
          </p:spPr>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dirty="0">
                <a:ln>
                  <a:noFill/>
                </a:ln>
                <a:solidFill>
                  <a:srgbClr val="FFFFFF"/>
                </a:solidFill>
                <a:effectLst/>
                <a:uLnTx/>
                <a:uFillTx/>
                <a:latin typeface="Open Sans Cond Light"/>
                <a:ea typeface="MS PGothic" charset="0"/>
              </a:endParaRPr>
            </a:p>
          </p:txBody>
        </p:sp>
      </p:grpSp>
      <p:sp>
        <p:nvSpPr>
          <p:cNvPr id="161" name="Oval 281"/>
          <p:cNvSpPr>
            <a:spLocks noChangeAspect="1"/>
          </p:cNvSpPr>
          <p:nvPr/>
        </p:nvSpPr>
        <p:spPr bwMode="auto">
          <a:xfrm flipH="1">
            <a:off x="142065" y="2847341"/>
            <a:ext cx="1460949" cy="1396777"/>
          </a:xfrm>
          <a:prstGeom prst="ellipse">
            <a:avLst/>
          </a:prstGeom>
          <a:solidFill>
            <a:srgbClr val="0A87D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CBB9F"/>
              </a:solidFill>
              <a:effectLst/>
              <a:uLnTx/>
              <a:uFillTx/>
              <a:latin typeface="Open Sans Cond Light"/>
              <a:ea typeface="+mn-ea"/>
              <a:cs typeface="+mn-cs"/>
            </a:endParaRPr>
          </a:p>
        </p:txBody>
      </p:sp>
      <p:sp>
        <p:nvSpPr>
          <p:cNvPr id="162" name="Rectangle 283"/>
          <p:cNvSpPr/>
          <p:nvPr/>
        </p:nvSpPr>
        <p:spPr bwMode="auto">
          <a:xfrm flipH="1">
            <a:off x="55739" y="3258929"/>
            <a:ext cx="1539555"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BFBFB"/>
                </a:solidFill>
                <a:effectLst/>
                <a:uLnTx/>
                <a:uFillTx/>
                <a:ea typeface="Open Sans Extrabold" pitchFamily="34" charset="0"/>
                <a:cs typeface="Open Sans Extrabold" pitchFamily="34" charset="0"/>
              </a:rPr>
              <a:t>CULTURA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BFBFB"/>
                </a:solidFill>
                <a:effectLst/>
                <a:uLnTx/>
                <a:uFillTx/>
                <a:ea typeface="Open Sans Extrabold" pitchFamily="34" charset="0"/>
                <a:cs typeface="Open Sans Extrabold" pitchFamily="34" charset="0"/>
              </a:rPr>
              <a:t> RESPONSABLE</a:t>
            </a:r>
            <a:endParaRPr kumimoji="0" lang="en-US" sz="1400" b="0" i="0" u="none" strike="noStrike" kern="0" cap="none" spc="0" normalizeH="0" baseline="0" noProof="0" dirty="0">
              <a:ln>
                <a:noFill/>
              </a:ln>
              <a:solidFill>
                <a:srgbClr val="FBFBFB"/>
              </a:solidFill>
              <a:effectLst/>
              <a:uLnTx/>
              <a:uFillTx/>
              <a:ea typeface="Open Sans" pitchFamily="34" charset="0"/>
              <a:cs typeface="Open Sans" pitchFamily="34" charset="0"/>
            </a:endParaRPr>
          </a:p>
        </p:txBody>
      </p:sp>
      <p:grpSp>
        <p:nvGrpSpPr>
          <p:cNvPr id="6" name="Grupo 5">
            <a:extLst>
              <a:ext uri="{FF2B5EF4-FFF2-40B4-BE49-F238E27FC236}">
                <a16:creationId xmlns:a16="http://schemas.microsoft.com/office/drawing/2014/main" id="{4B810874-ADAC-4D12-9C17-5B2F72F368AB}"/>
              </a:ext>
            </a:extLst>
          </p:cNvPr>
          <p:cNvGrpSpPr/>
          <p:nvPr/>
        </p:nvGrpSpPr>
        <p:grpSpPr>
          <a:xfrm>
            <a:off x="2805614" y="1597438"/>
            <a:ext cx="802494" cy="802496"/>
            <a:chOff x="3004762" y="1978403"/>
            <a:chExt cx="394781" cy="394782"/>
          </a:xfrm>
        </p:grpSpPr>
        <p:sp>
          <p:nvSpPr>
            <p:cNvPr id="88" name="Oval 273">
              <a:extLst>
                <a:ext uri="{FF2B5EF4-FFF2-40B4-BE49-F238E27FC236}">
                  <a16:creationId xmlns:a16="http://schemas.microsoft.com/office/drawing/2014/main" id="{06A59315-0FDD-F44A-93C5-9FC82CC8C3E6}"/>
                </a:ext>
              </a:extLst>
            </p:cNvPr>
            <p:cNvSpPr/>
            <p:nvPr/>
          </p:nvSpPr>
          <p:spPr bwMode="auto">
            <a:xfrm flipH="1">
              <a:off x="3004762" y="1978403"/>
              <a:ext cx="394781" cy="394782"/>
            </a:xfrm>
            <a:prstGeom prst="ellipse">
              <a:avLst/>
            </a:prstGeom>
            <a:solidFill>
              <a:srgbClr val="0A87D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CBB9F"/>
                </a:solidFill>
                <a:effectLst/>
                <a:uLnTx/>
                <a:uFillTx/>
                <a:latin typeface="Open Sans Cond Light"/>
                <a:ea typeface="+mn-ea"/>
                <a:cs typeface="+mn-cs"/>
              </a:endParaRPr>
            </a:p>
          </p:txBody>
        </p:sp>
        <p:sp>
          <p:nvSpPr>
            <p:cNvPr id="89" name="Freeform 10">
              <a:extLst>
                <a:ext uri="{FF2B5EF4-FFF2-40B4-BE49-F238E27FC236}">
                  <a16:creationId xmlns:a16="http://schemas.microsoft.com/office/drawing/2014/main" id="{42556586-B3AC-5F42-BC1E-DA2EEE13BA83}"/>
                </a:ext>
              </a:extLst>
            </p:cNvPr>
            <p:cNvSpPr>
              <a:spLocks noChangeAspect="1"/>
            </p:cNvSpPr>
            <p:nvPr/>
          </p:nvSpPr>
          <p:spPr bwMode="auto">
            <a:xfrm rot="19974483" flipV="1">
              <a:off x="3129124" y="2056419"/>
              <a:ext cx="131851" cy="227322"/>
            </a:xfrm>
            <a:custGeom>
              <a:avLst/>
              <a:gdLst/>
              <a:ahLst/>
              <a:cxnLst/>
              <a:rect l="l" t="t" r="r" b="b"/>
              <a:pathLst>
                <a:path w="1026440" h="2112311">
                  <a:moveTo>
                    <a:pt x="990110" y="1609"/>
                  </a:moveTo>
                  <a:lnTo>
                    <a:pt x="992524" y="2351"/>
                  </a:lnTo>
                  <a:lnTo>
                    <a:pt x="994708" y="3217"/>
                  </a:lnTo>
                  <a:lnTo>
                    <a:pt x="996893" y="4083"/>
                  </a:lnTo>
                  <a:lnTo>
                    <a:pt x="999077" y="5197"/>
                  </a:lnTo>
                  <a:lnTo>
                    <a:pt x="1001031" y="6311"/>
                  </a:lnTo>
                  <a:lnTo>
                    <a:pt x="1003101" y="7548"/>
                  </a:lnTo>
                  <a:lnTo>
                    <a:pt x="1005056" y="8909"/>
                  </a:lnTo>
                  <a:lnTo>
                    <a:pt x="1007011" y="10394"/>
                  </a:lnTo>
                  <a:lnTo>
                    <a:pt x="1008734" y="11879"/>
                  </a:lnTo>
                  <a:lnTo>
                    <a:pt x="1010574" y="13611"/>
                  </a:lnTo>
                  <a:lnTo>
                    <a:pt x="1012183" y="15219"/>
                  </a:lnTo>
                  <a:lnTo>
                    <a:pt x="1013793" y="17076"/>
                  </a:lnTo>
                  <a:lnTo>
                    <a:pt x="1015288" y="18932"/>
                  </a:lnTo>
                  <a:lnTo>
                    <a:pt x="1016783" y="20911"/>
                  </a:lnTo>
                  <a:lnTo>
                    <a:pt x="1018162" y="22891"/>
                  </a:lnTo>
                  <a:lnTo>
                    <a:pt x="1019427" y="25118"/>
                  </a:lnTo>
                  <a:lnTo>
                    <a:pt x="1020461" y="27222"/>
                  </a:lnTo>
                  <a:lnTo>
                    <a:pt x="1021612" y="29449"/>
                  </a:lnTo>
                  <a:lnTo>
                    <a:pt x="1022646" y="31676"/>
                  </a:lnTo>
                  <a:lnTo>
                    <a:pt x="1023450" y="34151"/>
                  </a:lnTo>
                  <a:lnTo>
                    <a:pt x="1024255" y="36502"/>
                  </a:lnTo>
                  <a:lnTo>
                    <a:pt x="1024830" y="39100"/>
                  </a:lnTo>
                  <a:lnTo>
                    <a:pt x="1025405" y="41451"/>
                  </a:lnTo>
                  <a:lnTo>
                    <a:pt x="1025865" y="44174"/>
                  </a:lnTo>
                  <a:lnTo>
                    <a:pt x="1026210" y="46648"/>
                  </a:lnTo>
                  <a:lnTo>
                    <a:pt x="1026325" y="49371"/>
                  </a:lnTo>
                  <a:lnTo>
                    <a:pt x="1026439" y="51969"/>
                  </a:lnTo>
                  <a:lnTo>
                    <a:pt x="1026440" y="136851"/>
                  </a:lnTo>
                  <a:lnTo>
                    <a:pt x="1026325" y="139574"/>
                  </a:lnTo>
                  <a:lnTo>
                    <a:pt x="1026210" y="142172"/>
                  </a:lnTo>
                  <a:lnTo>
                    <a:pt x="1025865" y="144894"/>
                  </a:lnTo>
                  <a:lnTo>
                    <a:pt x="1025405" y="147369"/>
                  </a:lnTo>
                  <a:lnTo>
                    <a:pt x="1024831" y="149844"/>
                  </a:lnTo>
                  <a:lnTo>
                    <a:pt x="1024255" y="152318"/>
                  </a:lnTo>
                  <a:lnTo>
                    <a:pt x="1023450" y="154793"/>
                  </a:lnTo>
                  <a:lnTo>
                    <a:pt x="1022646" y="157144"/>
                  </a:lnTo>
                  <a:lnTo>
                    <a:pt x="1021611" y="159371"/>
                  </a:lnTo>
                  <a:lnTo>
                    <a:pt x="1020461" y="161722"/>
                  </a:lnTo>
                  <a:lnTo>
                    <a:pt x="1019427" y="163826"/>
                  </a:lnTo>
                  <a:lnTo>
                    <a:pt x="1018162" y="165929"/>
                  </a:lnTo>
                  <a:lnTo>
                    <a:pt x="1016783" y="167909"/>
                  </a:lnTo>
                  <a:lnTo>
                    <a:pt x="1015288" y="169889"/>
                  </a:lnTo>
                  <a:lnTo>
                    <a:pt x="1013793" y="171745"/>
                  </a:lnTo>
                  <a:lnTo>
                    <a:pt x="1012184" y="173725"/>
                  </a:lnTo>
                  <a:lnTo>
                    <a:pt x="1010574" y="175457"/>
                  </a:lnTo>
                  <a:lnTo>
                    <a:pt x="1008735" y="177065"/>
                  </a:lnTo>
                  <a:lnTo>
                    <a:pt x="1007010" y="178426"/>
                  </a:lnTo>
                  <a:lnTo>
                    <a:pt x="1005055" y="179911"/>
                  </a:lnTo>
                  <a:lnTo>
                    <a:pt x="1003101" y="181272"/>
                  </a:lnTo>
                  <a:lnTo>
                    <a:pt x="1001031" y="182633"/>
                  </a:lnTo>
                  <a:lnTo>
                    <a:pt x="999077" y="183623"/>
                  </a:lnTo>
                  <a:lnTo>
                    <a:pt x="996892" y="184737"/>
                  </a:lnTo>
                  <a:lnTo>
                    <a:pt x="994708" y="185727"/>
                  </a:lnTo>
                  <a:lnTo>
                    <a:pt x="992524" y="186469"/>
                  </a:lnTo>
                  <a:lnTo>
                    <a:pt x="990110" y="187212"/>
                  </a:lnTo>
                  <a:lnTo>
                    <a:pt x="987810" y="187830"/>
                  </a:lnTo>
                  <a:lnTo>
                    <a:pt x="985396" y="188325"/>
                  </a:lnTo>
                  <a:lnTo>
                    <a:pt x="983097" y="188573"/>
                  </a:lnTo>
                  <a:lnTo>
                    <a:pt x="980567" y="188820"/>
                  </a:lnTo>
                  <a:lnTo>
                    <a:pt x="978153" y="188820"/>
                  </a:lnTo>
                  <a:lnTo>
                    <a:pt x="936969" y="188820"/>
                  </a:lnTo>
                  <a:lnTo>
                    <a:pt x="939644" y="198230"/>
                  </a:lnTo>
                  <a:lnTo>
                    <a:pt x="940016" y="199963"/>
                  </a:lnTo>
                  <a:lnTo>
                    <a:pt x="940882" y="205288"/>
                  </a:lnTo>
                  <a:lnTo>
                    <a:pt x="942244" y="213831"/>
                  </a:lnTo>
                  <a:lnTo>
                    <a:pt x="943854" y="225098"/>
                  </a:lnTo>
                  <a:lnTo>
                    <a:pt x="945712" y="239213"/>
                  </a:lnTo>
                  <a:lnTo>
                    <a:pt x="947568" y="255433"/>
                  </a:lnTo>
                  <a:lnTo>
                    <a:pt x="948435" y="264348"/>
                  </a:lnTo>
                  <a:lnTo>
                    <a:pt x="949425" y="273882"/>
                  </a:lnTo>
                  <a:lnTo>
                    <a:pt x="950168" y="283540"/>
                  </a:lnTo>
                  <a:lnTo>
                    <a:pt x="951035" y="293816"/>
                  </a:lnTo>
                  <a:lnTo>
                    <a:pt x="951778" y="304341"/>
                  </a:lnTo>
                  <a:lnTo>
                    <a:pt x="952521" y="315360"/>
                  </a:lnTo>
                  <a:lnTo>
                    <a:pt x="953016" y="326504"/>
                  </a:lnTo>
                  <a:lnTo>
                    <a:pt x="953388" y="338019"/>
                  </a:lnTo>
                  <a:lnTo>
                    <a:pt x="953636" y="349534"/>
                  </a:lnTo>
                  <a:lnTo>
                    <a:pt x="953759" y="361420"/>
                  </a:lnTo>
                  <a:lnTo>
                    <a:pt x="953635" y="373430"/>
                  </a:lnTo>
                  <a:lnTo>
                    <a:pt x="953512" y="385441"/>
                  </a:lnTo>
                  <a:lnTo>
                    <a:pt x="953140" y="397698"/>
                  </a:lnTo>
                  <a:lnTo>
                    <a:pt x="952521" y="409832"/>
                  </a:lnTo>
                  <a:lnTo>
                    <a:pt x="951530" y="421966"/>
                  </a:lnTo>
                  <a:lnTo>
                    <a:pt x="950416" y="434100"/>
                  </a:lnTo>
                  <a:lnTo>
                    <a:pt x="949178" y="446235"/>
                  </a:lnTo>
                  <a:lnTo>
                    <a:pt x="947568" y="458121"/>
                  </a:lnTo>
                  <a:lnTo>
                    <a:pt x="945588" y="470007"/>
                  </a:lnTo>
                  <a:lnTo>
                    <a:pt x="943358" y="481646"/>
                  </a:lnTo>
                  <a:lnTo>
                    <a:pt x="940510" y="493285"/>
                  </a:lnTo>
                  <a:lnTo>
                    <a:pt x="936796" y="505047"/>
                  </a:lnTo>
                  <a:lnTo>
                    <a:pt x="932215" y="516934"/>
                  </a:lnTo>
                  <a:lnTo>
                    <a:pt x="926767" y="529068"/>
                  </a:lnTo>
                  <a:lnTo>
                    <a:pt x="920577" y="541326"/>
                  </a:lnTo>
                  <a:lnTo>
                    <a:pt x="913766" y="553831"/>
                  </a:lnTo>
                  <a:lnTo>
                    <a:pt x="906213" y="566213"/>
                  </a:lnTo>
                  <a:lnTo>
                    <a:pt x="898166" y="578718"/>
                  </a:lnTo>
                  <a:lnTo>
                    <a:pt x="889375" y="591224"/>
                  </a:lnTo>
                  <a:lnTo>
                    <a:pt x="880213" y="603977"/>
                  </a:lnTo>
                  <a:lnTo>
                    <a:pt x="870554" y="616482"/>
                  </a:lnTo>
                  <a:lnTo>
                    <a:pt x="860401" y="629112"/>
                  </a:lnTo>
                  <a:lnTo>
                    <a:pt x="850000" y="641741"/>
                  </a:lnTo>
                  <a:lnTo>
                    <a:pt x="839229" y="654246"/>
                  </a:lnTo>
                  <a:lnTo>
                    <a:pt x="828209" y="666752"/>
                  </a:lnTo>
                  <a:lnTo>
                    <a:pt x="816818" y="679134"/>
                  </a:lnTo>
                  <a:lnTo>
                    <a:pt x="805426" y="691391"/>
                  </a:lnTo>
                  <a:lnTo>
                    <a:pt x="793788" y="703525"/>
                  </a:lnTo>
                  <a:lnTo>
                    <a:pt x="782150" y="715536"/>
                  </a:lnTo>
                  <a:lnTo>
                    <a:pt x="770510" y="727422"/>
                  </a:lnTo>
                  <a:lnTo>
                    <a:pt x="758748" y="739061"/>
                  </a:lnTo>
                  <a:lnTo>
                    <a:pt x="746985" y="750699"/>
                  </a:lnTo>
                  <a:lnTo>
                    <a:pt x="735471" y="761843"/>
                  </a:lnTo>
                  <a:lnTo>
                    <a:pt x="724079" y="772863"/>
                  </a:lnTo>
                  <a:lnTo>
                    <a:pt x="701916" y="794159"/>
                  </a:lnTo>
                  <a:lnTo>
                    <a:pt x="680991" y="814217"/>
                  </a:lnTo>
                  <a:lnTo>
                    <a:pt x="670962" y="823751"/>
                  </a:lnTo>
                  <a:lnTo>
                    <a:pt x="661552" y="832914"/>
                  </a:lnTo>
                  <a:lnTo>
                    <a:pt x="652637" y="841705"/>
                  </a:lnTo>
                  <a:lnTo>
                    <a:pt x="644094" y="850124"/>
                  </a:lnTo>
                  <a:lnTo>
                    <a:pt x="628988" y="865354"/>
                  </a:lnTo>
                  <a:lnTo>
                    <a:pt x="615492" y="879097"/>
                  </a:lnTo>
                  <a:lnTo>
                    <a:pt x="609302" y="885412"/>
                  </a:lnTo>
                  <a:lnTo>
                    <a:pt x="603358" y="891479"/>
                  </a:lnTo>
                  <a:lnTo>
                    <a:pt x="597910" y="897174"/>
                  </a:lnTo>
                  <a:lnTo>
                    <a:pt x="592709" y="902746"/>
                  </a:lnTo>
                  <a:lnTo>
                    <a:pt x="587881" y="908070"/>
                  </a:lnTo>
                  <a:lnTo>
                    <a:pt x="583424" y="913271"/>
                  </a:lnTo>
                  <a:lnTo>
                    <a:pt x="579214" y="918223"/>
                  </a:lnTo>
                  <a:lnTo>
                    <a:pt x="575376" y="922928"/>
                  </a:lnTo>
                  <a:lnTo>
                    <a:pt x="571785" y="927633"/>
                  </a:lnTo>
                  <a:lnTo>
                    <a:pt x="568566" y="932215"/>
                  </a:lnTo>
                  <a:lnTo>
                    <a:pt x="565594" y="936672"/>
                  </a:lnTo>
                  <a:lnTo>
                    <a:pt x="562994" y="941129"/>
                  </a:lnTo>
                  <a:lnTo>
                    <a:pt x="560517" y="945463"/>
                  </a:lnTo>
                  <a:lnTo>
                    <a:pt x="558413" y="950044"/>
                  </a:lnTo>
                  <a:lnTo>
                    <a:pt x="556555" y="954502"/>
                  </a:lnTo>
                  <a:lnTo>
                    <a:pt x="554946" y="958835"/>
                  </a:lnTo>
                  <a:lnTo>
                    <a:pt x="553584" y="963540"/>
                  </a:lnTo>
                  <a:lnTo>
                    <a:pt x="552593" y="967997"/>
                  </a:lnTo>
                  <a:lnTo>
                    <a:pt x="551726" y="972826"/>
                  </a:lnTo>
                  <a:lnTo>
                    <a:pt x="551107" y="977779"/>
                  </a:lnTo>
                  <a:lnTo>
                    <a:pt x="550736" y="982856"/>
                  </a:lnTo>
                  <a:lnTo>
                    <a:pt x="550489" y="988056"/>
                  </a:lnTo>
                  <a:lnTo>
                    <a:pt x="550488" y="993504"/>
                  </a:lnTo>
                  <a:lnTo>
                    <a:pt x="550736" y="999199"/>
                  </a:lnTo>
                  <a:lnTo>
                    <a:pt x="551107" y="1005266"/>
                  </a:lnTo>
                  <a:lnTo>
                    <a:pt x="551602" y="1011581"/>
                  </a:lnTo>
                  <a:lnTo>
                    <a:pt x="552469" y="1018019"/>
                  </a:lnTo>
                  <a:lnTo>
                    <a:pt x="553337" y="1024953"/>
                  </a:lnTo>
                  <a:lnTo>
                    <a:pt x="554822" y="1032258"/>
                  </a:lnTo>
                  <a:lnTo>
                    <a:pt x="556927" y="1039811"/>
                  </a:lnTo>
                  <a:lnTo>
                    <a:pt x="559899" y="1047488"/>
                  </a:lnTo>
                  <a:lnTo>
                    <a:pt x="563489" y="1055536"/>
                  </a:lnTo>
                  <a:lnTo>
                    <a:pt x="567823" y="1063832"/>
                  </a:lnTo>
                  <a:lnTo>
                    <a:pt x="572652" y="1072251"/>
                  </a:lnTo>
                  <a:lnTo>
                    <a:pt x="578099" y="1080918"/>
                  </a:lnTo>
                  <a:lnTo>
                    <a:pt x="584043" y="1089709"/>
                  </a:lnTo>
                  <a:lnTo>
                    <a:pt x="590482" y="1098500"/>
                  </a:lnTo>
                  <a:lnTo>
                    <a:pt x="597415" y="1107539"/>
                  </a:lnTo>
                  <a:lnTo>
                    <a:pt x="604720" y="1116578"/>
                  </a:lnTo>
                  <a:lnTo>
                    <a:pt x="612273" y="1125864"/>
                  </a:lnTo>
                  <a:lnTo>
                    <a:pt x="620321" y="1135026"/>
                  </a:lnTo>
                  <a:lnTo>
                    <a:pt x="628493" y="1144189"/>
                  </a:lnTo>
                  <a:lnTo>
                    <a:pt x="637036" y="1153475"/>
                  </a:lnTo>
                  <a:lnTo>
                    <a:pt x="645704" y="1162637"/>
                  </a:lnTo>
                  <a:lnTo>
                    <a:pt x="654495" y="1171800"/>
                  </a:lnTo>
                  <a:lnTo>
                    <a:pt x="663409" y="1180962"/>
                  </a:lnTo>
                  <a:lnTo>
                    <a:pt x="672448" y="1190001"/>
                  </a:lnTo>
                  <a:lnTo>
                    <a:pt x="681486" y="1198792"/>
                  </a:lnTo>
                  <a:lnTo>
                    <a:pt x="699564" y="1216250"/>
                  </a:lnTo>
                  <a:lnTo>
                    <a:pt x="717146" y="1233089"/>
                  </a:lnTo>
                  <a:lnTo>
                    <a:pt x="734108" y="1248937"/>
                  </a:lnTo>
                  <a:lnTo>
                    <a:pt x="749957" y="1263795"/>
                  </a:lnTo>
                  <a:lnTo>
                    <a:pt x="764567" y="1277291"/>
                  </a:lnTo>
                  <a:lnTo>
                    <a:pt x="777444" y="1289549"/>
                  </a:lnTo>
                  <a:lnTo>
                    <a:pt x="782273" y="1294378"/>
                  </a:lnTo>
                  <a:lnTo>
                    <a:pt x="787473" y="1299826"/>
                  </a:lnTo>
                  <a:lnTo>
                    <a:pt x="793293" y="1305893"/>
                  </a:lnTo>
                  <a:lnTo>
                    <a:pt x="799359" y="1312455"/>
                  </a:lnTo>
                  <a:lnTo>
                    <a:pt x="805675" y="1319513"/>
                  </a:lnTo>
                  <a:lnTo>
                    <a:pt x="812360" y="1326942"/>
                  </a:lnTo>
                  <a:lnTo>
                    <a:pt x="819294" y="1335114"/>
                  </a:lnTo>
                  <a:lnTo>
                    <a:pt x="826352" y="1343533"/>
                  </a:lnTo>
                  <a:lnTo>
                    <a:pt x="833657" y="1352448"/>
                  </a:lnTo>
                  <a:lnTo>
                    <a:pt x="840963" y="1361734"/>
                  </a:lnTo>
                  <a:lnTo>
                    <a:pt x="848515" y="1371392"/>
                  </a:lnTo>
                  <a:lnTo>
                    <a:pt x="856068" y="1381545"/>
                  </a:lnTo>
                  <a:lnTo>
                    <a:pt x="863620" y="1391822"/>
                  </a:lnTo>
                  <a:lnTo>
                    <a:pt x="871174" y="1402470"/>
                  </a:lnTo>
                  <a:lnTo>
                    <a:pt x="878603" y="1413366"/>
                  </a:lnTo>
                  <a:lnTo>
                    <a:pt x="885907" y="1424633"/>
                  </a:lnTo>
                  <a:lnTo>
                    <a:pt x="893213" y="1435900"/>
                  </a:lnTo>
                  <a:lnTo>
                    <a:pt x="900394" y="1447539"/>
                  </a:lnTo>
                  <a:lnTo>
                    <a:pt x="907080" y="1459302"/>
                  </a:lnTo>
                  <a:lnTo>
                    <a:pt x="913766" y="1471188"/>
                  </a:lnTo>
                  <a:lnTo>
                    <a:pt x="920081" y="1483074"/>
                  </a:lnTo>
                  <a:lnTo>
                    <a:pt x="926024" y="1495332"/>
                  </a:lnTo>
                  <a:lnTo>
                    <a:pt x="931720" y="1507466"/>
                  </a:lnTo>
                  <a:lnTo>
                    <a:pt x="937044" y="1519724"/>
                  </a:lnTo>
                  <a:lnTo>
                    <a:pt x="941749" y="1531858"/>
                  </a:lnTo>
                  <a:lnTo>
                    <a:pt x="946083" y="1544116"/>
                  </a:lnTo>
                  <a:lnTo>
                    <a:pt x="949921" y="1556250"/>
                  </a:lnTo>
                  <a:lnTo>
                    <a:pt x="953264" y="1568384"/>
                  </a:lnTo>
                  <a:lnTo>
                    <a:pt x="955988" y="1580394"/>
                  </a:lnTo>
                  <a:lnTo>
                    <a:pt x="957969" y="1592281"/>
                  </a:lnTo>
                  <a:lnTo>
                    <a:pt x="959455" y="1603919"/>
                  </a:lnTo>
                  <a:lnTo>
                    <a:pt x="960074" y="1615558"/>
                  </a:lnTo>
                  <a:lnTo>
                    <a:pt x="960197" y="1627445"/>
                  </a:lnTo>
                  <a:lnTo>
                    <a:pt x="960073" y="1639826"/>
                  </a:lnTo>
                  <a:lnTo>
                    <a:pt x="959579" y="1652703"/>
                  </a:lnTo>
                  <a:lnTo>
                    <a:pt x="958712" y="1665952"/>
                  </a:lnTo>
                  <a:lnTo>
                    <a:pt x="957721" y="1679571"/>
                  </a:lnTo>
                  <a:lnTo>
                    <a:pt x="956359" y="1693439"/>
                  </a:lnTo>
                  <a:lnTo>
                    <a:pt x="954750" y="1707678"/>
                  </a:lnTo>
                  <a:lnTo>
                    <a:pt x="953016" y="1722164"/>
                  </a:lnTo>
                  <a:lnTo>
                    <a:pt x="951036" y="1736527"/>
                  </a:lnTo>
                  <a:lnTo>
                    <a:pt x="948930" y="1751261"/>
                  </a:lnTo>
                  <a:lnTo>
                    <a:pt x="946578" y="1765748"/>
                  </a:lnTo>
                  <a:lnTo>
                    <a:pt x="944226" y="1780234"/>
                  </a:lnTo>
                  <a:lnTo>
                    <a:pt x="941625" y="1794721"/>
                  </a:lnTo>
                  <a:lnTo>
                    <a:pt x="939149" y="1808836"/>
                  </a:lnTo>
                  <a:lnTo>
                    <a:pt x="936425" y="1822827"/>
                  </a:lnTo>
                  <a:lnTo>
                    <a:pt x="933825" y="1836571"/>
                  </a:lnTo>
                  <a:lnTo>
                    <a:pt x="928500" y="1862696"/>
                  </a:lnTo>
                  <a:lnTo>
                    <a:pt x="923300" y="1886964"/>
                  </a:lnTo>
                  <a:lnTo>
                    <a:pt x="918347" y="1908880"/>
                  </a:lnTo>
                  <a:lnTo>
                    <a:pt x="914933" y="1923491"/>
                  </a:lnTo>
                  <a:lnTo>
                    <a:pt x="978153" y="1923491"/>
                  </a:lnTo>
                  <a:lnTo>
                    <a:pt x="980567" y="1923614"/>
                  </a:lnTo>
                  <a:lnTo>
                    <a:pt x="983097" y="1923738"/>
                  </a:lnTo>
                  <a:lnTo>
                    <a:pt x="985396" y="1924109"/>
                  </a:lnTo>
                  <a:lnTo>
                    <a:pt x="987811" y="1924604"/>
                  </a:lnTo>
                  <a:lnTo>
                    <a:pt x="990110" y="1925099"/>
                  </a:lnTo>
                  <a:lnTo>
                    <a:pt x="992525" y="1925842"/>
                  </a:lnTo>
                  <a:lnTo>
                    <a:pt x="994709" y="1926708"/>
                  </a:lnTo>
                  <a:lnTo>
                    <a:pt x="996894" y="1927574"/>
                  </a:lnTo>
                  <a:lnTo>
                    <a:pt x="999078" y="1928688"/>
                  </a:lnTo>
                  <a:lnTo>
                    <a:pt x="1001032" y="1929801"/>
                  </a:lnTo>
                  <a:lnTo>
                    <a:pt x="1003101" y="1931038"/>
                  </a:lnTo>
                  <a:lnTo>
                    <a:pt x="1005056" y="1932400"/>
                  </a:lnTo>
                  <a:lnTo>
                    <a:pt x="1007011" y="1933884"/>
                  </a:lnTo>
                  <a:lnTo>
                    <a:pt x="1008735" y="1935369"/>
                  </a:lnTo>
                  <a:lnTo>
                    <a:pt x="1010574" y="1937101"/>
                  </a:lnTo>
                  <a:lnTo>
                    <a:pt x="1012184" y="1938710"/>
                  </a:lnTo>
                  <a:lnTo>
                    <a:pt x="1013794" y="1940566"/>
                  </a:lnTo>
                  <a:lnTo>
                    <a:pt x="1015288" y="1942422"/>
                  </a:lnTo>
                  <a:lnTo>
                    <a:pt x="1016783" y="1944402"/>
                  </a:lnTo>
                  <a:lnTo>
                    <a:pt x="1018162" y="1946382"/>
                  </a:lnTo>
                  <a:lnTo>
                    <a:pt x="1019427" y="1948609"/>
                  </a:lnTo>
                  <a:lnTo>
                    <a:pt x="1020462" y="1950712"/>
                  </a:lnTo>
                  <a:lnTo>
                    <a:pt x="1021612" y="1952940"/>
                  </a:lnTo>
                  <a:lnTo>
                    <a:pt x="1022646" y="1955167"/>
                  </a:lnTo>
                  <a:lnTo>
                    <a:pt x="1023451" y="1957641"/>
                  </a:lnTo>
                  <a:lnTo>
                    <a:pt x="1024255" y="1959992"/>
                  </a:lnTo>
                  <a:lnTo>
                    <a:pt x="1024831" y="1962591"/>
                  </a:lnTo>
                  <a:lnTo>
                    <a:pt x="1025406" y="1964942"/>
                  </a:lnTo>
                  <a:lnTo>
                    <a:pt x="1025865" y="1967664"/>
                  </a:lnTo>
                  <a:lnTo>
                    <a:pt x="1026210" y="1970139"/>
                  </a:lnTo>
                  <a:lnTo>
                    <a:pt x="1026325" y="1972861"/>
                  </a:lnTo>
                  <a:lnTo>
                    <a:pt x="1026440" y="1975459"/>
                  </a:lnTo>
                  <a:lnTo>
                    <a:pt x="1026440" y="2060342"/>
                  </a:lnTo>
                  <a:lnTo>
                    <a:pt x="1026325" y="2063064"/>
                  </a:lnTo>
                  <a:lnTo>
                    <a:pt x="1026210" y="2065662"/>
                  </a:lnTo>
                  <a:lnTo>
                    <a:pt x="1025866" y="2068385"/>
                  </a:lnTo>
                  <a:lnTo>
                    <a:pt x="1025405" y="2070859"/>
                  </a:lnTo>
                  <a:lnTo>
                    <a:pt x="1024831" y="2073334"/>
                  </a:lnTo>
                  <a:lnTo>
                    <a:pt x="1024256" y="2075809"/>
                  </a:lnTo>
                  <a:lnTo>
                    <a:pt x="1023451" y="2078283"/>
                  </a:lnTo>
                  <a:lnTo>
                    <a:pt x="1022646" y="2080635"/>
                  </a:lnTo>
                  <a:lnTo>
                    <a:pt x="1021612" y="2082862"/>
                  </a:lnTo>
                  <a:lnTo>
                    <a:pt x="1020462" y="2085213"/>
                  </a:lnTo>
                  <a:lnTo>
                    <a:pt x="1019427" y="2087316"/>
                  </a:lnTo>
                  <a:lnTo>
                    <a:pt x="1018162" y="2089420"/>
                  </a:lnTo>
                  <a:lnTo>
                    <a:pt x="1016783" y="2091399"/>
                  </a:lnTo>
                  <a:lnTo>
                    <a:pt x="1015288" y="2093379"/>
                  </a:lnTo>
                  <a:lnTo>
                    <a:pt x="1013794" y="2095235"/>
                  </a:lnTo>
                  <a:lnTo>
                    <a:pt x="1012184" y="2097215"/>
                  </a:lnTo>
                  <a:lnTo>
                    <a:pt x="1010575" y="2098947"/>
                  </a:lnTo>
                  <a:lnTo>
                    <a:pt x="1008735" y="2100556"/>
                  </a:lnTo>
                  <a:lnTo>
                    <a:pt x="1007010" y="2101917"/>
                  </a:lnTo>
                  <a:lnTo>
                    <a:pt x="1005056" y="2103402"/>
                  </a:lnTo>
                  <a:lnTo>
                    <a:pt x="1003102" y="2104763"/>
                  </a:lnTo>
                  <a:lnTo>
                    <a:pt x="1001032" y="2106124"/>
                  </a:lnTo>
                  <a:lnTo>
                    <a:pt x="999078" y="2107114"/>
                  </a:lnTo>
                  <a:lnTo>
                    <a:pt x="996893" y="2108227"/>
                  </a:lnTo>
                  <a:lnTo>
                    <a:pt x="994709" y="2109217"/>
                  </a:lnTo>
                  <a:lnTo>
                    <a:pt x="992525" y="2109960"/>
                  </a:lnTo>
                  <a:lnTo>
                    <a:pt x="990110" y="2110702"/>
                  </a:lnTo>
                  <a:lnTo>
                    <a:pt x="987811" y="2111321"/>
                  </a:lnTo>
                  <a:lnTo>
                    <a:pt x="985397" y="2111816"/>
                  </a:lnTo>
                  <a:lnTo>
                    <a:pt x="983097" y="2112063"/>
                  </a:lnTo>
                  <a:lnTo>
                    <a:pt x="980567" y="2112311"/>
                  </a:lnTo>
                  <a:lnTo>
                    <a:pt x="978153" y="2112311"/>
                  </a:lnTo>
                  <a:lnTo>
                    <a:pt x="48287" y="2112311"/>
                  </a:lnTo>
                  <a:lnTo>
                    <a:pt x="45757" y="2112311"/>
                  </a:lnTo>
                  <a:lnTo>
                    <a:pt x="43343" y="2112063"/>
                  </a:lnTo>
                  <a:lnTo>
                    <a:pt x="40928" y="2111816"/>
                  </a:lnTo>
                  <a:lnTo>
                    <a:pt x="38515" y="2111321"/>
                  </a:lnTo>
                  <a:lnTo>
                    <a:pt x="36330" y="2110702"/>
                  </a:lnTo>
                  <a:lnTo>
                    <a:pt x="33916" y="2109960"/>
                  </a:lnTo>
                  <a:lnTo>
                    <a:pt x="31731" y="2109217"/>
                  </a:lnTo>
                  <a:lnTo>
                    <a:pt x="29432" y="2108227"/>
                  </a:lnTo>
                  <a:lnTo>
                    <a:pt x="27363" y="2107114"/>
                  </a:lnTo>
                  <a:lnTo>
                    <a:pt x="25293" y="2106124"/>
                  </a:lnTo>
                  <a:lnTo>
                    <a:pt x="23224" y="2104763"/>
                  </a:lnTo>
                  <a:lnTo>
                    <a:pt x="21269" y="2103402"/>
                  </a:lnTo>
                  <a:lnTo>
                    <a:pt x="19429" y="2101917"/>
                  </a:lnTo>
                  <a:lnTo>
                    <a:pt x="17590" y="2100556"/>
                  </a:lnTo>
                  <a:lnTo>
                    <a:pt x="15866" y="2098947"/>
                  </a:lnTo>
                  <a:lnTo>
                    <a:pt x="14141" y="2097215"/>
                  </a:lnTo>
                  <a:lnTo>
                    <a:pt x="12646" y="2095235"/>
                  </a:lnTo>
                  <a:lnTo>
                    <a:pt x="11037" y="2093379"/>
                  </a:lnTo>
                  <a:lnTo>
                    <a:pt x="9657" y="2091399"/>
                  </a:lnTo>
                  <a:lnTo>
                    <a:pt x="8278" y="2089420"/>
                  </a:lnTo>
                  <a:lnTo>
                    <a:pt x="7014" y="2087316"/>
                  </a:lnTo>
                  <a:lnTo>
                    <a:pt x="5863" y="2085213"/>
                  </a:lnTo>
                  <a:lnTo>
                    <a:pt x="4828" y="2082861"/>
                  </a:lnTo>
                  <a:lnTo>
                    <a:pt x="3794" y="2080634"/>
                  </a:lnTo>
                  <a:lnTo>
                    <a:pt x="2989" y="2078283"/>
                  </a:lnTo>
                  <a:lnTo>
                    <a:pt x="2185" y="2075809"/>
                  </a:lnTo>
                  <a:lnTo>
                    <a:pt x="1494" y="2073334"/>
                  </a:lnTo>
                  <a:lnTo>
                    <a:pt x="1035" y="2070859"/>
                  </a:lnTo>
                  <a:lnTo>
                    <a:pt x="575" y="2068385"/>
                  </a:lnTo>
                  <a:lnTo>
                    <a:pt x="230" y="2065662"/>
                  </a:lnTo>
                  <a:lnTo>
                    <a:pt x="115" y="2063064"/>
                  </a:lnTo>
                  <a:lnTo>
                    <a:pt x="0" y="2060342"/>
                  </a:lnTo>
                  <a:lnTo>
                    <a:pt x="0" y="1975460"/>
                  </a:lnTo>
                  <a:lnTo>
                    <a:pt x="115" y="1972861"/>
                  </a:lnTo>
                  <a:lnTo>
                    <a:pt x="230" y="1970139"/>
                  </a:lnTo>
                  <a:lnTo>
                    <a:pt x="575" y="1967664"/>
                  </a:lnTo>
                  <a:lnTo>
                    <a:pt x="1035" y="1964942"/>
                  </a:lnTo>
                  <a:lnTo>
                    <a:pt x="1495" y="1962591"/>
                  </a:lnTo>
                  <a:lnTo>
                    <a:pt x="2185" y="1959992"/>
                  </a:lnTo>
                  <a:lnTo>
                    <a:pt x="2989" y="1957642"/>
                  </a:lnTo>
                  <a:lnTo>
                    <a:pt x="3794" y="1955167"/>
                  </a:lnTo>
                  <a:lnTo>
                    <a:pt x="4829" y="1952940"/>
                  </a:lnTo>
                  <a:lnTo>
                    <a:pt x="5863" y="1950712"/>
                  </a:lnTo>
                  <a:lnTo>
                    <a:pt x="7013" y="1948609"/>
                  </a:lnTo>
                  <a:lnTo>
                    <a:pt x="8278" y="1946382"/>
                  </a:lnTo>
                  <a:lnTo>
                    <a:pt x="9657" y="1944402"/>
                  </a:lnTo>
                  <a:lnTo>
                    <a:pt x="11037" y="1942422"/>
                  </a:lnTo>
                  <a:lnTo>
                    <a:pt x="12647" y="1940566"/>
                  </a:lnTo>
                  <a:lnTo>
                    <a:pt x="14141" y="1938710"/>
                  </a:lnTo>
                  <a:lnTo>
                    <a:pt x="15866" y="1937102"/>
                  </a:lnTo>
                  <a:lnTo>
                    <a:pt x="17590" y="1935369"/>
                  </a:lnTo>
                  <a:lnTo>
                    <a:pt x="19430" y="1933884"/>
                  </a:lnTo>
                  <a:lnTo>
                    <a:pt x="21270" y="1932400"/>
                  </a:lnTo>
                  <a:lnTo>
                    <a:pt x="23224" y="1931038"/>
                  </a:lnTo>
                  <a:lnTo>
                    <a:pt x="25293" y="1929801"/>
                  </a:lnTo>
                  <a:lnTo>
                    <a:pt x="27363" y="1928687"/>
                  </a:lnTo>
                  <a:lnTo>
                    <a:pt x="29433" y="1927574"/>
                  </a:lnTo>
                  <a:lnTo>
                    <a:pt x="31731" y="1926708"/>
                  </a:lnTo>
                  <a:lnTo>
                    <a:pt x="33916" y="1925842"/>
                  </a:lnTo>
                  <a:lnTo>
                    <a:pt x="36330" y="1925099"/>
                  </a:lnTo>
                  <a:lnTo>
                    <a:pt x="38514" y="1924604"/>
                  </a:lnTo>
                  <a:lnTo>
                    <a:pt x="40929" y="1924109"/>
                  </a:lnTo>
                  <a:lnTo>
                    <a:pt x="43343" y="1923738"/>
                  </a:lnTo>
                  <a:lnTo>
                    <a:pt x="45757" y="1923614"/>
                  </a:lnTo>
                  <a:lnTo>
                    <a:pt x="48287" y="1923491"/>
                  </a:lnTo>
                  <a:lnTo>
                    <a:pt x="99801" y="1923491"/>
                  </a:lnTo>
                  <a:lnTo>
                    <a:pt x="97691" y="1913708"/>
                  </a:lnTo>
                  <a:lnTo>
                    <a:pt x="93234" y="1891793"/>
                  </a:lnTo>
                  <a:lnTo>
                    <a:pt x="88404" y="1867525"/>
                  </a:lnTo>
                  <a:lnTo>
                    <a:pt x="83452" y="1841276"/>
                  </a:lnTo>
                  <a:lnTo>
                    <a:pt x="81100" y="1827656"/>
                  </a:lnTo>
                  <a:lnTo>
                    <a:pt x="78623" y="1813665"/>
                  </a:lnTo>
                  <a:lnTo>
                    <a:pt x="76270" y="1799302"/>
                  </a:lnTo>
                  <a:lnTo>
                    <a:pt x="74042" y="1784939"/>
                  </a:lnTo>
                  <a:lnTo>
                    <a:pt x="71813" y="1770453"/>
                  </a:lnTo>
                  <a:lnTo>
                    <a:pt x="69708" y="1755842"/>
                  </a:lnTo>
                  <a:lnTo>
                    <a:pt x="67851" y="1741356"/>
                  </a:lnTo>
                  <a:lnTo>
                    <a:pt x="65993" y="1726869"/>
                  </a:lnTo>
                  <a:lnTo>
                    <a:pt x="64384" y="1712383"/>
                  </a:lnTo>
                  <a:lnTo>
                    <a:pt x="62899" y="1698268"/>
                  </a:lnTo>
                  <a:lnTo>
                    <a:pt x="61784" y="1684276"/>
                  </a:lnTo>
                  <a:lnTo>
                    <a:pt x="60793" y="1670657"/>
                  </a:lnTo>
                  <a:lnTo>
                    <a:pt x="60051" y="1657408"/>
                  </a:lnTo>
                  <a:lnTo>
                    <a:pt x="59555" y="1644531"/>
                  </a:lnTo>
                  <a:lnTo>
                    <a:pt x="59431" y="1632274"/>
                  </a:lnTo>
                  <a:lnTo>
                    <a:pt x="59555" y="1620387"/>
                  </a:lnTo>
                  <a:lnTo>
                    <a:pt x="60298" y="1608748"/>
                  </a:lnTo>
                  <a:lnTo>
                    <a:pt x="61537" y="1597110"/>
                  </a:lnTo>
                  <a:lnTo>
                    <a:pt x="63518" y="1585471"/>
                  </a:lnTo>
                  <a:lnTo>
                    <a:pt x="65870" y="1573584"/>
                  </a:lnTo>
                  <a:lnTo>
                    <a:pt x="68965" y="1561822"/>
                  </a:lnTo>
                  <a:lnTo>
                    <a:pt x="72432" y="1549935"/>
                  </a:lnTo>
                  <a:lnTo>
                    <a:pt x="76271" y="1538049"/>
                  </a:lnTo>
                  <a:lnTo>
                    <a:pt x="80604" y="1526163"/>
                  </a:lnTo>
                  <a:lnTo>
                    <a:pt x="85309" y="1514524"/>
                  </a:lnTo>
                  <a:lnTo>
                    <a:pt x="90509" y="1502761"/>
                  </a:lnTo>
                  <a:lnTo>
                    <a:pt x="95958" y="1490999"/>
                  </a:lnTo>
                  <a:lnTo>
                    <a:pt x="101777" y="1479360"/>
                  </a:lnTo>
                  <a:lnTo>
                    <a:pt x="107844" y="1467969"/>
                  </a:lnTo>
                  <a:lnTo>
                    <a:pt x="114159" y="1456578"/>
                  </a:lnTo>
                  <a:lnTo>
                    <a:pt x="120720" y="1445434"/>
                  </a:lnTo>
                  <a:lnTo>
                    <a:pt x="127283" y="1434291"/>
                  </a:lnTo>
                  <a:lnTo>
                    <a:pt x="134093" y="1423519"/>
                  </a:lnTo>
                  <a:lnTo>
                    <a:pt x="141027" y="1412870"/>
                  </a:lnTo>
                  <a:lnTo>
                    <a:pt x="148084" y="1402346"/>
                  </a:lnTo>
                  <a:lnTo>
                    <a:pt x="155266" y="1392193"/>
                  </a:lnTo>
                  <a:lnTo>
                    <a:pt x="162323" y="1382164"/>
                  </a:lnTo>
                  <a:lnTo>
                    <a:pt x="169505" y="1372382"/>
                  </a:lnTo>
                  <a:lnTo>
                    <a:pt x="176562" y="1363096"/>
                  </a:lnTo>
                  <a:lnTo>
                    <a:pt x="183496" y="1353934"/>
                  </a:lnTo>
                  <a:lnTo>
                    <a:pt x="190429" y="1345143"/>
                  </a:lnTo>
                  <a:lnTo>
                    <a:pt x="197116" y="1336723"/>
                  </a:lnTo>
                  <a:lnTo>
                    <a:pt x="203554" y="1328675"/>
                  </a:lnTo>
                  <a:lnTo>
                    <a:pt x="209993" y="1320999"/>
                  </a:lnTo>
                  <a:lnTo>
                    <a:pt x="222002" y="1306760"/>
                  </a:lnTo>
                  <a:lnTo>
                    <a:pt x="232774" y="1294378"/>
                  </a:lnTo>
                  <a:lnTo>
                    <a:pt x="237604" y="1289178"/>
                  </a:lnTo>
                  <a:lnTo>
                    <a:pt x="242928" y="1283482"/>
                  </a:lnTo>
                  <a:lnTo>
                    <a:pt x="248994" y="1277291"/>
                  </a:lnTo>
                  <a:lnTo>
                    <a:pt x="255558" y="1270729"/>
                  </a:lnTo>
                  <a:lnTo>
                    <a:pt x="270291" y="1256366"/>
                  </a:lnTo>
                  <a:lnTo>
                    <a:pt x="286635" y="1240642"/>
                  </a:lnTo>
                  <a:lnTo>
                    <a:pt x="304340" y="1223679"/>
                  </a:lnTo>
                  <a:lnTo>
                    <a:pt x="322790" y="1205849"/>
                  </a:lnTo>
                  <a:lnTo>
                    <a:pt x="332323" y="1196687"/>
                  </a:lnTo>
                  <a:lnTo>
                    <a:pt x="341734" y="1187277"/>
                  </a:lnTo>
                  <a:lnTo>
                    <a:pt x="351267" y="1177867"/>
                  </a:lnTo>
                  <a:lnTo>
                    <a:pt x="360554" y="1168209"/>
                  </a:lnTo>
                  <a:lnTo>
                    <a:pt x="369840" y="1158551"/>
                  </a:lnTo>
                  <a:lnTo>
                    <a:pt x="379126" y="1148893"/>
                  </a:lnTo>
                  <a:lnTo>
                    <a:pt x="388041" y="1139112"/>
                  </a:lnTo>
                  <a:lnTo>
                    <a:pt x="396708" y="1129578"/>
                  </a:lnTo>
                  <a:lnTo>
                    <a:pt x="405127" y="1119797"/>
                  </a:lnTo>
                  <a:lnTo>
                    <a:pt x="413052" y="1110387"/>
                  </a:lnTo>
                  <a:lnTo>
                    <a:pt x="420729" y="1100853"/>
                  </a:lnTo>
                  <a:lnTo>
                    <a:pt x="427786" y="1091566"/>
                  </a:lnTo>
                  <a:lnTo>
                    <a:pt x="434472" y="1082404"/>
                  </a:lnTo>
                  <a:lnTo>
                    <a:pt x="440416" y="1073366"/>
                  </a:lnTo>
                  <a:lnTo>
                    <a:pt x="445740" y="1064575"/>
                  </a:lnTo>
                  <a:lnTo>
                    <a:pt x="450569" y="1056031"/>
                  </a:lnTo>
                  <a:lnTo>
                    <a:pt x="454530" y="1047983"/>
                  </a:lnTo>
                  <a:lnTo>
                    <a:pt x="457749" y="1039935"/>
                  </a:lnTo>
                  <a:lnTo>
                    <a:pt x="460102" y="1032382"/>
                  </a:lnTo>
                  <a:lnTo>
                    <a:pt x="461588" y="1024953"/>
                  </a:lnTo>
                  <a:lnTo>
                    <a:pt x="462578" y="1018019"/>
                  </a:lnTo>
                  <a:lnTo>
                    <a:pt x="463322" y="1011581"/>
                  </a:lnTo>
                  <a:lnTo>
                    <a:pt x="464064" y="1005266"/>
                  </a:lnTo>
                  <a:lnTo>
                    <a:pt x="464560" y="999199"/>
                  </a:lnTo>
                  <a:lnTo>
                    <a:pt x="464931" y="993380"/>
                  </a:lnTo>
                  <a:lnTo>
                    <a:pt x="465055" y="987932"/>
                  </a:lnTo>
                  <a:lnTo>
                    <a:pt x="465055" y="982608"/>
                  </a:lnTo>
                  <a:lnTo>
                    <a:pt x="464931" y="977531"/>
                  </a:lnTo>
                  <a:lnTo>
                    <a:pt x="464435" y="972455"/>
                  </a:lnTo>
                  <a:lnTo>
                    <a:pt x="463941" y="967626"/>
                  </a:lnTo>
                  <a:lnTo>
                    <a:pt x="462950" y="962921"/>
                  </a:lnTo>
                  <a:lnTo>
                    <a:pt x="461836" y="958340"/>
                  </a:lnTo>
                  <a:lnTo>
                    <a:pt x="460473" y="953759"/>
                  </a:lnTo>
                  <a:lnTo>
                    <a:pt x="458864" y="949425"/>
                  </a:lnTo>
                  <a:lnTo>
                    <a:pt x="457006" y="944844"/>
                  </a:lnTo>
                  <a:lnTo>
                    <a:pt x="454655" y="940387"/>
                  </a:lnTo>
                  <a:lnTo>
                    <a:pt x="452178" y="935929"/>
                  </a:lnTo>
                  <a:lnTo>
                    <a:pt x="449330" y="931348"/>
                  </a:lnTo>
                  <a:lnTo>
                    <a:pt x="446234" y="926643"/>
                  </a:lnTo>
                  <a:lnTo>
                    <a:pt x="442644" y="922062"/>
                  </a:lnTo>
                  <a:lnTo>
                    <a:pt x="438930" y="917233"/>
                  </a:lnTo>
                  <a:lnTo>
                    <a:pt x="434720" y="912280"/>
                  </a:lnTo>
                  <a:lnTo>
                    <a:pt x="430138" y="907204"/>
                  </a:lnTo>
                  <a:lnTo>
                    <a:pt x="425186" y="901880"/>
                  </a:lnTo>
                  <a:lnTo>
                    <a:pt x="419985" y="896431"/>
                  </a:lnTo>
                  <a:lnTo>
                    <a:pt x="414290" y="890736"/>
                  </a:lnTo>
                  <a:lnTo>
                    <a:pt x="408099" y="884669"/>
                  </a:lnTo>
                  <a:lnTo>
                    <a:pt x="401537" y="878478"/>
                  </a:lnTo>
                  <a:lnTo>
                    <a:pt x="387051" y="864982"/>
                  </a:lnTo>
                  <a:lnTo>
                    <a:pt x="370830" y="850124"/>
                  </a:lnTo>
                  <a:lnTo>
                    <a:pt x="352258" y="833285"/>
                  </a:lnTo>
                  <a:lnTo>
                    <a:pt x="332075" y="814960"/>
                  </a:lnTo>
                  <a:lnTo>
                    <a:pt x="321427" y="805179"/>
                  </a:lnTo>
                  <a:lnTo>
                    <a:pt x="310531" y="795149"/>
                  </a:lnTo>
                  <a:lnTo>
                    <a:pt x="299388" y="784625"/>
                  </a:lnTo>
                  <a:lnTo>
                    <a:pt x="287998" y="773977"/>
                  </a:lnTo>
                  <a:lnTo>
                    <a:pt x="276606" y="763081"/>
                  </a:lnTo>
                  <a:lnTo>
                    <a:pt x="264967" y="751690"/>
                  </a:lnTo>
                  <a:lnTo>
                    <a:pt x="253205" y="740299"/>
                  </a:lnTo>
                  <a:lnTo>
                    <a:pt x="241566" y="728660"/>
                  </a:lnTo>
                  <a:lnTo>
                    <a:pt x="229927" y="716774"/>
                  </a:lnTo>
                  <a:lnTo>
                    <a:pt x="218289" y="704640"/>
                  </a:lnTo>
                  <a:lnTo>
                    <a:pt x="206774" y="692506"/>
                  </a:lnTo>
                  <a:lnTo>
                    <a:pt x="195506" y="680124"/>
                  </a:lnTo>
                  <a:lnTo>
                    <a:pt x="184362" y="667742"/>
                  </a:lnTo>
                  <a:lnTo>
                    <a:pt x="173467" y="655113"/>
                  </a:lnTo>
                  <a:lnTo>
                    <a:pt x="162943" y="642484"/>
                  </a:lnTo>
                  <a:lnTo>
                    <a:pt x="152666" y="629855"/>
                  </a:lnTo>
                  <a:lnTo>
                    <a:pt x="142760" y="617101"/>
                  </a:lnTo>
                  <a:lnTo>
                    <a:pt x="133350" y="604472"/>
                  </a:lnTo>
                  <a:lnTo>
                    <a:pt x="124435" y="591843"/>
                  </a:lnTo>
                  <a:lnTo>
                    <a:pt x="115892" y="579090"/>
                  </a:lnTo>
                  <a:lnTo>
                    <a:pt x="107968" y="566460"/>
                  </a:lnTo>
                  <a:lnTo>
                    <a:pt x="100662" y="554079"/>
                  </a:lnTo>
                  <a:lnTo>
                    <a:pt x="93977" y="541573"/>
                  </a:lnTo>
                  <a:lnTo>
                    <a:pt x="87909" y="529192"/>
                  </a:lnTo>
                  <a:lnTo>
                    <a:pt x="82709" y="517058"/>
                  </a:lnTo>
                  <a:lnTo>
                    <a:pt x="78128" y="505047"/>
                  </a:lnTo>
                  <a:lnTo>
                    <a:pt x="74414" y="493285"/>
                  </a:lnTo>
                  <a:lnTo>
                    <a:pt x="71566" y="481646"/>
                  </a:lnTo>
                  <a:lnTo>
                    <a:pt x="69461" y="470007"/>
                  </a:lnTo>
                  <a:lnTo>
                    <a:pt x="67479" y="458121"/>
                  </a:lnTo>
                  <a:lnTo>
                    <a:pt x="65870" y="446234"/>
                  </a:lnTo>
                  <a:lnTo>
                    <a:pt x="64508" y="434101"/>
                  </a:lnTo>
                  <a:lnTo>
                    <a:pt x="63517" y="421966"/>
                  </a:lnTo>
                  <a:lnTo>
                    <a:pt x="62527" y="409832"/>
                  </a:lnTo>
                  <a:lnTo>
                    <a:pt x="61908" y="397698"/>
                  </a:lnTo>
                  <a:lnTo>
                    <a:pt x="61413" y="385441"/>
                  </a:lnTo>
                  <a:lnTo>
                    <a:pt x="61289" y="373430"/>
                  </a:lnTo>
                  <a:lnTo>
                    <a:pt x="61165" y="361420"/>
                  </a:lnTo>
                  <a:lnTo>
                    <a:pt x="61289" y="349534"/>
                  </a:lnTo>
                  <a:lnTo>
                    <a:pt x="61536" y="338019"/>
                  </a:lnTo>
                  <a:lnTo>
                    <a:pt x="62031" y="326504"/>
                  </a:lnTo>
                  <a:lnTo>
                    <a:pt x="62527" y="315360"/>
                  </a:lnTo>
                  <a:lnTo>
                    <a:pt x="63146" y="304341"/>
                  </a:lnTo>
                  <a:lnTo>
                    <a:pt x="63889" y="293816"/>
                  </a:lnTo>
                  <a:lnTo>
                    <a:pt x="64631" y="283539"/>
                  </a:lnTo>
                  <a:lnTo>
                    <a:pt x="65623" y="273882"/>
                  </a:lnTo>
                  <a:lnTo>
                    <a:pt x="66490" y="264348"/>
                  </a:lnTo>
                  <a:lnTo>
                    <a:pt x="67480" y="255433"/>
                  </a:lnTo>
                  <a:lnTo>
                    <a:pt x="69337" y="239213"/>
                  </a:lnTo>
                  <a:lnTo>
                    <a:pt x="71070" y="225098"/>
                  </a:lnTo>
                  <a:lnTo>
                    <a:pt x="72804" y="213831"/>
                  </a:lnTo>
                  <a:lnTo>
                    <a:pt x="74165" y="205287"/>
                  </a:lnTo>
                  <a:lnTo>
                    <a:pt x="74909" y="199963"/>
                  </a:lnTo>
                  <a:lnTo>
                    <a:pt x="75280" y="198230"/>
                  </a:lnTo>
                  <a:lnTo>
                    <a:pt x="77986" y="188820"/>
                  </a:lnTo>
                  <a:lnTo>
                    <a:pt x="48286" y="188820"/>
                  </a:lnTo>
                  <a:lnTo>
                    <a:pt x="45757" y="188820"/>
                  </a:lnTo>
                  <a:lnTo>
                    <a:pt x="43343" y="188573"/>
                  </a:lnTo>
                  <a:lnTo>
                    <a:pt x="40928" y="188325"/>
                  </a:lnTo>
                  <a:lnTo>
                    <a:pt x="38515" y="187830"/>
                  </a:lnTo>
                  <a:lnTo>
                    <a:pt x="36330" y="187212"/>
                  </a:lnTo>
                  <a:lnTo>
                    <a:pt x="33915" y="186469"/>
                  </a:lnTo>
                  <a:lnTo>
                    <a:pt x="31731" y="185727"/>
                  </a:lnTo>
                  <a:lnTo>
                    <a:pt x="29431" y="184737"/>
                  </a:lnTo>
                  <a:lnTo>
                    <a:pt x="27362" y="183623"/>
                  </a:lnTo>
                  <a:lnTo>
                    <a:pt x="25293" y="182633"/>
                  </a:lnTo>
                  <a:lnTo>
                    <a:pt x="23224" y="181272"/>
                  </a:lnTo>
                  <a:lnTo>
                    <a:pt x="21269" y="179911"/>
                  </a:lnTo>
                  <a:lnTo>
                    <a:pt x="19429" y="178426"/>
                  </a:lnTo>
                  <a:lnTo>
                    <a:pt x="17590" y="177065"/>
                  </a:lnTo>
                  <a:lnTo>
                    <a:pt x="15866" y="175457"/>
                  </a:lnTo>
                  <a:lnTo>
                    <a:pt x="14141" y="173724"/>
                  </a:lnTo>
                  <a:lnTo>
                    <a:pt x="12646" y="171745"/>
                  </a:lnTo>
                  <a:lnTo>
                    <a:pt x="11037" y="169889"/>
                  </a:lnTo>
                  <a:lnTo>
                    <a:pt x="9657" y="167909"/>
                  </a:lnTo>
                  <a:lnTo>
                    <a:pt x="8278" y="165929"/>
                  </a:lnTo>
                  <a:lnTo>
                    <a:pt x="7013" y="163826"/>
                  </a:lnTo>
                  <a:lnTo>
                    <a:pt x="5863" y="161722"/>
                  </a:lnTo>
                  <a:lnTo>
                    <a:pt x="4828" y="159371"/>
                  </a:lnTo>
                  <a:lnTo>
                    <a:pt x="3794" y="157144"/>
                  </a:lnTo>
                  <a:lnTo>
                    <a:pt x="2989" y="154793"/>
                  </a:lnTo>
                  <a:lnTo>
                    <a:pt x="2184" y="152318"/>
                  </a:lnTo>
                  <a:lnTo>
                    <a:pt x="1494" y="149843"/>
                  </a:lnTo>
                  <a:lnTo>
                    <a:pt x="1034" y="147369"/>
                  </a:lnTo>
                  <a:lnTo>
                    <a:pt x="574" y="144894"/>
                  </a:lnTo>
                  <a:lnTo>
                    <a:pt x="230" y="142172"/>
                  </a:lnTo>
                  <a:lnTo>
                    <a:pt x="115" y="139574"/>
                  </a:lnTo>
                  <a:lnTo>
                    <a:pt x="0" y="136851"/>
                  </a:lnTo>
                  <a:lnTo>
                    <a:pt x="0" y="51969"/>
                  </a:lnTo>
                  <a:lnTo>
                    <a:pt x="115" y="49371"/>
                  </a:lnTo>
                  <a:lnTo>
                    <a:pt x="230" y="46648"/>
                  </a:lnTo>
                  <a:lnTo>
                    <a:pt x="574" y="44174"/>
                  </a:lnTo>
                  <a:lnTo>
                    <a:pt x="1035" y="41452"/>
                  </a:lnTo>
                  <a:lnTo>
                    <a:pt x="1494" y="39100"/>
                  </a:lnTo>
                  <a:lnTo>
                    <a:pt x="2184" y="36502"/>
                  </a:lnTo>
                  <a:lnTo>
                    <a:pt x="2989" y="34151"/>
                  </a:lnTo>
                  <a:lnTo>
                    <a:pt x="3794" y="31676"/>
                  </a:lnTo>
                  <a:lnTo>
                    <a:pt x="4828" y="29449"/>
                  </a:lnTo>
                  <a:lnTo>
                    <a:pt x="5863" y="27222"/>
                  </a:lnTo>
                  <a:lnTo>
                    <a:pt x="7013" y="25118"/>
                  </a:lnTo>
                  <a:lnTo>
                    <a:pt x="8277" y="22891"/>
                  </a:lnTo>
                  <a:lnTo>
                    <a:pt x="9657" y="20911"/>
                  </a:lnTo>
                  <a:lnTo>
                    <a:pt x="11037" y="18932"/>
                  </a:lnTo>
                  <a:lnTo>
                    <a:pt x="12646" y="17076"/>
                  </a:lnTo>
                  <a:lnTo>
                    <a:pt x="14141" y="15220"/>
                  </a:lnTo>
                  <a:lnTo>
                    <a:pt x="15865" y="13611"/>
                  </a:lnTo>
                  <a:lnTo>
                    <a:pt x="17590" y="11879"/>
                  </a:lnTo>
                  <a:lnTo>
                    <a:pt x="19430" y="10394"/>
                  </a:lnTo>
                  <a:lnTo>
                    <a:pt x="21269" y="8909"/>
                  </a:lnTo>
                  <a:lnTo>
                    <a:pt x="23223" y="7548"/>
                  </a:lnTo>
                  <a:lnTo>
                    <a:pt x="25293" y="6311"/>
                  </a:lnTo>
                  <a:lnTo>
                    <a:pt x="27362" y="5197"/>
                  </a:lnTo>
                  <a:lnTo>
                    <a:pt x="29432" y="4084"/>
                  </a:lnTo>
                  <a:lnTo>
                    <a:pt x="31731" y="3217"/>
                  </a:lnTo>
                  <a:lnTo>
                    <a:pt x="33915" y="2351"/>
                  </a:lnTo>
                  <a:lnTo>
                    <a:pt x="36330" y="1609"/>
                  </a:lnTo>
                  <a:lnTo>
                    <a:pt x="38514" y="1114"/>
                  </a:lnTo>
                  <a:lnTo>
                    <a:pt x="40929" y="619"/>
                  </a:lnTo>
                  <a:lnTo>
                    <a:pt x="43343" y="248"/>
                  </a:lnTo>
                  <a:lnTo>
                    <a:pt x="45757" y="124"/>
                  </a:lnTo>
                  <a:lnTo>
                    <a:pt x="48287" y="0"/>
                  </a:lnTo>
                  <a:lnTo>
                    <a:pt x="978153" y="0"/>
                  </a:lnTo>
                  <a:lnTo>
                    <a:pt x="980567" y="124"/>
                  </a:lnTo>
                  <a:lnTo>
                    <a:pt x="983097" y="248"/>
                  </a:lnTo>
                  <a:lnTo>
                    <a:pt x="985396" y="619"/>
                  </a:lnTo>
                  <a:lnTo>
                    <a:pt x="987810" y="1114"/>
                  </a:lnTo>
                  <a:close/>
                </a:path>
              </a:pathLst>
            </a:custGeom>
            <a:solidFill>
              <a:srgbClr val="FFFFFF"/>
            </a:solidFill>
            <a:ln>
              <a:noFill/>
            </a:ln>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dirty="0">
                <a:ln>
                  <a:noFill/>
                </a:ln>
                <a:solidFill>
                  <a:prstClr val="black"/>
                </a:solidFill>
                <a:effectLst/>
                <a:uLnTx/>
                <a:uFillTx/>
                <a:latin typeface="Open Sans Cond Light"/>
              </a:endParaRPr>
            </a:p>
          </p:txBody>
        </p:sp>
      </p:grpSp>
      <p:sp>
        <p:nvSpPr>
          <p:cNvPr id="28" name="object 2"/>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29" name="object 3"/>
          <p:cNvSpPr/>
          <p:nvPr/>
        </p:nvSpPr>
        <p:spPr>
          <a:xfrm>
            <a:off x="3028189"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30" name="object 4"/>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31" name="30 Rectángulo"/>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sp>
        <p:nvSpPr>
          <p:cNvPr id="32" name="Rectángulo redondeado 31">
            <a:extLst>
              <a:ext uri="{FF2B5EF4-FFF2-40B4-BE49-F238E27FC236}">
                <a16:creationId xmlns:a16="http://schemas.microsoft.com/office/drawing/2014/main" id="{10995E64-96E9-3641-9E02-5E82B384B079}"/>
              </a:ext>
            </a:extLst>
          </p:cNvPr>
          <p:cNvSpPr/>
          <p:nvPr/>
        </p:nvSpPr>
        <p:spPr>
          <a:xfrm>
            <a:off x="5084287" y="1257789"/>
            <a:ext cx="3946236" cy="1511382"/>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S_tradnl" sz="1200" dirty="0">
                <a:solidFill>
                  <a:schemeClr val="bg1"/>
                </a:solidFill>
              </a:rPr>
              <a:t>Coherencia</a:t>
            </a:r>
          </a:p>
          <a:p>
            <a:pPr marL="171450" indent="-171450">
              <a:buFont typeface="Arial" panose="020B0604020202020204" pitchFamily="34" charset="0"/>
              <a:buChar char="•"/>
            </a:pPr>
            <a:r>
              <a:rPr lang="es-ES_tradnl" sz="1200" dirty="0">
                <a:solidFill>
                  <a:schemeClr val="bg1"/>
                </a:solidFill>
              </a:rPr>
              <a:t>Ética</a:t>
            </a:r>
          </a:p>
          <a:p>
            <a:pPr marL="171450" indent="-171450">
              <a:buFont typeface="Arial" panose="020B0604020202020204" pitchFamily="34" charset="0"/>
              <a:buChar char="•"/>
            </a:pPr>
            <a:r>
              <a:rPr lang="es-ES_tradnl" sz="1200" dirty="0">
                <a:solidFill>
                  <a:schemeClr val="bg1"/>
                </a:solidFill>
              </a:rPr>
              <a:t>Cumplimiento</a:t>
            </a:r>
          </a:p>
          <a:p>
            <a:pPr marL="171450" indent="-171450">
              <a:buFont typeface="Arial" panose="020B0604020202020204" pitchFamily="34" charset="0"/>
              <a:buChar char="•"/>
            </a:pPr>
            <a:r>
              <a:rPr lang="es-ES_tradnl" sz="1200" dirty="0" err="1">
                <a:solidFill>
                  <a:schemeClr val="bg1"/>
                </a:solidFill>
              </a:rPr>
              <a:t>Accountability</a:t>
            </a:r>
            <a:r>
              <a:rPr lang="es-ES_tradnl" sz="1200" dirty="0">
                <a:solidFill>
                  <a:schemeClr val="bg1"/>
                </a:solidFill>
              </a:rPr>
              <a:t>/Rendición de cuentas </a:t>
            </a:r>
          </a:p>
          <a:p>
            <a:pPr marL="171450" indent="-171450">
              <a:buFont typeface="Arial" panose="020B0604020202020204" pitchFamily="34" charset="0"/>
              <a:buChar char="•"/>
            </a:pPr>
            <a:r>
              <a:rPr lang="es-ES_tradnl" sz="1200" dirty="0">
                <a:solidFill>
                  <a:schemeClr val="bg1"/>
                </a:solidFill>
              </a:rPr>
              <a:t>Vivencia de valores</a:t>
            </a:r>
          </a:p>
          <a:p>
            <a:pPr marL="171450" indent="-171450">
              <a:buFont typeface="Arial" panose="020B0604020202020204" pitchFamily="34" charset="0"/>
              <a:buChar char="•"/>
            </a:pPr>
            <a:r>
              <a:rPr lang="es-ES_tradnl" sz="1200" dirty="0">
                <a:solidFill>
                  <a:schemeClr val="bg1"/>
                </a:solidFill>
              </a:rPr>
              <a:t>Verdad y sinceridad</a:t>
            </a:r>
          </a:p>
          <a:p>
            <a:pPr marL="171450" indent="-171450">
              <a:buFont typeface="Arial" panose="020B0604020202020204" pitchFamily="34" charset="0"/>
              <a:buChar char="•"/>
            </a:pPr>
            <a:r>
              <a:rPr lang="es-ES_tradnl" sz="1200" dirty="0">
                <a:solidFill>
                  <a:schemeClr val="bg1"/>
                </a:solidFill>
              </a:rPr>
              <a:t>Decisiones conscientes </a:t>
            </a:r>
          </a:p>
          <a:p>
            <a:pPr marL="171450" indent="-171450">
              <a:buFont typeface="Arial" panose="020B0604020202020204" pitchFamily="34" charset="0"/>
              <a:buChar char="•"/>
            </a:pPr>
            <a:r>
              <a:rPr lang="es-ES_tradnl" sz="1200" dirty="0">
                <a:solidFill>
                  <a:schemeClr val="bg1"/>
                </a:solidFill>
              </a:rPr>
              <a:t>Lealtad hacia la organización</a:t>
            </a:r>
          </a:p>
        </p:txBody>
      </p:sp>
      <p:sp>
        <p:nvSpPr>
          <p:cNvPr id="33" name="Rectángulo redondeado 32">
            <a:extLst>
              <a:ext uri="{FF2B5EF4-FFF2-40B4-BE49-F238E27FC236}">
                <a16:creationId xmlns:a16="http://schemas.microsoft.com/office/drawing/2014/main" id="{D28F2E5B-6AC7-B042-9382-2725D9BDAF84}"/>
              </a:ext>
            </a:extLst>
          </p:cNvPr>
          <p:cNvSpPr/>
          <p:nvPr/>
        </p:nvSpPr>
        <p:spPr>
          <a:xfrm>
            <a:off x="5084287" y="2925036"/>
            <a:ext cx="3946236" cy="1511382"/>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S_tradnl" sz="1200" dirty="0">
                <a:solidFill>
                  <a:schemeClr val="bg1"/>
                </a:solidFill>
              </a:rPr>
              <a:t>Responsabilidad social </a:t>
            </a:r>
          </a:p>
          <a:p>
            <a:pPr marL="171450" indent="-171450">
              <a:buFont typeface="Arial" panose="020B0604020202020204" pitchFamily="34" charset="0"/>
              <a:buChar char="•"/>
            </a:pPr>
            <a:r>
              <a:rPr lang="es-ES_tradnl" sz="1200" dirty="0">
                <a:solidFill>
                  <a:schemeClr val="bg1"/>
                </a:solidFill>
              </a:rPr>
              <a:t>Perspectiva a largo plazo</a:t>
            </a:r>
          </a:p>
          <a:p>
            <a:pPr marL="171450" indent="-171450">
              <a:buFont typeface="Arial" panose="020B0604020202020204" pitchFamily="34" charset="0"/>
              <a:buChar char="•"/>
            </a:pPr>
            <a:r>
              <a:rPr lang="es-ES_tradnl" sz="1200" dirty="0">
                <a:solidFill>
                  <a:schemeClr val="bg1"/>
                </a:solidFill>
              </a:rPr>
              <a:t>Sentido de comunidad</a:t>
            </a:r>
          </a:p>
          <a:p>
            <a:pPr marL="171450" indent="-171450">
              <a:buFont typeface="Arial" panose="020B0604020202020204" pitchFamily="34" charset="0"/>
              <a:buChar char="•"/>
            </a:pPr>
            <a:r>
              <a:rPr lang="es-ES_tradnl" sz="1200" dirty="0">
                <a:solidFill>
                  <a:schemeClr val="bg1"/>
                </a:solidFill>
              </a:rPr>
              <a:t>Voluntariado</a:t>
            </a:r>
          </a:p>
          <a:p>
            <a:pPr marL="171450" indent="-171450">
              <a:buFont typeface="Arial" panose="020B0604020202020204" pitchFamily="34" charset="0"/>
              <a:buChar char="•"/>
            </a:pPr>
            <a:r>
              <a:rPr lang="es-ES_tradnl" sz="1200" dirty="0">
                <a:solidFill>
                  <a:schemeClr val="bg1"/>
                </a:solidFill>
              </a:rPr>
              <a:t>Bienestar integral</a:t>
            </a:r>
          </a:p>
          <a:p>
            <a:pPr marL="171450" indent="-171450">
              <a:buFont typeface="Arial" panose="020B0604020202020204" pitchFamily="34" charset="0"/>
              <a:buChar char="•"/>
            </a:pPr>
            <a:r>
              <a:rPr lang="es-ES_tradnl" sz="1200" dirty="0">
                <a:solidFill>
                  <a:schemeClr val="bg1"/>
                </a:solidFill>
              </a:rPr>
              <a:t>Medio ambiente </a:t>
            </a:r>
          </a:p>
          <a:p>
            <a:pPr marL="171450" indent="-171450">
              <a:buFont typeface="Arial" panose="020B0604020202020204" pitchFamily="34" charset="0"/>
              <a:buChar char="•"/>
            </a:pPr>
            <a:r>
              <a:rPr lang="es-ES_tradnl" sz="1200" dirty="0">
                <a:solidFill>
                  <a:schemeClr val="bg1"/>
                </a:solidFill>
              </a:rPr>
              <a:t>Proveedores responsables  </a:t>
            </a:r>
          </a:p>
          <a:p>
            <a:pPr marL="171450" indent="-171450">
              <a:buFont typeface="Arial" panose="020B0604020202020204" pitchFamily="34" charset="0"/>
              <a:buChar char="•"/>
            </a:pPr>
            <a:r>
              <a:rPr lang="es-ES_tradnl" sz="1200" dirty="0">
                <a:solidFill>
                  <a:schemeClr val="bg1"/>
                </a:solidFill>
              </a:rPr>
              <a:t>Gobierno corporativo</a:t>
            </a:r>
          </a:p>
        </p:txBody>
      </p:sp>
      <p:sp>
        <p:nvSpPr>
          <p:cNvPr id="34" name="Rectángulo redondeado 33">
            <a:extLst>
              <a:ext uri="{FF2B5EF4-FFF2-40B4-BE49-F238E27FC236}">
                <a16:creationId xmlns:a16="http://schemas.microsoft.com/office/drawing/2014/main" id="{F4848FE6-3BD0-3C48-9E52-478DD173F79F}"/>
              </a:ext>
            </a:extLst>
          </p:cNvPr>
          <p:cNvSpPr/>
          <p:nvPr/>
        </p:nvSpPr>
        <p:spPr>
          <a:xfrm>
            <a:off x="5117837" y="4673389"/>
            <a:ext cx="3946236" cy="1511382"/>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s-ES_tradnl" sz="1200" dirty="0">
              <a:solidFill>
                <a:schemeClr val="bg1"/>
              </a:solidFill>
            </a:endParaRPr>
          </a:p>
          <a:p>
            <a:pPr marL="171450" indent="-171450">
              <a:buFont typeface="Arial" panose="020B0604020202020204" pitchFamily="34" charset="0"/>
              <a:buChar char="•"/>
            </a:pPr>
            <a:r>
              <a:rPr lang="es-ES_tradnl" sz="1200" dirty="0">
                <a:solidFill>
                  <a:schemeClr val="bg1"/>
                </a:solidFill>
              </a:rPr>
              <a:t>Foco en el cliente</a:t>
            </a:r>
          </a:p>
          <a:p>
            <a:pPr marL="171450" indent="-171450">
              <a:buFont typeface="Arial" panose="020B0604020202020204" pitchFamily="34" charset="0"/>
              <a:buChar char="•"/>
            </a:pPr>
            <a:r>
              <a:rPr lang="es-ES_tradnl" sz="1200" dirty="0">
                <a:solidFill>
                  <a:schemeClr val="bg1"/>
                </a:solidFill>
              </a:rPr>
              <a:t>Necesidades del cliente</a:t>
            </a:r>
          </a:p>
          <a:p>
            <a:pPr marL="171450" indent="-171450">
              <a:buFont typeface="Arial" panose="020B0604020202020204" pitchFamily="34" charset="0"/>
              <a:buChar char="•"/>
            </a:pPr>
            <a:r>
              <a:rPr lang="es-ES_tradnl" sz="1200" dirty="0">
                <a:solidFill>
                  <a:schemeClr val="bg1"/>
                </a:solidFill>
              </a:rPr>
              <a:t>Actitud de servicio</a:t>
            </a:r>
          </a:p>
          <a:p>
            <a:pPr marL="171450" indent="-171450">
              <a:buFont typeface="Arial" panose="020B0604020202020204" pitchFamily="34" charset="0"/>
              <a:buChar char="•"/>
            </a:pPr>
            <a:r>
              <a:rPr lang="es-ES_tradnl" sz="1200" dirty="0">
                <a:solidFill>
                  <a:schemeClr val="bg1"/>
                </a:solidFill>
              </a:rPr>
              <a:t>Visión del cliente</a:t>
            </a:r>
          </a:p>
          <a:p>
            <a:pPr marL="171450" indent="-171450">
              <a:buFont typeface="Arial" panose="020B0604020202020204" pitchFamily="34" charset="0"/>
              <a:buChar char="•"/>
            </a:pPr>
            <a:r>
              <a:rPr lang="es-ES_tradnl" sz="1200" dirty="0">
                <a:solidFill>
                  <a:schemeClr val="bg1"/>
                </a:solidFill>
              </a:rPr>
              <a:t>Conocimiento del mercado</a:t>
            </a:r>
          </a:p>
          <a:p>
            <a:pPr marL="171450" indent="-171450">
              <a:buFont typeface="Arial" panose="020B0604020202020204" pitchFamily="34" charset="0"/>
              <a:buChar char="•"/>
            </a:pPr>
            <a:r>
              <a:rPr lang="es-ES_tradnl" sz="1200" dirty="0">
                <a:solidFill>
                  <a:schemeClr val="bg1"/>
                </a:solidFill>
              </a:rPr>
              <a:t>Procesos con foco en el cliente</a:t>
            </a:r>
          </a:p>
          <a:p>
            <a:pPr marL="171450" indent="-171450">
              <a:buFont typeface="Arial" panose="020B0604020202020204" pitchFamily="34" charset="0"/>
              <a:buChar char="•"/>
            </a:pPr>
            <a:r>
              <a:rPr lang="es-ES_tradnl" sz="1200" dirty="0">
                <a:solidFill>
                  <a:schemeClr val="bg1"/>
                </a:solidFill>
              </a:rPr>
              <a:t>Trato al cliente </a:t>
            </a:r>
          </a:p>
          <a:p>
            <a:pPr marL="171450" indent="-171450">
              <a:buFont typeface="Arial" panose="020B0604020202020204" pitchFamily="34" charset="0"/>
              <a:buChar char="•"/>
            </a:pPr>
            <a:r>
              <a:rPr lang="es-ES_tradnl" sz="1200" dirty="0">
                <a:solidFill>
                  <a:schemeClr val="bg1"/>
                </a:solidFill>
              </a:rPr>
              <a:t>Procesos de peticiones, quejas y reclamos</a:t>
            </a:r>
          </a:p>
          <a:p>
            <a:endParaRPr lang="es-ES_tradnl" sz="1200" dirty="0">
              <a:solidFill>
                <a:schemeClr val="bg1"/>
              </a:solidFill>
            </a:endParaRPr>
          </a:p>
        </p:txBody>
      </p:sp>
      <p:pic>
        <p:nvPicPr>
          <p:cNvPr id="35" name="Imagen 34"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09" y="5781792"/>
            <a:ext cx="890633" cy="890633"/>
          </a:xfrm>
          <a:prstGeom prst="rect">
            <a:avLst/>
          </a:prstGeom>
        </p:spPr>
      </p:pic>
      <p:pic>
        <p:nvPicPr>
          <p:cNvPr id="36" name="Imagen 35"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3"/>
          <a:stretch>
            <a:fillRect/>
          </a:stretch>
        </p:blipFill>
        <p:spPr>
          <a:xfrm>
            <a:off x="975360" y="5884578"/>
            <a:ext cx="1768022" cy="546561"/>
          </a:xfrm>
          <a:prstGeom prst="rect">
            <a:avLst/>
          </a:prstGeom>
        </p:spPr>
      </p:pic>
      <p:cxnSp>
        <p:nvCxnSpPr>
          <p:cNvPr id="37" name="Conector recto 36">
            <a:extLst>
              <a:ext uri="{FF2B5EF4-FFF2-40B4-BE49-F238E27FC236}">
                <a16:creationId xmlns:a16="http://schemas.microsoft.com/office/drawing/2014/main" id="{F0F975DC-53AD-41E2-9F18-861E30CF33E5}"/>
              </a:ext>
            </a:extLst>
          </p:cNvPr>
          <p:cNvCxnSpPr/>
          <p:nvPr/>
        </p:nvCxnSpPr>
        <p:spPr>
          <a:xfrm>
            <a:off x="864524" y="585466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26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247"/>
          <p:cNvCxnSpPr>
            <a:cxnSpLocks/>
            <a:stCxn id="169" idx="6"/>
          </p:cNvCxnSpPr>
          <p:nvPr/>
        </p:nvCxnSpPr>
        <p:spPr>
          <a:xfrm flipV="1">
            <a:off x="147586" y="1819159"/>
            <a:ext cx="3154241" cy="1701136"/>
          </a:xfrm>
          <a:prstGeom prst="straightConnector1">
            <a:avLst/>
          </a:prstGeom>
          <a:noFill/>
          <a:ln w="6350" cap="flat" cmpd="sng" algn="ctr">
            <a:solidFill>
              <a:schemeClr val="tx1"/>
            </a:solidFill>
            <a:prstDash val="sysDash"/>
            <a:miter lim="800000"/>
            <a:headEnd type="none"/>
            <a:tailEnd type="none"/>
          </a:ln>
          <a:effectLst/>
        </p:spPr>
      </p:cxnSp>
      <p:cxnSp>
        <p:nvCxnSpPr>
          <p:cNvPr id="60" name="Straight Arrow Connector 248"/>
          <p:cNvCxnSpPr>
            <a:cxnSpLocks/>
          </p:cNvCxnSpPr>
          <p:nvPr/>
        </p:nvCxnSpPr>
        <p:spPr>
          <a:xfrm>
            <a:off x="792252" y="3533766"/>
            <a:ext cx="2271209" cy="2182600"/>
          </a:xfrm>
          <a:prstGeom prst="straightConnector1">
            <a:avLst/>
          </a:prstGeom>
          <a:noFill/>
          <a:ln w="6350" cap="flat" cmpd="sng" algn="ctr">
            <a:solidFill>
              <a:schemeClr val="tx1"/>
            </a:solidFill>
            <a:prstDash val="sysDash"/>
            <a:miter lim="800000"/>
            <a:headEnd type="none"/>
            <a:tailEnd type="none"/>
          </a:ln>
          <a:effectLst/>
        </p:spPr>
      </p:cxnSp>
      <p:cxnSp>
        <p:nvCxnSpPr>
          <p:cNvPr id="61" name="Straight Arrow Connector 249"/>
          <p:cNvCxnSpPr>
            <a:cxnSpLocks/>
          </p:cNvCxnSpPr>
          <p:nvPr/>
        </p:nvCxnSpPr>
        <p:spPr>
          <a:xfrm>
            <a:off x="702580" y="3567862"/>
            <a:ext cx="2303090" cy="41806"/>
          </a:xfrm>
          <a:prstGeom prst="straightConnector1">
            <a:avLst/>
          </a:prstGeom>
          <a:noFill/>
          <a:ln w="6350" cap="flat" cmpd="sng" algn="ctr">
            <a:solidFill>
              <a:schemeClr val="tx1"/>
            </a:solidFill>
            <a:prstDash val="sysDash"/>
            <a:miter lim="800000"/>
            <a:headEnd type="none"/>
            <a:tailEnd type="none"/>
          </a:ln>
          <a:effectLst/>
        </p:spPr>
      </p:cxnSp>
      <p:sp>
        <p:nvSpPr>
          <p:cNvPr id="65" name="Rectángulo 258"/>
          <p:cNvSpPr/>
          <p:nvPr/>
        </p:nvSpPr>
        <p:spPr>
          <a:xfrm>
            <a:off x="3649309" y="1668422"/>
            <a:ext cx="1359668" cy="313932"/>
          </a:xfrm>
          <a:prstGeom prst="rect">
            <a:avLst/>
          </a:prstGeom>
        </p:spPr>
        <p:txBody>
          <a:bodyPr wrap="none">
            <a:spAutoFit/>
          </a:bodyPr>
          <a:lstStyle/>
          <a:p>
            <a:pPr marL="0" marR="0" lvl="1" indent="0" defTabSz="488950" eaLnBrk="1" fontAlgn="auto" latinLnBrk="0" hangingPunct="1">
              <a:lnSpc>
                <a:spcPct val="90000"/>
              </a:lnSpc>
              <a:spcBef>
                <a:spcPct val="0"/>
              </a:spcBef>
              <a:spcAft>
                <a:spcPct val="1500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Innovación </a:t>
            </a:r>
            <a:endParaRPr kumimoji="0" lang="es-CO"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endParaRPr>
          </a:p>
        </p:txBody>
      </p:sp>
      <p:sp>
        <p:nvSpPr>
          <p:cNvPr id="66" name="Rectángulo 259"/>
          <p:cNvSpPr/>
          <p:nvPr/>
        </p:nvSpPr>
        <p:spPr>
          <a:xfrm>
            <a:off x="3954682" y="3497175"/>
            <a:ext cx="748923" cy="313932"/>
          </a:xfrm>
          <a:prstGeom prst="rect">
            <a:avLst/>
          </a:prstGeom>
        </p:spPr>
        <p:txBody>
          <a:bodyPr wrap="none">
            <a:spAutoFit/>
          </a:bodyPr>
          <a:lstStyle/>
          <a:p>
            <a:pPr marL="0" marR="0" lvl="1" indent="0" defTabSz="488950" eaLnBrk="1" fontAlgn="auto" latinLnBrk="0" hangingPunct="1">
              <a:lnSpc>
                <a:spcPct val="90000"/>
              </a:lnSpc>
              <a:spcBef>
                <a:spcPct val="0"/>
              </a:spcBef>
              <a:spcAft>
                <a:spcPct val="1500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Logro</a:t>
            </a:r>
          </a:p>
        </p:txBody>
      </p:sp>
      <p:sp>
        <p:nvSpPr>
          <p:cNvPr id="67" name="Rectángulo 260"/>
          <p:cNvSpPr/>
          <p:nvPr/>
        </p:nvSpPr>
        <p:spPr>
          <a:xfrm>
            <a:off x="3720273" y="5402434"/>
            <a:ext cx="1156086" cy="313932"/>
          </a:xfrm>
          <a:prstGeom prst="rect">
            <a:avLst/>
          </a:prstGeom>
        </p:spPr>
        <p:txBody>
          <a:bodyPr wrap="none">
            <a:spAutoFit/>
          </a:bodyPr>
          <a:lstStyle/>
          <a:p>
            <a:pPr marL="0" marR="0" lvl="1" indent="0" defTabSz="488950" eaLnBrk="1" fontAlgn="auto" latinLnBrk="0" hangingPunct="1">
              <a:lnSpc>
                <a:spcPct val="90000"/>
              </a:lnSpc>
              <a:spcBef>
                <a:spcPct val="0"/>
              </a:spcBef>
              <a:spcAft>
                <a:spcPct val="1500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Liderazgo</a:t>
            </a:r>
          </a:p>
        </p:txBody>
      </p:sp>
      <p:grpSp>
        <p:nvGrpSpPr>
          <p:cNvPr id="7" name="Grupo 6">
            <a:extLst>
              <a:ext uri="{FF2B5EF4-FFF2-40B4-BE49-F238E27FC236}">
                <a16:creationId xmlns:a16="http://schemas.microsoft.com/office/drawing/2014/main" id="{92B18D5D-0CE6-472B-82BD-6A5BA496734B}"/>
              </a:ext>
            </a:extLst>
          </p:cNvPr>
          <p:cNvGrpSpPr/>
          <p:nvPr/>
        </p:nvGrpSpPr>
        <p:grpSpPr>
          <a:xfrm>
            <a:off x="2704217" y="5028919"/>
            <a:ext cx="843281" cy="843284"/>
            <a:chOff x="3066155" y="5535961"/>
            <a:chExt cx="394781" cy="394782"/>
          </a:xfrm>
        </p:grpSpPr>
        <p:grpSp>
          <p:nvGrpSpPr>
            <p:cNvPr id="54" name="Agrupar 1"/>
            <p:cNvGrpSpPr/>
            <p:nvPr/>
          </p:nvGrpSpPr>
          <p:grpSpPr>
            <a:xfrm>
              <a:off x="3066155" y="5535961"/>
              <a:ext cx="394781" cy="394782"/>
              <a:chOff x="5747518" y="4106486"/>
              <a:chExt cx="394781" cy="394782"/>
            </a:xfrm>
            <a:solidFill>
              <a:srgbClr val="E64C3C"/>
            </a:solidFill>
          </p:grpSpPr>
          <p:sp>
            <p:nvSpPr>
              <p:cNvPr id="55" name="Oval 263"/>
              <p:cNvSpPr/>
              <p:nvPr/>
            </p:nvSpPr>
            <p:spPr bwMode="auto">
              <a:xfrm flipH="1">
                <a:off x="5747518" y="4106486"/>
                <a:ext cx="394781" cy="394782"/>
              </a:xfrm>
              <a:prstGeom prst="ellips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CBB9F"/>
                  </a:solidFill>
                  <a:effectLst/>
                  <a:uLnTx/>
                  <a:uFillTx/>
                  <a:latin typeface="Open Sans Cond Light"/>
                  <a:ea typeface="+mn-ea"/>
                  <a:cs typeface="+mn-cs"/>
                </a:endParaRPr>
              </a:p>
            </p:txBody>
          </p:sp>
          <p:sp>
            <p:nvSpPr>
              <p:cNvPr id="56" name="Oval 260"/>
              <p:cNvSpPr>
                <a:spLocks noChangeAspect="1"/>
              </p:cNvSpPr>
              <p:nvPr/>
            </p:nvSpPr>
            <p:spPr bwMode="auto">
              <a:xfrm flipH="1">
                <a:off x="5811789" y="4180492"/>
                <a:ext cx="242791" cy="243820"/>
              </a:xfrm>
              <a:prstGeom prst="ellips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CBB9F"/>
                  </a:solidFill>
                  <a:effectLst/>
                  <a:uLnTx/>
                  <a:uFillTx/>
                  <a:latin typeface="Open Sans Cond Light"/>
                  <a:ea typeface="+mn-ea"/>
                  <a:cs typeface="+mn-cs"/>
                </a:endParaRPr>
              </a:p>
            </p:txBody>
          </p:sp>
        </p:grpSp>
        <p:sp>
          <p:nvSpPr>
            <p:cNvPr id="69" name="Freeform 38"/>
            <p:cNvSpPr>
              <a:spLocks noEditPoints="1"/>
            </p:cNvSpPr>
            <p:nvPr/>
          </p:nvSpPr>
          <p:spPr bwMode="auto">
            <a:xfrm>
              <a:off x="3124823" y="5593151"/>
              <a:ext cx="277447" cy="275546"/>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E74E3E"/>
                </a:solidFill>
                <a:effectLst/>
                <a:uLnTx/>
                <a:uFillTx/>
                <a:latin typeface="Open Sans Cond Light"/>
              </a:endParaRPr>
            </a:p>
          </p:txBody>
        </p:sp>
      </p:grpSp>
      <p:sp>
        <p:nvSpPr>
          <p:cNvPr id="70" name="Freeform 39"/>
          <p:cNvSpPr>
            <a:spLocks noEditPoints="1"/>
          </p:cNvSpPr>
          <p:nvPr/>
        </p:nvSpPr>
        <p:spPr bwMode="auto">
          <a:xfrm>
            <a:off x="3267755" y="5652283"/>
            <a:ext cx="83615" cy="117819"/>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E74E3E"/>
              </a:solidFill>
              <a:effectLst/>
              <a:uLnTx/>
              <a:uFillTx/>
              <a:latin typeface="Open Sans Cond Light"/>
            </a:endParaRPr>
          </a:p>
        </p:txBody>
      </p:sp>
      <p:grpSp>
        <p:nvGrpSpPr>
          <p:cNvPr id="13" name="Grupo 12">
            <a:extLst>
              <a:ext uri="{FF2B5EF4-FFF2-40B4-BE49-F238E27FC236}">
                <a16:creationId xmlns:a16="http://schemas.microsoft.com/office/drawing/2014/main" id="{F7195EDA-BCD2-4C4B-BC6C-0E9858FF89A9}"/>
              </a:ext>
            </a:extLst>
          </p:cNvPr>
          <p:cNvGrpSpPr/>
          <p:nvPr/>
        </p:nvGrpSpPr>
        <p:grpSpPr>
          <a:xfrm>
            <a:off x="2734194" y="3170502"/>
            <a:ext cx="843281" cy="867500"/>
            <a:chOff x="2956589" y="3623569"/>
            <a:chExt cx="394781" cy="394782"/>
          </a:xfrm>
        </p:grpSpPr>
        <p:sp>
          <p:nvSpPr>
            <p:cNvPr id="58" name="Oval 263"/>
            <p:cNvSpPr/>
            <p:nvPr/>
          </p:nvSpPr>
          <p:spPr bwMode="auto">
            <a:xfrm flipH="1">
              <a:off x="2956589" y="3623569"/>
              <a:ext cx="394781" cy="394782"/>
            </a:xfrm>
            <a:prstGeom prst="ellipse">
              <a:avLst/>
            </a:prstGeom>
            <a:solidFill>
              <a:srgbClr val="E64C3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CBB9F"/>
                </a:solidFill>
                <a:effectLst/>
                <a:uLnTx/>
                <a:uFillTx/>
                <a:latin typeface="Open Sans Cond Light"/>
                <a:ea typeface="+mn-ea"/>
                <a:cs typeface="+mn-cs"/>
              </a:endParaRPr>
            </a:p>
          </p:txBody>
        </p:sp>
        <p:grpSp>
          <p:nvGrpSpPr>
            <p:cNvPr id="71" name="Group 22"/>
            <p:cNvGrpSpPr>
              <a:grpSpLocks noChangeAspect="1"/>
            </p:cNvGrpSpPr>
            <p:nvPr/>
          </p:nvGrpSpPr>
          <p:grpSpPr bwMode="auto">
            <a:xfrm>
              <a:off x="3047838" y="3685805"/>
              <a:ext cx="189471" cy="218999"/>
              <a:chOff x="3339600" y="4181341"/>
              <a:chExt cx="244475" cy="282575"/>
            </a:xfrm>
            <a:solidFill>
              <a:srgbClr val="FBFBFB"/>
            </a:solidFill>
          </p:grpSpPr>
          <p:sp>
            <p:nvSpPr>
              <p:cNvPr id="72" name="Rectangle 23"/>
              <p:cNvSpPr>
                <a:spLocks noChangeArrowheads="1"/>
              </p:cNvSpPr>
              <p:nvPr/>
            </p:nvSpPr>
            <p:spPr bwMode="auto">
              <a:xfrm>
                <a:off x="3476125" y="4236903"/>
                <a:ext cx="41275"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Open Sans Cond Light"/>
                  <a:ea typeface="ＭＳ Ｐゴシック" charset="0"/>
                  <a:cs typeface="Arial" charset="0"/>
                </a:endParaRPr>
              </a:p>
            </p:txBody>
          </p:sp>
          <p:sp>
            <p:nvSpPr>
              <p:cNvPr id="73" name="Rectangle 24"/>
              <p:cNvSpPr>
                <a:spLocks noChangeArrowheads="1"/>
              </p:cNvSpPr>
              <p:nvPr/>
            </p:nvSpPr>
            <p:spPr bwMode="auto">
              <a:xfrm>
                <a:off x="3409450" y="4282941"/>
                <a:ext cx="41275"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Open Sans Cond Light"/>
                  <a:ea typeface="ＭＳ Ｐゴシック" charset="0"/>
                  <a:cs typeface="Arial" charset="0"/>
                </a:endParaRPr>
              </a:p>
            </p:txBody>
          </p:sp>
          <p:sp>
            <p:nvSpPr>
              <p:cNvPr id="74" name="Rectangle 25"/>
              <p:cNvSpPr>
                <a:spLocks noChangeArrowheads="1"/>
              </p:cNvSpPr>
              <p:nvPr/>
            </p:nvSpPr>
            <p:spPr bwMode="auto">
              <a:xfrm>
                <a:off x="3339600" y="4317866"/>
                <a:ext cx="428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Open Sans Cond Light"/>
                  <a:ea typeface="ＭＳ Ｐゴシック" charset="0"/>
                  <a:cs typeface="Arial" charset="0"/>
                </a:endParaRPr>
              </a:p>
            </p:txBody>
          </p:sp>
          <p:sp>
            <p:nvSpPr>
              <p:cNvPr id="75" name="Rectangle 26"/>
              <p:cNvSpPr>
                <a:spLocks noChangeArrowheads="1"/>
              </p:cNvSpPr>
              <p:nvPr/>
            </p:nvSpPr>
            <p:spPr bwMode="auto">
              <a:xfrm>
                <a:off x="3542800" y="4181341"/>
                <a:ext cx="41275" cy="282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Open Sans Cond Light"/>
                  <a:ea typeface="ＭＳ Ｐゴシック" charset="0"/>
                  <a:cs typeface="Arial" charset="0"/>
                </a:endParaRPr>
              </a:p>
            </p:txBody>
          </p:sp>
        </p:grpSp>
      </p:grpSp>
      <p:grpSp>
        <p:nvGrpSpPr>
          <p:cNvPr id="12" name="Grupo 11">
            <a:extLst>
              <a:ext uri="{FF2B5EF4-FFF2-40B4-BE49-F238E27FC236}">
                <a16:creationId xmlns:a16="http://schemas.microsoft.com/office/drawing/2014/main" id="{DFB264C7-C66F-4A49-95BE-4DB9C288009B}"/>
              </a:ext>
            </a:extLst>
          </p:cNvPr>
          <p:cNvGrpSpPr/>
          <p:nvPr/>
        </p:nvGrpSpPr>
        <p:grpSpPr>
          <a:xfrm>
            <a:off x="83546" y="2796131"/>
            <a:ext cx="1540800" cy="1448328"/>
            <a:chOff x="189924" y="2812398"/>
            <a:chExt cx="1540800" cy="1448328"/>
          </a:xfrm>
        </p:grpSpPr>
        <p:sp>
          <p:nvSpPr>
            <p:cNvPr id="169" name="Oval 281"/>
            <p:cNvSpPr/>
            <p:nvPr/>
          </p:nvSpPr>
          <p:spPr bwMode="auto">
            <a:xfrm flipH="1">
              <a:off x="253964" y="2812398"/>
              <a:ext cx="1448328" cy="1448328"/>
            </a:xfrm>
            <a:prstGeom prst="ellipse">
              <a:avLst/>
            </a:prstGeom>
            <a:solidFill>
              <a:srgbClr val="E64C3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CBB9F"/>
                </a:solidFill>
                <a:effectLst/>
                <a:uLnTx/>
                <a:uFillTx/>
                <a:latin typeface="Open Sans Cond Light"/>
                <a:ea typeface="+mn-ea"/>
                <a:cs typeface="+mn-cs"/>
              </a:endParaRPr>
            </a:p>
          </p:txBody>
        </p:sp>
        <p:sp>
          <p:nvSpPr>
            <p:cNvPr id="170" name="Rectangle 283"/>
            <p:cNvSpPr/>
            <p:nvPr/>
          </p:nvSpPr>
          <p:spPr bwMode="auto">
            <a:xfrm flipH="1">
              <a:off x="189924" y="3274952"/>
              <a:ext cx="15408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BFBFB"/>
                  </a:solidFill>
                  <a:effectLst/>
                  <a:uLnTx/>
                  <a:uFillTx/>
                  <a:ea typeface="Open Sans Extrabold" pitchFamily="34" charset="0"/>
                  <a:cs typeface="Open Sans Extrabold" pitchFamily="34" charset="0"/>
                </a:rPr>
                <a:t>CULTURA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BFBFB"/>
                  </a:solidFill>
                  <a:effectLst/>
                  <a:uLnTx/>
                  <a:uFillTx/>
                  <a:ea typeface="Open Sans Extrabold" pitchFamily="34" charset="0"/>
                  <a:cs typeface="Open Sans Extrabold" pitchFamily="34" charset="0"/>
                </a:rPr>
                <a:t>COMPETITIVA</a:t>
              </a:r>
              <a:endParaRPr kumimoji="0" lang="en-US" sz="1400" b="0" i="0" u="none" strike="noStrike" kern="0" cap="none" spc="0" normalizeH="0" baseline="0" noProof="0" dirty="0">
                <a:ln>
                  <a:noFill/>
                </a:ln>
                <a:solidFill>
                  <a:srgbClr val="FBFBFB"/>
                </a:solidFill>
                <a:effectLst/>
                <a:uLnTx/>
                <a:uFillTx/>
                <a:ea typeface="Open Sans" pitchFamily="34" charset="0"/>
                <a:cs typeface="Open Sans" pitchFamily="34" charset="0"/>
              </a:endParaRPr>
            </a:p>
          </p:txBody>
        </p:sp>
      </p:grpSp>
      <p:sp>
        <p:nvSpPr>
          <p:cNvPr id="32" name="object 2"/>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33" name="object 3"/>
          <p:cNvSpPr/>
          <p:nvPr/>
        </p:nvSpPr>
        <p:spPr>
          <a:xfrm>
            <a:off x="3028189"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34" name="object 4"/>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35" name="34 Rectángulo"/>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sp>
        <p:nvSpPr>
          <p:cNvPr id="36" name="1 Título">
            <a:extLst>
              <a:ext uri="{FF2B5EF4-FFF2-40B4-BE49-F238E27FC236}">
                <a16:creationId xmlns:a16="http://schemas.microsoft.com/office/drawing/2014/main" id="{E9AD248A-797B-40F7-A795-92FDBCAEDB41}"/>
              </a:ext>
            </a:extLst>
          </p:cNvPr>
          <p:cNvSpPr txBox="1">
            <a:spLocks/>
          </p:cNvSpPr>
          <p:nvPr/>
        </p:nvSpPr>
        <p:spPr>
          <a:xfrm>
            <a:off x="457200" y="132107"/>
            <a:ext cx="8229600" cy="6397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a:solidFill>
                  <a:schemeClr val="tx1">
                    <a:lumMod val="65000"/>
                    <a:lumOff val="35000"/>
                  </a:schemeClr>
                </a:solidFill>
                <a:latin typeface="Century Gothic" panose="020B0502020202020204" pitchFamily="34" charset="0"/>
              </a:rPr>
              <a:t>ENTENDIMIENTO DE LAS DIMENSIONES DE NUESTRO MODELO</a:t>
            </a:r>
          </a:p>
        </p:txBody>
      </p:sp>
      <p:grpSp>
        <p:nvGrpSpPr>
          <p:cNvPr id="43" name="Grupo 42">
            <a:extLst>
              <a:ext uri="{FF2B5EF4-FFF2-40B4-BE49-F238E27FC236}">
                <a16:creationId xmlns:a16="http://schemas.microsoft.com/office/drawing/2014/main" id="{FCBF2FC3-7D2B-4B97-9F71-157E84B00526}"/>
              </a:ext>
            </a:extLst>
          </p:cNvPr>
          <p:cNvGrpSpPr/>
          <p:nvPr/>
        </p:nvGrpSpPr>
        <p:grpSpPr>
          <a:xfrm>
            <a:off x="2781961" y="1539463"/>
            <a:ext cx="826147" cy="826149"/>
            <a:chOff x="3301827" y="1621768"/>
            <a:chExt cx="394781" cy="394782"/>
          </a:xfrm>
        </p:grpSpPr>
        <p:sp>
          <p:nvSpPr>
            <p:cNvPr id="44" name="Oval 273">
              <a:extLst>
                <a:ext uri="{FF2B5EF4-FFF2-40B4-BE49-F238E27FC236}">
                  <a16:creationId xmlns:a16="http://schemas.microsoft.com/office/drawing/2014/main" id="{862F7759-8D12-4926-AC1A-97ABEA87528C}"/>
                </a:ext>
              </a:extLst>
            </p:cNvPr>
            <p:cNvSpPr/>
            <p:nvPr/>
          </p:nvSpPr>
          <p:spPr bwMode="auto">
            <a:xfrm flipH="1">
              <a:off x="3301827" y="1621768"/>
              <a:ext cx="394781" cy="394782"/>
            </a:xfrm>
            <a:prstGeom prst="ellipse">
              <a:avLst/>
            </a:prstGeom>
            <a:solidFill>
              <a:srgbClr val="E64C3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CBB9F"/>
                </a:solidFill>
                <a:effectLst/>
                <a:uLnTx/>
                <a:uFillTx/>
                <a:latin typeface="Open Sans Cond Light"/>
                <a:ea typeface="+mn-ea"/>
                <a:cs typeface="+mn-cs"/>
              </a:endParaRPr>
            </a:p>
          </p:txBody>
        </p:sp>
        <p:sp>
          <p:nvSpPr>
            <p:cNvPr id="45" name="Freeform 16">
              <a:extLst>
                <a:ext uri="{FF2B5EF4-FFF2-40B4-BE49-F238E27FC236}">
                  <a16:creationId xmlns:a16="http://schemas.microsoft.com/office/drawing/2014/main" id="{6F40ECD0-9D1F-4BE4-8314-AC7F78AF734D}"/>
                </a:ext>
              </a:extLst>
            </p:cNvPr>
            <p:cNvSpPr>
              <a:spLocks noChangeAspect="1" noEditPoints="1"/>
            </p:cNvSpPr>
            <p:nvPr/>
          </p:nvSpPr>
          <p:spPr bwMode="auto">
            <a:xfrm>
              <a:off x="3408728" y="1688510"/>
              <a:ext cx="160507" cy="243817"/>
            </a:xfrm>
            <a:custGeom>
              <a:avLst/>
              <a:gdLst>
                <a:gd name="T0" fmla="*/ 235181 w 2272"/>
                <a:gd name="T1" fmla="*/ 475714 h 3448"/>
                <a:gd name="T2" fmla="*/ 238119 w 2272"/>
                <a:gd name="T3" fmla="*/ 484811 h 3448"/>
                <a:gd name="T4" fmla="*/ 230186 w 2272"/>
                <a:gd name="T5" fmla="*/ 490534 h 3448"/>
                <a:gd name="T6" fmla="*/ 202129 w 2272"/>
                <a:gd name="T7" fmla="*/ 500218 h 3448"/>
                <a:gd name="T8" fmla="*/ 190084 w 2272"/>
                <a:gd name="T9" fmla="*/ 505941 h 3448"/>
                <a:gd name="T10" fmla="*/ 133969 w 2272"/>
                <a:gd name="T11" fmla="*/ 502566 h 3448"/>
                <a:gd name="T12" fmla="*/ 128093 w 2272"/>
                <a:gd name="T13" fmla="*/ 490534 h 3448"/>
                <a:gd name="T14" fmla="*/ 96658 w 2272"/>
                <a:gd name="T15" fmla="*/ 487159 h 3448"/>
                <a:gd name="T16" fmla="*/ 96658 w 2272"/>
                <a:gd name="T17" fmla="*/ 477328 h 3448"/>
                <a:gd name="T18" fmla="*/ 103415 w 2272"/>
                <a:gd name="T19" fmla="*/ 444166 h 3448"/>
                <a:gd name="T20" fmla="*/ 237090 w 2272"/>
                <a:gd name="T21" fmla="*/ 447541 h 3448"/>
                <a:gd name="T22" fmla="*/ 237090 w 2272"/>
                <a:gd name="T23" fmla="*/ 457372 h 3448"/>
                <a:gd name="T24" fmla="*/ 103415 w 2272"/>
                <a:gd name="T25" fmla="*/ 460747 h 3448"/>
                <a:gd name="T26" fmla="*/ 95629 w 2272"/>
                <a:gd name="T27" fmla="*/ 455024 h 3448"/>
                <a:gd name="T28" fmla="*/ 98567 w 2272"/>
                <a:gd name="T29" fmla="*/ 445633 h 3448"/>
                <a:gd name="T30" fmla="*/ 230186 w 2272"/>
                <a:gd name="T31" fmla="*/ 414232 h 3448"/>
                <a:gd name="T32" fmla="*/ 238119 w 2272"/>
                <a:gd name="T33" fmla="*/ 419808 h 3448"/>
                <a:gd name="T34" fmla="*/ 235181 w 2272"/>
                <a:gd name="T35" fmla="*/ 429199 h 3448"/>
                <a:gd name="T36" fmla="*/ 100771 w 2272"/>
                <a:gd name="T37" fmla="*/ 430373 h 3448"/>
                <a:gd name="T38" fmla="*/ 95189 w 2272"/>
                <a:gd name="T39" fmla="*/ 422449 h 3448"/>
                <a:gd name="T40" fmla="*/ 100771 w 2272"/>
                <a:gd name="T41" fmla="*/ 414672 h 3448"/>
                <a:gd name="T42" fmla="*/ 191406 w 2272"/>
                <a:gd name="T43" fmla="*/ 1908 h 3448"/>
                <a:gd name="T44" fmla="*/ 237090 w 2272"/>
                <a:gd name="T45" fmla="*/ 15554 h 3448"/>
                <a:gd name="T46" fmla="*/ 276312 w 2272"/>
                <a:gd name="T47" fmla="*/ 40939 h 3448"/>
                <a:gd name="T48" fmla="*/ 306719 w 2272"/>
                <a:gd name="T49" fmla="*/ 76009 h 3448"/>
                <a:gd name="T50" fmla="*/ 326550 w 2272"/>
                <a:gd name="T51" fmla="*/ 118562 h 3448"/>
                <a:gd name="T52" fmla="*/ 333748 w 2272"/>
                <a:gd name="T53" fmla="*/ 166544 h 3448"/>
                <a:gd name="T54" fmla="*/ 329488 w 2272"/>
                <a:gd name="T55" fmla="*/ 197798 h 3448"/>
                <a:gd name="T56" fmla="*/ 319646 w 2272"/>
                <a:gd name="T57" fmla="*/ 226412 h 3448"/>
                <a:gd name="T58" fmla="*/ 308335 w 2272"/>
                <a:gd name="T59" fmla="*/ 249742 h 3448"/>
                <a:gd name="T60" fmla="*/ 299668 w 2272"/>
                <a:gd name="T61" fmla="*/ 264122 h 3448"/>
                <a:gd name="T62" fmla="*/ 269701 w 2272"/>
                <a:gd name="T63" fmla="*/ 314012 h 3448"/>
                <a:gd name="T64" fmla="*/ 252074 w 2272"/>
                <a:gd name="T65" fmla="*/ 353190 h 3448"/>
                <a:gd name="T66" fmla="*/ 243994 w 2272"/>
                <a:gd name="T67" fmla="*/ 388407 h 3448"/>
                <a:gd name="T68" fmla="*/ 235328 w 2272"/>
                <a:gd name="T69" fmla="*/ 397944 h 3448"/>
                <a:gd name="T70" fmla="*/ 104002 w 2272"/>
                <a:gd name="T71" fmla="*/ 398971 h 3448"/>
                <a:gd name="T72" fmla="*/ 93573 w 2272"/>
                <a:gd name="T73" fmla="*/ 391488 h 3448"/>
                <a:gd name="T74" fmla="*/ 87403 w 2272"/>
                <a:gd name="T75" fmla="*/ 364929 h 3448"/>
                <a:gd name="T76" fmla="*/ 72420 w 2272"/>
                <a:gd name="T77" fmla="*/ 327805 h 3448"/>
                <a:gd name="T78" fmla="*/ 51561 w 2272"/>
                <a:gd name="T79" fmla="*/ 292149 h 3448"/>
                <a:gd name="T80" fmla="*/ 43041 w 2272"/>
                <a:gd name="T81" fmla="*/ 278943 h 3448"/>
                <a:gd name="T82" fmla="*/ 36577 w 2272"/>
                <a:gd name="T83" fmla="*/ 268671 h 3448"/>
                <a:gd name="T84" fmla="*/ 34227 w 2272"/>
                <a:gd name="T85" fmla="*/ 264416 h 3448"/>
                <a:gd name="T86" fmla="*/ 25413 w 2272"/>
                <a:gd name="T87" fmla="*/ 249889 h 3448"/>
                <a:gd name="T88" fmla="*/ 13955 w 2272"/>
                <a:gd name="T89" fmla="*/ 226412 h 3448"/>
                <a:gd name="T90" fmla="*/ 4113 w 2272"/>
                <a:gd name="T91" fmla="*/ 197798 h 3448"/>
                <a:gd name="T92" fmla="*/ 0 w 2272"/>
                <a:gd name="T93" fmla="*/ 166544 h 3448"/>
                <a:gd name="T94" fmla="*/ 7051 w 2272"/>
                <a:gd name="T95" fmla="*/ 118562 h 3448"/>
                <a:gd name="T96" fmla="*/ 26882 w 2272"/>
                <a:gd name="T97" fmla="*/ 76009 h 3448"/>
                <a:gd name="T98" fmla="*/ 57436 w 2272"/>
                <a:gd name="T99" fmla="*/ 40939 h 3448"/>
                <a:gd name="T100" fmla="*/ 96511 w 2272"/>
                <a:gd name="T101" fmla="*/ 15554 h 3448"/>
                <a:gd name="T102" fmla="*/ 142195 w 2272"/>
                <a:gd name="T103" fmla="*/ 1908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rgbClr val="FFFFFF"/>
            </a:solidFill>
            <a:ln>
              <a:noFill/>
            </a:ln>
            <a:effec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black"/>
                </a:solidFill>
                <a:effectLst/>
                <a:uLnTx/>
                <a:uFillTx/>
                <a:latin typeface="Open Sans Cond Light"/>
              </a:endParaRPr>
            </a:p>
          </p:txBody>
        </p:sp>
      </p:grpSp>
      <p:sp>
        <p:nvSpPr>
          <p:cNvPr id="2" name="Rectángulo redondeado 1">
            <a:extLst>
              <a:ext uri="{FF2B5EF4-FFF2-40B4-BE49-F238E27FC236}">
                <a16:creationId xmlns:a16="http://schemas.microsoft.com/office/drawing/2014/main" id="{00DBDB22-ABAD-1F47-86EC-ECAD08F54781}"/>
              </a:ext>
            </a:extLst>
          </p:cNvPr>
          <p:cNvSpPr/>
          <p:nvPr/>
        </p:nvSpPr>
        <p:spPr>
          <a:xfrm>
            <a:off x="4975427" y="1257789"/>
            <a:ext cx="3946236" cy="1511382"/>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S_tradnl" sz="1200" dirty="0">
                <a:solidFill>
                  <a:schemeClr val="bg1"/>
                </a:solidFill>
              </a:rPr>
              <a:t>Creatividad, capacidad para cuestionar</a:t>
            </a:r>
          </a:p>
          <a:p>
            <a:pPr marL="171450" indent="-171450">
              <a:buFont typeface="Arial" panose="020B0604020202020204" pitchFamily="34" charset="0"/>
              <a:buChar char="•"/>
            </a:pPr>
            <a:r>
              <a:rPr lang="es-ES_tradnl" sz="1200" dirty="0">
                <a:solidFill>
                  <a:schemeClr val="bg1"/>
                </a:solidFill>
              </a:rPr>
              <a:t>Flexibilidad y adaptabilidad</a:t>
            </a:r>
          </a:p>
          <a:p>
            <a:pPr marL="171450" indent="-171450">
              <a:buFont typeface="Arial" panose="020B0604020202020204" pitchFamily="34" charset="0"/>
              <a:buChar char="•"/>
            </a:pPr>
            <a:r>
              <a:rPr lang="es-ES_tradnl" sz="1200" dirty="0">
                <a:solidFill>
                  <a:schemeClr val="bg1"/>
                </a:solidFill>
              </a:rPr>
              <a:t>Propensión o aversión al riesgo</a:t>
            </a:r>
          </a:p>
          <a:p>
            <a:pPr marL="171450" indent="-171450">
              <a:buFont typeface="Arial" panose="020B0604020202020204" pitchFamily="34" charset="0"/>
              <a:buChar char="•"/>
            </a:pPr>
            <a:r>
              <a:rPr lang="es-ES_tradnl" sz="1200" dirty="0">
                <a:solidFill>
                  <a:schemeClr val="bg1"/>
                </a:solidFill>
              </a:rPr>
              <a:t>Agilidad y velocidad </a:t>
            </a:r>
          </a:p>
          <a:p>
            <a:pPr marL="171450" indent="-171450">
              <a:buFont typeface="Arial" panose="020B0604020202020204" pitchFamily="34" charset="0"/>
              <a:buChar char="•"/>
            </a:pPr>
            <a:r>
              <a:rPr lang="es-ES_tradnl" sz="1200" dirty="0">
                <a:solidFill>
                  <a:schemeClr val="bg1"/>
                </a:solidFill>
              </a:rPr>
              <a:t>Aprendizaje del error</a:t>
            </a:r>
          </a:p>
          <a:p>
            <a:pPr marL="171450" indent="-171450">
              <a:buFont typeface="Arial" panose="020B0604020202020204" pitchFamily="34" charset="0"/>
              <a:buChar char="•"/>
            </a:pPr>
            <a:r>
              <a:rPr lang="es-ES_tradnl" sz="1200" dirty="0">
                <a:solidFill>
                  <a:schemeClr val="bg1"/>
                </a:solidFill>
              </a:rPr>
              <a:t>Transformación digital</a:t>
            </a:r>
          </a:p>
          <a:p>
            <a:pPr marL="171450" indent="-171450">
              <a:buFont typeface="Arial" panose="020B0604020202020204" pitchFamily="34" charset="0"/>
              <a:buChar char="•"/>
            </a:pPr>
            <a:r>
              <a:rPr lang="es-ES_tradnl" sz="1200" dirty="0">
                <a:solidFill>
                  <a:schemeClr val="bg1"/>
                </a:solidFill>
              </a:rPr>
              <a:t>Cambio y experimentación</a:t>
            </a:r>
          </a:p>
        </p:txBody>
      </p:sp>
      <p:sp>
        <p:nvSpPr>
          <p:cNvPr id="37" name="Rectángulo redondeado 36">
            <a:extLst>
              <a:ext uri="{FF2B5EF4-FFF2-40B4-BE49-F238E27FC236}">
                <a16:creationId xmlns:a16="http://schemas.microsoft.com/office/drawing/2014/main" id="{C191A93E-1C7B-4C46-B370-E56AD439A807}"/>
              </a:ext>
            </a:extLst>
          </p:cNvPr>
          <p:cNvSpPr/>
          <p:nvPr/>
        </p:nvSpPr>
        <p:spPr>
          <a:xfrm>
            <a:off x="4975427" y="2925036"/>
            <a:ext cx="3946236" cy="1511382"/>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S_tradnl" sz="1200" dirty="0">
                <a:solidFill>
                  <a:schemeClr val="bg1"/>
                </a:solidFill>
              </a:rPr>
              <a:t>Claridad de los objetivos </a:t>
            </a:r>
          </a:p>
          <a:p>
            <a:pPr marL="171450" indent="-171450">
              <a:buFont typeface="Arial" panose="020B0604020202020204" pitchFamily="34" charset="0"/>
              <a:buChar char="•"/>
            </a:pPr>
            <a:r>
              <a:rPr lang="es-ES_tradnl" sz="1200" dirty="0">
                <a:solidFill>
                  <a:schemeClr val="bg1"/>
                </a:solidFill>
              </a:rPr>
              <a:t>Calidad de los resultados</a:t>
            </a:r>
          </a:p>
          <a:p>
            <a:pPr marL="171450" indent="-171450">
              <a:buFont typeface="Arial" panose="020B0604020202020204" pitchFamily="34" charset="0"/>
              <a:buChar char="•"/>
            </a:pPr>
            <a:r>
              <a:rPr lang="es-ES_tradnl" sz="1200" dirty="0">
                <a:solidFill>
                  <a:schemeClr val="bg1"/>
                </a:solidFill>
              </a:rPr>
              <a:t>Eficiencia de los procesos</a:t>
            </a:r>
          </a:p>
          <a:p>
            <a:pPr marL="171450" indent="-171450">
              <a:buFont typeface="Arial" panose="020B0604020202020204" pitchFamily="34" charset="0"/>
              <a:buChar char="•"/>
            </a:pPr>
            <a:r>
              <a:rPr lang="es-ES_tradnl" sz="1200" dirty="0">
                <a:solidFill>
                  <a:schemeClr val="bg1"/>
                </a:solidFill>
              </a:rPr>
              <a:t>Mejora continua</a:t>
            </a:r>
          </a:p>
          <a:p>
            <a:pPr marL="171450" indent="-171450">
              <a:buFont typeface="Arial" panose="020B0604020202020204" pitchFamily="34" charset="0"/>
              <a:buChar char="•"/>
            </a:pPr>
            <a:r>
              <a:rPr lang="es-ES_tradnl" sz="1200" dirty="0">
                <a:solidFill>
                  <a:schemeClr val="bg1"/>
                </a:solidFill>
              </a:rPr>
              <a:t>Resultados financieros</a:t>
            </a:r>
          </a:p>
          <a:p>
            <a:pPr marL="171450" indent="-171450">
              <a:buFont typeface="Arial" panose="020B0604020202020204" pitchFamily="34" charset="0"/>
              <a:buChar char="•"/>
            </a:pPr>
            <a:r>
              <a:rPr lang="es-ES_tradnl" sz="1200" dirty="0">
                <a:solidFill>
                  <a:schemeClr val="bg1"/>
                </a:solidFill>
              </a:rPr>
              <a:t>Ejecución y seguimiento</a:t>
            </a:r>
          </a:p>
          <a:p>
            <a:pPr marL="171450" indent="-171450">
              <a:buFont typeface="Arial" panose="020B0604020202020204" pitchFamily="34" charset="0"/>
              <a:buChar char="•"/>
            </a:pPr>
            <a:r>
              <a:rPr lang="es-ES_tradnl" sz="1200" dirty="0">
                <a:solidFill>
                  <a:schemeClr val="bg1"/>
                </a:solidFill>
              </a:rPr>
              <a:t>Manejo del tiempo</a:t>
            </a:r>
          </a:p>
          <a:p>
            <a:pPr marL="171450" indent="-171450">
              <a:buFont typeface="Arial" panose="020B0604020202020204" pitchFamily="34" charset="0"/>
              <a:buChar char="•"/>
            </a:pPr>
            <a:r>
              <a:rPr lang="es-ES_tradnl" sz="1200" dirty="0">
                <a:solidFill>
                  <a:schemeClr val="bg1"/>
                </a:solidFill>
              </a:rPr>
              <a:t>Reconocimiento</a:t>
            </a:r>
          </a:p>
        </p:txBody>
      </p:sp>
      <p:sp>
        <p:nvSpPr>
          <p:cNvPr id="38" name="Rectángulo redondeado 37">
            <a:extLst>
              <a:ext uri="{FF2B5EF4-FFF2-40B4-BE49-F238E27FC236}">
                <a16:creationId xmlns:a16="http://schemas.microsoft.com/office/drawing/2014/main" id="{8138FFBF-31E3-294A-A71D-17A037052CE2}"/>
              </a:ext>
            </a:extLst>
          </p:cNvPr>
          <p:cNvSpPr/>
          <p:nvPr/>
        </p:nvSpPr>
        <p:spPr>
          <a:xfrm>
            <a:off x="5008977" y="4673389"/>
            <a:ext cx="3946236" cy="1511382"/>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S_tradnl" sz="1200" dirty="0">
                <a:solidFill>
                  <a:schemeClr val="bg1"/>
                </a:solidFill>
              </a:rPr>
              <a:t>Comunicación de la estrategia</a:t>
            </a:r>
          </a:p>
          <a:p>
            <a:pPr marL="171450" indent="-171450">
              <a:buFont typeface="Arial" panose="020B0604020202020204" pitchFamily="34" charset="0"/>
              <a:buChar char="•"/>
            </a:pPr>
            <a:r>
              <a:rPr lang="es-ES_tradnl" sz="1200" dirty="0">
                <a:solidFill>
                  <a:schemeClr val="bg1"/>
                </a:solidFill>
              </a:rPr>
              <a:t>Concentración del poder</a:t>
            </a:r>
          </a:p>
          <a:p>
            <a:pPr marL="171450" indent="-171450">
              <a:buFont typeface="Arial" panose="020B0604020202020204" pitchFamily="34" charset="0"/>
              <a:buChar char="•"/>
            </a:pPr>
            <a:r>
              <a:rPr lang="es-ES_tradnl" sz="1200" dirty="0">
                <a:solidFill>
                  <a:schemeClr val="bg1"/>
                </a:solidFill>
              </a:rPr>
              <a:t>Confianza</a:t>
            </a:r>
          </a:p>
          <a:p>
            <a:pPr marL="171450" indent="-171450">
              <a:buFont typeface="Arial" panose="020B0604020202020204" pitchFamily="34" charset="0"/>
              <a:buChar char="•"/>
            </a:pPr>
            <a:r>
              <a:rPr lang="es-ES_tradnl" sz="1200" dirty="0">
                <a:solidFill>
                  <a:schemeClr val="bg1"/>
                </a:solidFill>
              </a:rPr>
              <a:t>Manejo de crisis</a:t>
            </a:r>
          </a:p>
          <a:p>
            <a:pPr marL="171450" indent="-171450">
              <a:buFont typeface="Arial" panose="020B0604020202020204" pitchFamily="34" charset="0"/>
              <a:buChar char="•"/>
            </a:pPr>
            <a:r>
              <a:rPr lang="es-ES_tradnl" sz="1200" dirty="0">
                <a:solidFill>
                  <a:schemeClr val="bg1"/>
                </a:solidFill>
              </a:rPr>
              <a:t>Gestión de la cultura</a:t>
            </a:r>
          </a:p>
          <a:p>
            <a:pPr marL="171450" indent="-171450">
              <a:buFont typeface="Arial" panose="020B0604020202020204" pitchFamily="34" charset="0"/>
              <a:buChar char="•"/>
            </a:pPr>
            <a:r>
              <a:rPr lang="es-ES_tradnl" sz="1200" dirty="0">
                <a:solidFill>
                  <a:schemeClr val="bg1"/>
                </a:solidFill>
              </a:rPr>
              <a:t>Ambiente laboral</a:t>
            </a:r>
          </a:p>
          <a:p>
            <a:pPr marL="171450" indent="-171450">
              <a:buFont typeface="Arial" panose="020B0604020202020204" pitchFamily="34" charset="0"/>
              <a:buChar char="•"/>
            </a:pPr>
            <a:r>
              <a:rPr lang="es-ES_tradnl" sz="1200" dirty="0">
                <a:solidFill>
                  <a:schemeClr val="bg1"/>
                </a:solidFill>
              </a:rPr>
              <a:t>Empoderamiento y delegación </a:t>
            </a:r>
          </a:p>
          <a:p>
            <a:pPr marL="171450" indent="-171450">
              <a:buFont typeface="Arial" panose="020B0604020202020204" pitchFamily="34" charset="0"/>
              <a:buChar char="•"/>
            </a:pPr>
            <a:r>
              <a:rPr lang="es-ES_tradnl" sz="1200" dirty="0">
                <a:solidFill>
                  <a:schemeClr val="bg1"/>
                </a:solidFill>
              </a:rPr>
              <a:t>Acompañamiento</a:t>
            </a:r>
          </a:p>
        </p:txBody>
      </p:sp>
      <p:pic>
        <p:nvPicPr>
          <p:cNvPr id="39" name="Imagen 38"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09" y="5766552"/>
            <a:ext cx="890633" cy="890633"/>
          </a:xfrm>
          <a:prstGeom prst="rect">
            <a:avLst/>
          </a:prstGeom>
        </p:spPr>
      </p:pic>
      <p:pic>
        <p:nvPicPr>
          <p:cNvPr id="40" name="Imagen 39"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3"/>
          <a:stretch>
            <a:fillRect/>
          </a:stretch>
        </p:blipFill>
        <p:spPr>
          <a:xfrm>
            <a:off x="975360" y="5869338"/>
            <a:ext cx="1768022" cy="546561"/>
          </a:xfrm>
          <a:prstGeom prst="rect">
            <a:avLst/>
          </a:prstGeom>
        </p:spPr>
      </p:pic>
      <p:cxnSp>
        <p:nvCxnSpPr>
          <p:cNvPr id="41" name="Conector recto 40">
            <a:extLst>
              <a:ext uri="{FF2B5EF4-FFF2-40B4-BE49-F238E27FC236}">
                <a16:creationId xmlns:a16="http://schemas.microsoft.com/office/drawing/2014/main" id="{F0F975DC-53AD-41E2-9F18-861E30CF33E5}"/>
              </a:ext>
            </a:extLst>
          </p:cNvPr>
          <p:cNvCxnSpPr/>
          <p:nvPr/>
        </p:nvCxnSpPr>
        <p:spPr>
          <a:xfrm>
            <a:off x="864524" y="583942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60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Arrow Connector 248"/>
          <p:cNvCxnSpPr>
            <a:cxnSpLocks/>
            <a:stCxn id="172" idx="6"/>
          </p:cNvCxnSpPr>
          <p:nvPr/>
        </p:nvCxnSpPr>
        <p:spPr>
          <a:xfrm flipV="1">
            <a:off x="155320" y="1790357"/>
            <a:ext cx="2634166" cy="1639271"/>
          </a:xfrm>
          <a:prstGeom prst="straightConnector1">
            <a:avLst/>
          </a:prstGeom>
          <a:noFill/>
          <a:ln w="6350" cap="flat" cmpd="sng" algn="ctr">
            <a:solidFill>
              <a:schemeClr val="tx1"/>
            </a:solidFill>
            <a:prstDash val="sysDash"/>
            <a:miter lim="800000"/>
            <a:headEnd type="none"/>
            <a:tailEnd type="none"/>
          </a:ln>
          <a:effectLst/>
        </p:spPr>
      </p:cxnSp>
      <p:cxnSp>
        <p:nvCxnSpPr>
          <p:cNvPr id="104" name="Straight Arrow Connector 249"/>
          <p:cNvCxnSpPr>
            <a:cxnSpLocks/>
            <a:stCxn id="172" idx="6"/>
            <a:endCxn id="106" idx="2"/>
          </p:cNvCxnSpPr>
          <p:nvPr/>
        </p:nvCxnSpPr>
        <p:spPr>
          <a:xfrm flipV="1">
            <a:off x="155320" y="3396132"/>
            <a:ext cx="3243772" cy="33496"/>
          </a:xfrm>
          <a:prstGeom prst="straightConnector1">
            <a:avLst/>
          </a:prstGeom>
          <a:noFill/>
          <a:ln w="6350" cap="flat" cmpd="sng" algn="ctr">
            <a:solidFill>
              <a:schemeClr val="tx1"/>
            </a:solidFill>
            <a:prstDash val="sysDash"/>
            <a:miter lim="800000"/>
            <a:headEnd type="none"/>
            <a:tailEnd type="none"/>
          </a:ln>
          <a:effectLst/>
        </p:spPr>
      </p:cxnSp>
      <p:cxnSp>
        <p:nvCxnSpPr>
          <p:cNvPr id="105" name="Straight Arrow Connector 250"/>
          <p:cNvCxnSpPr>
            <a:cxnSpLocks/>
            <a:stCxn id="172" idx="6"/>
            <a:endCxn id="108" idx="6"/>
          </p:cNvCxnSpPr>
          <p:nvPr/>
        </p:nvCxnSpPr>
        <p:spPr>
          <a:xfrm>
            <a:off x="155320" y="3429628"/>
            <a:ext cx="2393185" cy="1802913"/>
          </a:xfrm>
          <a:prstGeom prst="straightConnector1">
            <a:avLst/>
          </a:prstGeom>
          <a:noFill/>
          <a:ln w="6350" cap="flat" cmpd="sng" algn="ctr">
            <a:solidFill>
              <a:schemeClr val="tx1"/>
            </a:solidFill>
            <a:prstDash val="sysDash"/>
            <a:miter lim="800000"/>
            <a:headEnd type="none"/>
            <a:tailEnd type="none"/>
          </a:ln>
          <a:effectLst/>
        </p:spPr>
      </p:cxnSp>
      <p:cxnSp>
        <p:nvCxnSpPr>
          <p:cNvPr id="137" name="Straight Arrow Connector 249"/>
          <p:cNvCxnSpPr/>
          <p:nvPr/>
        </p:nvCxnSpPr>
        <p:spPr>
          <a:xfrm flipH="1">
            <a:off x="3089603" y="3994128"/>
            <a:ext cx="855711" cy="851"/>
          </a:xfrm>
          <a:prstGeom prst="straightConnector1">
            <a:avLst/>
          </a:prstGeom>
          <a:noFill/>
          <a:ln w="6350" cap="flat" cmpd="sng" algn="ctr">
            <a:solidFill>
              <a:schemeClr val="bg1"/>
            </a:solidFill>
            <a:prstDash val="sysDash"/>
            <a:miter lim="800000"/>
            <a:headEnd type="none"/>
            <a:tailEnd type="none"/>
          </a:ln>
          <a:effectLst/>
        </p:spPr>
      </p:cxnSp>
      <p:sp>
        <p:nvSpPr>
          <p:cNvPr id="139" name="Rectángulo 199"/>
          <p:cNvSpPr/>
          <p:nvPr/>
        </p:nvSpPr>
        <p:spPr>
          <a:xfrm>
            <a:off x="3707919" y="1423693"/>
            <a:ext cx="915635" cy="313932"/>
          </a:xfrm>
          <a:prstGeom prst="rect">
            <a:avLst/>
          </a:prstGeom>
        </p:spPr>
        <p:txBody>
          <a:bodyPr wrap="none">
            <a:spAutoFit/>
          </a:bodyPr>
          <a:lstStyle/>
          <a:p>
            <a:pPr marL="0" marR="0" lvl="1" indent="0" defTabSz="488950" eaLnBrk="1" fontAlgn="auto" latinLnBrk="0" hangingPunct="1">
              <a:lnSpc>
                <a:spcPct val="90000"/>
              </a:lnSpc>
              <a:spcBef>
                <a:spcPct val="0"/>
              </a:spcBef>
              <a:spcAft>
                <a:spcPct val="1500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Talento</a:t>
            </a:r>
            <a:endParaRPr kumimoji="0" lang="es-CO"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endParaRPr>
          </a:p>
        </p:txBody>
      </p:sp>
      <p:sp>
        <p:nvSpPr>
          <p:cNvPr id="140" name="Rectángulo 200"/>
          <p:cNvSpPr/>
          <p:nvPr/>
        </p:nvSpPr>
        <p:spPr>
          <a:xfrm>
            <a:off x="3578482" y="3231788"/>
            <a:ext cx="1327608" cy="313932"/>
          </a:xfrm>
          <a:prstGeom prst="rect">
            <a:avLst/>
          </a:prstGeom>
        </p:spPr>
        <p:txBody>
          <a:bodyPr wrap="none">
            <a:spAutoFit/>
          </a:bodyPr>
          <a:lstStyle/>
          <a:p>
            <a:pPr marL="0" marR="0" lvl="1" indent="0" defTabSz="488950" eaLnBrk="1" fontAlgn="auto" latinLnBrk="0" hangingPunct="1">
              <a:lnSpc>
                <a:spcPct val="90000"/>
              </a:lnSpc>
              <a:spcBef>
                <a:spcPct val="0"/>
              </a:spcBef>
              <a:spcAft>
                <a:spcPct val="1500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Relaciones </a:t>
            </a:r>
          </a:p>
        </p:txBody>
      </p:sp>
      <p:sp>
        <p:nvSpPr>
          <p:cNvPr id="141" name="Rectángulo 201"/>
          <p:cNvSpPr/>
          <p:nvPr/>
        </p:nvSpPr>
        <p:spPr>
          <a:xfrm>
            <a:off x="3377701" y="5246740"/>
            <a:ext cx="1677062"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6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Comunicación</a:t>
            </a:r>
            <a:endParaRPr kumimoji="0" lang="es-ES" sz="2800" b="0" i="1"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endParaRPr>
          </a:p>
        </p:txBody>
      </p:sp>
      <p:grpSp>
        <p:nvGrpSpPr>
          <p:cNvPr id="7" name="Grupo 6">
            <a:extLst>
              <a:ext uri="{FF2B5EF4-FFF2-40B4-BE49-F238E27FC236}">
                <a16:creationId xmlns:a16="http://schemas.microsoft.com/office/drawing/2014/main" id="{2DF148E8-5335-4ECA-8D9D-85D8209AAF56}"/>
              </a:ext>
            </a:extLst>
          </p:cNvPr>
          <p:cNvGrpSpPr/>
          <p:nvPr/>
        </p:nvGrpSpPr>
        <p:grpSpPr>
          <a:xfrm>
            <a:off x="2548505" y="4804684"/>
            <a:ext cx="855711" cy="855713"/>
            <a:chOff x="2735399" y="5726478"/>
            <a:chExt cx="394781" cy="394782"/>
          </a:xfrm>
        </p:grpSpPr>
        <p:sp>
          <p:nvSpPr>
            <p:cNvPr id="108" name="Oval 266"/>
            <p:cNvSpPr/>
            <p:nvPr/>
          </p:nvSpPr>
          <p:spPr bwMode="auto">
            <a:xfrm flipH="1">
              <a:off x="2735399" y="5726478"/>
              <a:ext cx="394781" cy="394782"/>
            </a:xfrm>
            <a:prstGeom prst="ellipse">
              <a:avLst/>
            </a:prstGeom>
            <a:solidFill>
              <a:srgbClr val="44BE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Open Sans Cond Light"/>
              </a:endParaRPr>
            </a:p>
          </p:txBody>
        </p:sp>
        <p:sp>
          <p:nvSpPr>
            <p:cNvPr id="142" name="Freeform 32"/>
            <p:cNvSpPr>
              <a:spLocks noChangeAspect="1"/>
            </p:cNvSpPr>
            <p:nvPr/>
          </p:nvSpPr>
          <p:spPr bwMode="auto">
            <a:xfrm>
              <a:off x="2805458" y="5815750"/>
              <a:ext cx="267847" cy="236623"/>
            </a:xfrm>
            <a:custGeom>
              <a:avLst/>
              <a:gdLst>
                <a:gd name="T0" fmla="*/ 373491 w 136"/>
                <a:gd name="T1" fmla="*/ 131982 h 120"/>
                <a:gd name="T2" fmla="*/ 186746 w 136"/>
                <a:gd name="T3" fmla="*/ 0 h 120"/>
                <a:gd name="T4" fmla="*/ 0 w 136"/>
                <a:gd name="T5" fmla="*/ 131982 h 120"/>
                <a:gd name="T6" fmla="*/ 101612 w 136"/>
                <a:gd name="T7" fmla="*/ 250215 h 120"/>
                <a:gd name="T8" fmla="*/ 57671 w 136"/>
                <a:gd name="T9" fmla="*/ 329954 h 120"/>
                <a:gd name="T10" fmla="*/ 197731 w 136"/>
                <a:gd name="T11" fmla="*/ 263963 h 120"/>
                <a:gd name="T12" fmla="*/ 373491 w 136"/>
                <a:gd name="T13" fmla="*/ 131982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base" latinLnBrk="0" hangingPunct="1">
                <a:lnSpc>
                  <a:spcPct val="100000"/>
                </a:lnSpc>
                <a:spcBef>
                  <a:spcPct val="0"/>
                </a:spcBef>
                <a:spcAft>
                  <a:spcPct val="0"/>
                </a:spcAft>
                <a:buClrTx/>
                <a:buSzTx/>
                <a:buFontTx/>
                <a:buNone/>
                <a:tabLst/>
                <a:defRPr/>
              </a:pPr>
              <a:endParaRPr kumimoji="0" lang="es-ES" sz="2000" b="0" i="0" u="none" strike="noStrike" kern="0" cap="none" spc="0" normalizeH="0" baseline="0" noProof="0" dirty="0">
                <a:ln>
                  <a:noFill/>
                </a:ln>
                <a:solidFill>
                  <a:prstClr val="black"/>
                </a:solidFill>
                <a:effectLst/>
                <a:uLnTx/>
                <a:uFillTx/>
                <a:latin typeface="Open Sans Cond Light"/>
                <a:ea typeface="ＭＳ Ｐゴシック" charset="0"/>
                <a:cs typeface="Arial" charset="0"/>
              </a:endParaRPr>
            </a:p>
          </p:txBody>
        </p:sp>
      </p:grpSp>
      <p:grpSp>
        <p:nvGrpSpPr>
          <p:cNvPr id="11" name="Grupo 10">
            <a:extLst>
              <a:ext uri="{FF2B5EF4-FFF2-40B4-BE49-F238E27FC236}">
                <a16:creationId xmlns:a16="http://schemas.microsoft.com/office/drawing/2014/main" id="{5607B721-EAEF-428A-AB74-2DECD4BE6695}"/>
              </a:ext>
            </a:extLst>
          </p:cNvPr>
          <p:cNvGrpSpPr/>
          <p:nvPr/>
        </p:nvGrpSpPr>
        <p:grpSpPr>
          <a:xfrm>
            <a:off x="2543381" y="2968275"/>
            <a:ext cx="855711" cy="855713"/>
            <a:chOff x="2428506" y="3364756"/>
            <a:chExt cx="855711" cy="855713"/>
          </a:xfrm>
        </p:grpSpPr>
        <p:sp>
          <p:nvSpPr>
            <p:cNvPr id="106" name="Oval 260"/>
            <p:cNvSpPr/>
            <p:nvPr/>
          </p:nvSpPr>
          <p:spPr bwMode="auto">
            <a:xfrm flipH="1">
              <a:off x="2428506" y="3364756"/>
              <a:ext cx="855711" cy="855713"/>
            </a:xfrm>
            <a:prstGeom prst="ellipse">
              <a:avLst/>
            </a:prstGeom>
            <a:solidFill>
              <a:srgbClr val="44BE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Open Sans Cond Light"/>
              </a:endParaRPr>
            </a:p>
          </p:txBody>
        </p:sp>
        <p:grpSp>
          <p:nvGrpSpPr>
            <p:cNvPr id="143" name="Gruppe 130"/>
            <p:cNvGrpSpPr>
              <a:grpSpLocks noChangeAspect="1"/>
            </p:cNvGrpSpPr>
            <p:nvPr/>
          </p:nvGrpSpPr>
          <p:grpSpPr bwMode="auto">
            <a:xfrm>
              <a:off x="2589384" y="3480242"/>
              <a:ext cx="566645" cy="564939"/>
              <a:chOff x="-2446697" y="642918"/>
              <a:chExt cx="3661446" cy="3643320"/>
            </a:xfrm>
            <a:solidFill>
              <a:srgbClr val="FFFFFF"/>
            </a:solidFill>
          </p:grpSpPr>
          <p:sp>
            <p:nvSpPr>
              <p:cNvPr id="144" name="Freeform 225"/>
              <p:cNvSpPr>
                <a:spLocks/>
              </p:cNvSpPr>
              <p:nvPr/>
            </p:nvSpPr>
            <p:spPr bwMode="auto">
              <a:xfrm>
                <a:off x="550130" y="1579426"/>
                <a:ext cx="18126" cy="18126"/>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45" name="Freeform 226"/>
              <p:cNvSpPr>
                <a:spLocks/>
              </p:cNvSpPr>
              <p:nvPr/>
            </p:nvSpPr>
            <p:spPr bwMode="auto">
              <a:xfrm>
                <a:off x="84897" y="1869442"/>
                <a:ext cx="205428" cy="72504"/>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46" name="Freeform 228"/>
              <p:cNvSpPr>
                <a:spLocks/>
              </p:cNvSpPr>
              <p:nvPr/>
            </p:nvSpPr>
            <p:spPr bwMode="auto">
              <a:xfrm>
                <a:off x="544088" y="1591510"/>
                <a:ext cx="6042" cy="6042"/>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47" name="Freeform 256"/>
              <p:cNvSpPr>
                <a:spLocks/>
              </p:cNvSpPr>
              <p:nvPr/>
            </p:nvSpPr>
            <p:spPr bwMode="auto">
              <a:xfrm>
                <a:off x="-138657" y="642918"/>
                <a:ext cx="610241" cy="827753"/>
              </a:xfrm>
              <a:custGeom>
                <a:avLst/>
                <a:gdLst>
                  <a:gd name="T0" fmla="*/ 2147483647 w 202"/>
                  <a:gd name="T1" fmla="*/ 2147483647 h 274"/>
                  <a:gd name="T2" fmla="*/ 0 w 202"/>
                  <a:gd name="T3" fmla="*/ 2147483647 h 274"/>
                  <a:gd name="T4" fmla="*/ 0 w 202"/>
                  <a:gd name="T5" fmla="*/ 2147483647 h 274"/>
                  <a:gd name="T6" fmla="*/ 0 w 202"/>
                  <a:gd name="T7" fmla="*/ 2147483647 h 274"/>
                  <a:gd name="T8" fmla="*/ 2147483647 w 202"/>
                  <a:gd name="T9" fmla="*/ 2147483647 h 274"/>
                  <a:gd name="T10" fmla="*/ 2147483647 w 202"/>
                  <a:gd name="T11" fmla="*/ 2147483647 h 274"/>
                  <a:gd name="T12" fmla="*/ 2147483647 w 202"/>
                  <a:gd name="T13" fmla="*/ 2147483647 h 274"/>
                  <a:gd name="T14" fmla="*/ 2147483647 w 202"/>
                  <a:gd name="T15" fmla="*/ 2147483647 h 274"/>
                  <a:gd name="T16" fmla="*/ 2147483647 w 202"/>
                  <a:gd name="T17" fmla="*/ 2147483647 h 274"/>
                  <a:gd name="T18" fmla="*/ 2147483647 w 202"/>
                  <a:gd name="T19" fmla="*/ 2147483647 h 274"/>
                  <a:gd name="T20" fmla="*/ 2147483647 w 202"/>
                  <a:gd name="T21" fmla="*/ 2147483647 h 274"/>
                  <a:gd name="T22" fmla="*/ 2147483647 w 202"/>
                  <a:gd name="T23" fmla="*/ 2147483647 h 274"/>
                  <a:gd name="T24" fmla="*/ 2147483647 w 202"/>
                  <a:gd name="T25" fmla="*/ 2147483647 h 274"/>
                  <a:gd name="T26" fmla="*/ 2147483647 w 202"/>
                  <a:gd name="T27" fmla="*/ 2147483647 h 274"/>
                  <a:gd name="T28" fmla="*/ 2147483647 w 202"/>
                  <a:gd name="T29" fmla="*/ 2147483647 h 274"/>
                  <a:gd name="T30" fmla="*/ 2147483647 w 202"/>
                  <a:gd name="T31" fmla="*/ 2147483647 h 274"/>
                  <a:gd name="T32" fmla="*/ 2147483647 w 202"/>
                  <a:gd name="T33" fmla="*/ 2147483647 h 274"/>
                  <a:gd name="T34" fmla="*/ 2147483647 w 202"/>
                  <a:gd name="T35" fmla="*/ 2147483647 h 274"/>
                  <a:gd name="T36" fmla="*/ 2147483647 w 202"/>
                  <a:gd name="T37" fmla="*/ 2147483647 h 274"/>
                  <a:gd name="T38" fmla="*/ 2147483647 w 202"/>
                  <a:gd name="T39" fmla="*/ 2147483647 h 274"/>
                  <a:gd name="T40" fmla="*/ 2147483647 w 202"/>
                  <a:gd name="T41" fmla="*/ 2147483647 h 274"/>
                  <a:gd name="T42" fmla="*/ 2147483647 w 202"/>
                  <a:gd name="T43" fmla="*/ 2147483647 h 274"/>
                  <a:gd name="T44" fmla="*/ 2147483647 w 202"/>
                  <a:gd name="T45" fmla="*/ 2147483647 h 274"/>
                  <a:gd name="T46" fmla="*/ 2147483647 w 202"/>
                  <a:gd name="T47" fmla="*/ 2147483647 h 274"/>
                  <a:gd name="T48" fmla="*/ 2147483647 w 202"/>
                  <a:gd name="T49" fmla="*/ 2147483647 h 274"/>
                  <a:gd name="T50" fmla="*/ 2147483647 w 202"/>
                  <a:gd name="T51" fmla="*/ 2147483647 h 274"/>
                  <a:gd name="T52" fmla="*/ 2147483647 w 202"/>
                  <a:gd name="T53" fmla="*/ 2147483647 h 274"/>
                  <a:gd name="T54" fmla="*/ 2147483647 w 202"/>
                  <a:gd name="T55" fmla="*/ 2147483647 h 274"/>
                  <a:gd name="T56" fmla="*/ 2147483647 w 202"/>
                  <a:gd name="T57" fmla="*/ 2147483647 h 274"/>
                  <a:gd name="T58" fmla="*/ 2147483647 w 202"/>
                  <a:gd name="T59" fmla="*/ 2147483647 h 274"/>
                  <a:gd name="T60" fmla="*/ 2147483647 w 202"/>
                  <a:gd name="T61" fmla="*/ 2147483647 h 274"/>
                  <a:gd name="T62" fmla="*/ 2147483647 w 202"/>
                  <a:gd name="T63" fmla="*/ 2147483647 h 274"/>
                  <a:gd name="T64" fmla="*/ 2147483647 w 202"/>
                  <a:gd name="T65" fmla="*/ 2147483647 h 274"/>
                  <a:gd name="T66" fmla="*/ 2147483647 w 202"/>
                  <a:gd name="T67" fmla="*/ 2147483647 h 274"/>
                  <a:gd name="T68" fmla="*/ 2147483647 w 202"/>
                  <a:gd name="T69" fmla="*/ 2147483647 h 274"/>
                  <a:gd name="T70" fmla="*/ 2147483647 w 202"/>
                  <a:gd name="T71" fmla="*/ 2147483647 h 274"/>
                  <a:gd name="T72" fmla="*/ 2147483647 w 202"/>
                  <a:gd name="T73" fmla="*/ 2147483647 h 274"/>
                  <a:gd name="T74" fmla="*/ 2147483647 w 202"/>
                  <a:gd name="T75" fmla="*/ 2147483647 h 274"/>
                  <a:gd name="T76" fmla="*/ 2147483647 w 202"/>
                  <a:gd name="T77" fmla="*/ 2147483647 h 274"/>
                  <a:gd name="T78" fmla="*/ 2147483647 w 202"/>
                  <a:gd name="T79" fmla="*/ 2147483647 h 274"/>
                  <a:gd name="T80" fmla="*/ 2147483647 w 202"/>
                  <a:gd name="T81" fmla="*/ 2147483647 h 274"/>
                  <a:gd name="T82" fmla="*/ 2147483647 w 202"/>
                  <a:gd name="T83" fmla="*/ 2147483647 h 274"/>
                  <a:gd name="T84" fmla="*/ 2147483647 w 202"/>
                  <a:gd name="T85" fmla="*/ 2147483647 h 274"/>
                  <a:gd name="T86" fmla="*/ 2147483647 w 202"/>
                  <a:gd name="T87" fmla="*/ 2147483647 h 274"/>
                  <a:gd name="T88" fmla="*/ 2147483647 w 202"/>
                  <a:gd name="T89" fmla="*/ 2147483647 h 274"/>
                  <a:gd name="T90" fmla="*/ 2147483647 w 202"/>
                  <a:gd name="T91" fmla="*/ 2147483647 h 274"/>
                  <a:gd name="T92" fmla="*/ 2147483647 w 202"/>
                  <a:gd name="T93" fmla="*/ 2147483647 h 274"/>
                  <a:gd name="T94" fmla="*/ 2147483647 w 202"/>
                  <a:gd name="T95" fmla="*/ 2147483647 h 274"/>
                  <a:gd name="T96" fmla="*/ 2147483647 w 202"/>
                  <a:gd name="T97" fmla="*/ 2147483647 h 274"/>
                  <a:gd name="T98" fmla="*/ 2147483647 w 202"/>
                  <a:gd name="T99" fmla="*/ 2147483647 h 274"/>
                  <a:gd name="T100" fmla="*/ 2147483647 w 202"/>
                  <a:gd name="T101" fmla="*/ 2147483647 h 274"/>
                  <a:gd name="T102" fmla="*/ 2147483647 w 202"/>
                  <a:gd name="T103" fmla="*/ 2147483647 h 274"/>
                  <a:gd name="T104" fmla="*/ 2147483647 w 202"/>
                  <a:gd name="T105" fmla="*/ 2147483647 h 274"/>
                  <a:gd name="T106" fmla="*/ 2147483647 w 202"/>
                  <a:gd name="T107" fmla="*/ 2147483647 h 274"/>
                  <a:gd name="T108" fmla="*/ 2147483647 w 202"/>
                  <a:gd name="T109" fmla="*/ 2147483647 h 274"/>
                  <a:gd name="T110" fmla="*/ 2147483647 w 202"/>
                  <a:gd name="T111" fmla="*/ 2147483647 h 274"/>
                  <a:gd name="T112" fmla="*/ 2147483647 w 202"/>
                  <a:gd name="T113" fmla="*/ 2147483647 h 274"/>
                  <a:gd name="T114" fmla="*/ 2147483647 w 202"/>
                  <a:gd name="T115" fmla="*/ 0 h 274"/>
                  <a:gd name="T116" fmla="*/ 2147483647 w 202"/>
                  <a:gd name="T117" fmla="*/ 2147483647 h 274"/>
                  <a:gd name="T118" fmla="*/ 2147483647 w 202"/>
                  <a:gd name="T119" fmla="*/ 2147483647 h 274"/>
                  <a:gd name="T120" fmla="*/ 2147483647 w 202"/>
                  <a:gd name="T121" fmla="*/ 2147483647 h 274"/>
                  <a:gd name="T122" fmla="*/ 2147483647 w 202"/>
                  <a:gd name="T123" fmla="*/ 2147483647 h 274"/>
                  <a:gd name="T124" fmla="*/ 2147483647 w 202"/>
                  <a:gd name="T125" fmla="*/ 2147483647 h 2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2"/>
                  <a:gd name="T190" fmla="*/ 0 h 274"/>
                  <a:gd name="T191" fmla="*/ 202 w 202"/>
                  <a:gd name="T192" fmla="*/ 274 h 2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2" h="274">
                    <a:moveTo>
                      <a:pt x="6" y="46"/>
                    </a:moveTo>
                    <a:lnTo>
                      <a:pt x="4" y="50"/>
                    </a:lnTo>
                    <a:lnTo>
                      <a:pt x="2" y="52"/>
                    </a:lnTo>
                    <a:lnTo>
                      <a:pt x="0" y="58"/>
                    </a:lnTo>
                    <a:lnTo>
                      <a:pt x="0" y="62"/>
                    </a:lnTo>
                    <a:lnTo>
                      <a:pt x="0" y="64"/>
                    </a:lnTo>
                    <a:lnTo>
                      <a:pt x="0" y="68"/>
                    </a:lnTo>
                    <a:lnTo>
                      <a:pt x="0" y="72"/>
                    </a:lnTo>
                    <a:lnTo>
                      <a:pt x="2" y="74"/>
                    </a:lnTo>
                    <a:lnTo>
                      <a:pt x="2" y="78"/>
                    </a:lnTo>
                    <a:lnTo>
                      <a:pt x="4" y="80"/>
                    </a:lnTo>
                    <a:lnTo>
                      <a:pt x="8" y="84"/>
                    </a:lnTo>
                    <a:lnTo>
                      <a:pt x="12" y="86"/>
                    </a:lnTo>
                    <a:lnTo>
                      <a:pt x="14" y="88"/>
                    </a:lnTo>
                    <a:lnTo>
                      <a:pt x="14" y="90"/>
                    </a:lnTo>
                    <a:lnTo>
                      <a:pt x="16" y="94"/>
                    </a:lnTo>
                    <a:lnTo>
                      <a:pt x="12" y="114"/>
                    </a:lnTo>
                    <a:lnTo>
                      <a:pt x="12" y="118"/>
                    </a:lnTo>
                    <a:lnTo>
                      <a:pt x="10" y="120"/>
                    </a:lnTo>
                    <a:lnTo>
                      <a:pt x="10" y="124"/>
                    </a:lnTo>
                    <a:lnTo>
                      <a:pt x="10" y="126"/>
                    </a:lnTo>
                    <a:lnTo>
                      <a:pt x="10" y="130"/>
                    </a:lnTo>
                    <a:lnTo>
                      <a:pt x="10" y="132"/>
                    </a:lnTo>
                    <a:lnTo>
                      <a:pt x="12" y="136"/>
                    </a:lnTo>
                    <a:lnTo>
                      <a:pt x="14" y="140"/>
                    </a:lnTo>
                    <a:lnTo>
                      <a:pt x="14" y="144"/>
                    </a:lnTo>
                    <a:lnTo>
                      <a:pt x="14" y="146"/>
                    </a:lnTo>
                    <a:lnTo>
                      <a:pt x="14" y="150"/>
                    </a:lnTo>
                    <a:lnTo>
                      <a:pt x="8" y="164"/>
                    </a:lnTo>
                    <a:lnTo>
                      <a:pt x="8" y="168"/>
                    </a:lnTo>
                    <a:lnTo>
                      <a:pt x="6" y="176"/>
                    </a:lnTo>
                    <a:lnTo>
                      <a:pt x="6" y="180"/>
                    </a:lnTo>
                    <a:lnTo>
                      <a:pt x="10" y="182"/>
                    </a:lnTo>
                    <a:lnTo>
                      <a:pt x="12" y="182"/>
                    </a:lnTo>
                    <a:lnTo>
                      <a:pt x="16" y="184"/>
                    </a:lnTo>
                    <a:lnTo>
                      <a:pt x="18" y="184"/>
                    </a:lnTo>
                    <a:lnTo>
                      <a:pt x="22" y="186"/>
                    </a:lnTo>
                    <a:lnTo>
                      <a:pt x="22" y="192"/>
                    </a:lnTo>
                    <a:lnTo>
                      <a:pt x="24" y="196"/>
                    </a:lnTo>
                    <a:lnTo>
                      <a:pt x="24" y="198"/>
                    </a:lnTo>
                    <a:lnTo>
                      <a:pt x="26" y="200"/>
                    </a:lnTo>
                    <a:lnTo>
                      <a:pt x="26" y="204"/>
                    </a:lnTo>
                    <a:lnTo>
                      <a:pt x="26" y="206"/>
                    </a:lnTo>
                    <a:lnTo>
                      <a:pt x="28" y="210"/>
                    </a:lnTo>
                    <a:lnTo>
                      <a:pt x="32" y="214"/>
                    </a:lnTo>
                    <a:lnTo>
                      <a:pt x="34" y="218"/>
                    </a:lnTo>
                    <a:lnTo>
                      <a:pt x="34" y="220"/>
                    </a:lnTo>
                    <a:lnTo>
                      <a:pt x="36" y="224"/>
                    </a:lnTo>
                    <a:lnTo>
                      <a:pt x="36" y="228"/>
                    </a:lnTo>
                    <a:lnTo>
                      <a:pt x="36" y="232"/>
                    </a:lnTo>
                    <a:lnTo>
                      <a:pt x="36" y="234"/>
                    </a:lnTo>
                    <a:lnTo>
                      <a:pt x="38" y="238"/>
                    </a:lnTo>
                    <a:lnTo>
                      <a:pt x="40" y="240"/>
                    </a:lnTo>
                    <a:lnTo>
                      <a:pt x="46" y="244"/>
                    </a:lnTo>
                    <a:lnTo>
                      <a:pt x="50" y="244"/>
                    </a:lnTo>
                    <a:lnTo>
                      <a:pt x="54" y="244"/>
                    </a:lnTo>
                    <a:lnTo>
                      <a:pt x="64" y="244"/>
                    </a:lnTo>
                    <a:lnTo>
                      <a:pt x="68" y="244"/>
                    </a:lnTo>
                    <a:lnTo>
                      <a:pt x="72" y="244"/>
                    </a:lnTo>
                    <a:lnTo>
                      <a:pt x="76" y="242"/>
                    </a:lnTo>
                    <a:lnTo>
                      <a:pt x="80" y="242"/>
                    </a:lnTo>
                    <a:lnTo>
                      <a:pt x="86" y="242"/>
                    </a:lnTo>
                    <a:lnTo>
                      <a:pt x="90" y="242"/>
                    </a:lnTo>
                    <a:lnTo>
                      <a:pt x="92" y="244"/>
                    </a:lnTo>
                    <a:lnTo>
                      <a:pt x="94" y="244"/>
                    </a:lnTo>
                    <a:lnTo>
                      <a:pt x="96" y="248"/>
                    </a:lnTo>
                    <a:lnTo>
                      <a:pt x="104" y="266"/>
                    </a:lnTo>
                    <a:lnTo>
                      <a:pt x="106" y="270"/>
                    </a:lnTo>
                    <a:lnTo>
                      <a:pt x="106" y="274"/>
                    </a:lnTo>
                    <a:lnTo>
                      <a:pt x="108" y="274"/>
                    </a:lnTo>
                    <a:lnTo>
                      <a:pt x="110" y="274"/>
                    </a:lnTo>
                    <a:lnTo>
                      <a:pt x="144" y="256"/>
                    </a:lnTo>
                    <a:lnTo>
                      <a:pt x="152" y="250"/>
                    </a:lnTo>
                    <a:lnTo>
                      <a:pt x="160" y="244"/>
                    </a:lnTo>
                    <a:lnTo>
                      <a:pt x="178" y="226"/>
                    </a:lnTo>
                    <a:lnTo>
                      <a:pt x="180" y="222"/>
                    </a:lnTo>
                    <a:lnTo>
                      <a:pt x="188" y="210"/>
                    </a:lnTo>
                    <a:lnTo>
                      <a:pt x="190" y="206"/>
                    </a:lnTo>
                    <a:lnTo>
                      <a:pt x="192" y="202"/>
                    </a:lnTo>
                    <a:lnTo>
                      <a:pt x="192" y="198"/>
                    </a:lnTo>
                    <a:lnTo>
                      <a:pt x="192" y="196"/>
                    </a:lnTo>
                    <a:lnTo>
                      <a:pt x="192" y="192"/>
                    </a:lnTo>
                    <a:lnTo>
                      <a:pt x="192" y="182"/>
                    </a:lnTo>
                    <a:lnTo>
                      <a:pt x="190" y="178"/>
                    </a:lnTo>
                    <a:lnTo>
                      <a:pt x="190" y="166"/>
                    </a:lnTo>
                    <a:lnTo>
                      <a:pt x="190" y="156"/>
                    </a:lnTo>
                    <a:lnTo>
                      <a:pt x="192" y="150"/>
                    </a:lnTo>
                    <a:lnTo>
                      <a:pt x="198" y="136"/>
                    </a:lnTo>
                    <a:lnTo>
                      <a:pt x="200" y="132"/>
                    </a:lnTo>
                    <a:lnTo>
                      <a:pt x="202" y="118"/>
                    </a:lnTo>
                    <a:lnTo>
                      <a:pt x="202" y="114"/>
                    </a:lnTo>
                    <a:lnTo>
                      <a:pt x="196" y="72"/>
                    </a:lnTo>
                    <a:lnTo>
                      <a:pt x="196" y="68"/>
                    </a:lnTo>
                    <a:lnTo>
                      <a:pt x="192" y="60"/>
                    </a:lnTo>
                    <a:lnTo>
                      <a:pt x="186" y="46"/>
                    </a:lnTo>
                    <a:lnTo>
                      <a:pt x="174" y="28"/>
                    </a:lnTo>
                    <a:lnTo>
                      <a:pt x="166" y="20"/>
                    </a:lnTo>
                    <a:lnTo>
                      <a:pt x="158" y="14"/>
                    </a:lnTo>
                    <a:lnTo>
                      <a:pt x="154" y="12"/>
                    </a:lnTo>
                    <a:lnTo>
                      <a:pt x="150" y="10"/>
                    </a:lnTo>
                    <a:lnTo>
                      <a:pt x="146" y="10"/>
                    </a:lnTo>
                    <a:lnTo>
                      <a:pt x="142" y="8"/>
                    </a:lnTo>
                    <a:lnTo>
                      <a:pt x="140" y="6"/>
                    </a:lnTo>
                    <a:lnTo>
                      <a:pt x="136" y="4"/>
                    </a:lnTo>
                    <a:lnTo>
                      <a:pt x="132" y="2"/>
                    </a:lnTo>
                    <a:lnTo>
                      <a:pt x="128" y="2"/>
                    </a:lnTo>
                    <a:lnTo>
                      <a:pt x="112" y="0"/>
                    </a:lnTo>
                    <a:lnTo>
                      <a:pt x="102" y="0"/>
                    </a:lnTo>
                    <a:lnTo>
                      <a:pt x="88" y="2"/>
                    </a:lnTo>
                    <a:lnTo>
                      <a:pt x="74" y="8"/>
                    </a:lnTo>
                    <a:lnTo>
                      <a:pt x="56" y="14"/>
                    </a:lnTo>
                    <a:lnTo>
                      <a:pt x="46" y="20"/>
                    </a:lnTo>
                    <a:lnTo>
                      <a:pt x="42" y="22"/>
                    </a:lnTo>
                    <a:lnTo>
                      <a:pt x="36" y="26"/>
                    </a:lnTo>
                    <a:lnTo>
                      <a:pt x="34" y="28"/>
                    </a:lnTo>
                    <a:lnTo>
                      <a:pt x="26" y="34"/>
                    </a:lnTo>
                    <a:lnTo>
                      <a:pt x="24" y="36"/>
                    </a:lnTo>
                    <a:lnTo>
                      <a:pt x="16" y="40"/>
                    </a:lnTo>
                    <a:lnTo>
                      <a:pt x="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48" name="Freeform 257"/>
              <p:cNvSpPr>
                <a:spLocks/>
              </p:cNvSpPr>
              <p:nvPr/>
            </p:nvSpPr>
            <p:spPr bwMode="auto">
              <a:xfrm>
                <a:off x="-289706" y="1247117"/>
                <a:ext cx="1226524" cy="2422838"/>
              </a:xfrm>
              <a:custGeom>
                <a:avLst/>
                <a:gdLst>
                  <a:gd name="T0" fmla="*/ 2147483647 w 406"/>
                  <a:gd name="T1" fmla="*/ 2147483647 h 802"/>
                  <a:gd name="T2" fmla="*/ 2147483647 w 406"/>
                  <a:gd name="T3" fmla="*/ 2147483647 h 802"/>
                  <a:gd name="T4" fmla="*/ 2147483647 w 406"/>
                  <a:gd name="T5" fmla="*/ 0 h 802"/>
                  <a:gd name="T6" fmla="*/ 2147483647 w 406"/>
                  <a:gd name="T7" fmla="*/ 2147483647 h 802"/>
                  <a:gd name="T8" fmla="*/ 2147483647 w 406"/>
                  <a:gd name="T9" fmla="*/ 2147483647 h 802"/>
                  <a:gd name="T10" fmla="*/ 2147483647 w 406"/>
                  <a:gd name="T11" fmla="*/ 2147483647 h 802"/>
                  <a:gd name="T12" fmla="*/ 2147483647 w 406"/>
                  <a:gd name="T13" fmla="*/ 2147483647 h 802"/>
                  <a:gd name="T14" fmla="*/ 2147483647 w 406"/>
                  <a:gd name="T15" fmla="*/ 2147483647 h 802"/>
                  <a:gd name="T16" fmla="*/ 2147483647 w 406"/>
                  <a:gd name="T17" fmla="*/ 2147483647 h 802"/>
                  <a:gd name="T18" fmla="*/ 2147483647 w 406"/>
                  <a:gd name="T19" fmla="*/ 2147483647 h 802"/>
                  <a:gd name="T20" fmla="*/ 2147483647 w 406"/>
                  <a:gd name="T21" fmla="*/ 2147483647 h 802"/>
                  <a:gd name="T22" fmla="*/ 2147483647 w 406"/>
                  <a:gd name="T23" fmla="*/ 2147483647 h 802"/>
                  <a:gd name="T24" fmla="*/ 2147483647 w 406"/>
                  <a:gd name="T25" fmla="*/ 2147483647 h 802"/>
                  <a:gd name="T26" fmla="*/ 2147483647 w 406"/>
                  <a:gd name="T27" fmla="*/ 2147483647 h 802"/>
                  <a:gd name="T28" fmla="*/ 2147483647 w 406"/>
                  <a:gd name="T29" fmla="*/ 2147483647 h 802"/>
                  <a:gd name="T30" fmla="*/ 2147483647 w 406"/>
                  <a:gd name="T31" fmla="*/ 2147483647 h 802"/>
                  <a:gd name="T32" fmla="*/ 2147483647 w 406"/>
                  <a:gd name="T33" fmla="*/ 2147483647 h 802"/>
                  <a:gd name="T34" fmla="*/ 2147483647 w 406"/>
                  <a:gd name="T35" fmla="*/ 2147483647 h 802"/>
                  <a:gd name="T36" fmla="*/ 2147483647 w 406"/>
                  <a:gd name="T37" fmla="*/ 2147483647 h 802"/>
                  <a:gd name="T38" fmla="*/ 2147483647 w 406"/>
                  <a:gd name="T39" fmla="*/ 2147483647 h 802"/>
                  <a:gd name="T40" fmla="*/ 2147483647 w 406"/>
                  <a:gd name="T41" fmla="*/ 2147483647 h 802"/>
                  <a:gd name="T42" fmla="*/ 2147483647 w 406"/>
                  <a:gd name="T43" fmla="*/ 2147483647 h 802"/>
                  <a:gd name="T44" fmla="*/ 0 w 406"/>
                  <a:gd name="T45" fmla="*/ 2147483647 h 802"/>
                  <a:gd name="T46" fmla="*/ 2147483647 w 406"/>
                  <a:gd name="T47" fmla="*/ 2147483647 h 802"/>
                  <a:gd name="T48" fmla="*/ 2147483647 w 406"/>
                  <a:gd name="T49" fmla="*/ 2147483647 h 802"/>
                  <a:gd name="T50" fmla="*/ 2147483647 w 406"/>
                  <a:gd name="T51" fmla="*/ 2147483647 h 802"/>
                  <a:gd name="T52" fmla="*/ 2147483647 w 406"/>
                  <a:gd name="T53" fmla="*/ 2147483647 h 802"/>
                  <a:gd name="T54" fmla="*/ 2147483647 w 406"/>
                  <a:gd name="T55" fmla="*/ 2147483647 h 802"/>
                  <a:gd name="T56" fmla="*/ 2147483647 w 406"/>
                  <a:gd name="T57" fmla="*/ 2147483647 h 802"/>
                  <a:gd name="T58" fmla="*/ 2147483647 w 406"/>
                  <a:gd name="T59" fmla="*/ 2147483647 h 802"/>
                  <a:gd name="T60" fmla="*/ 2147483647 w 406"/>
                  <a:gd name="T61" fmla="*/ 2147483647 h 802"/>
                  <a:gd name="T62" fmla="*/ 2147483647 w 406"/>
                  <a:gd name="T63" fmla="*/ 2147483647 h 802"/>
                  <a:gd name="T64" fmla="*/ 2147483647 w 406"/>
                  <a:gd name="T65" fmla="*/ 2147483647 h 802"/>
                  <a:gd name="T66" fmla="*/ 2147483647 w 406"/>
                  <a:gd name="T67" fmla="*/ 2147483647 h 802"/>
                  <a:gd name="T68" fmla="*/ 2147483647 w 406"/>
                  <a:gd name="T69" fmla="*/ 2147483647 h 802"/>
                  <a:gd name="T70" fmla="*/ 2147483647 w 406"/>
                  <a:gd name="T71" fmla="*/ 2147483647 h 802"/>
                  <a:gd name="T72" fmla="*/ 2147483647 w 406"/>
                  <a:gd name="T73" fmla="*/ 2147483647 h 802"/>
                  <a:gd name="T74" fmla="*/ 2147483647 w 406"/>
                  <a:gd name="T75" fmla="*/ 2147483647 h 802"/>
                  <a:gd name="T76" fmla="*/ 2147483647 w 406"/>
                  <a:gd name="T77" fmla="*/ 2147483647 h 802"/>
                  <a:gd name="T78" fmla="*/ 2147483647 w 406"/>
                  <a:gd name="T79" fmla="*/ 2147483647 h 802"/>
                  <a:gd name="T80" fmla="*/ 2147483647 w 406"/>
                  <a:gd name="T81" fmla="*/ 2147483647 h 802"/>
                  <a:gd name="T82" fmla="*/ 2147483647 w 406"/>
                  <a:gd name="T83" fmla="*/ 2147483647 h 802"/>
                  <a:gd name="T84" fmla="*/ 2147483647 w 406"/>
                  <a:gd name="T85" fmla="*/ 2147483647 h 802"/>
                  <a:gd name="T86" fmla="*/ 2147483647 w 406"/>
                  <a:gd name="T87" fmla="*/ 2147483647 h 802"/>
                  <a:gd name="T88" fmla="*/ 2147483647 w 406"/>
                  <a:gd name="T89" fmla="*/ 2147483647 h 802"/>
                  <a:gd name="T90" fmla="*/ 2147483647 w 406"/>
                  <a:gd name="T91" fmla="*/ 2147483647 h 802"/>
                  <a:gd name="T92" fmla="*/ 2147483647 w 406"/>
                  <a:gd name="T93" fmla="*/ 2147483647 h 802"/>
                  <a:gd name="T94" fmla="*/ 2147483647 w 406"/>
                  <a:gd name="T95" fmla="*/ 2147483647 h 802"/>
                  <a:gd name="T96" fmla="*/ 2147483647 w 406"/>
                  <a:gd name="T97" fmla="*/ 2147483647 h 802"/>
                  <a:gd name="T98" fmla="*/ 2147483647 w 406"/>
                  <a:gd name="T99" fmla="*/ 2147483647 h 802"/>
                  <a:gd name="T100" fmla="*/ 2147483647 w 406"/>
                  <a:gd name="T101" fmla="*/ 2147483647 h 802"/>
                  <a:gd name="T102" fmla="*/ 2147483647 w 406"/>
                  <a:gd name="T103" fmla="*/ 2147483647 h 8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6"/>
                  <a:gd name="T157" fmla="*/ 0 h 802"/>
                  <a:gd name="T158" fmla="*/ 406 w 406"/>
                  <a:gd name="T159" fmla="*/ 802 h 8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6" h="802">
                    <a:moveTo>
                      <a:pt x="254" y="16"/>
                    </a:moveTo>
                    <a:lnTo>
                      <a:pt x="254" y="16"/>
                    </a:lnTo>
                    <a:lnTo>
                      <a:pt x="248" y="12"/>
                    </a:lnTo>
                    <a:lnTo>
                      <a:pt x="246" y="10"/>
                    </a:lnTo>
                    <a:lnTo>
                      <a:pt x="242" y="8"/>
                    </a:lnTo>
                    <a:lnTo>
                      <a:pt x="238" y="4"/>
                    </a:lnTo>
                    <a:lnTo>
                      <a:pt x="238" y="2"/>
                    </a:lnTo>
                    <a:lnTo>
                      <a:pt x="240" y="0"/>
                    </a:lnTo>
                    <a:lnTo>
                      <a:pt x="236" y="2"/>
                    </a:lnTo>
                    <a:lnTo>
                      <a:pt x="214" y="14"/>
                    </a:lnTo>
                    <a:lnTo>
                      <a:pt x="210" y="16"/>
                    </a:lnTo>
                    <a:lnTo>
                      <a:pt x="188" y="38"/>
                    </a:lnTo>
                    <a:lnTo>
                      <a:pt x="184" y="42"/>
                    </a:lnTo>
                    <a:lnTo>
                      <a:pt x="172" y="54"/>
                    </a:lnTo>
                    <a:lnTo>
                      <a:pt x="170" y="58"/>
                    </a:lnTo>
                    <a:lnTo>
                      <a:pt x="158" y="66"/>
                    </a:lnTo>
                    <a:lnTo>
                      <a:pt x="154" y="70"/>
                    </a:lnTo>
                    <a:lnTo>
                      <a:pt x="150" y="76"/>
                    </a:lnTo>
                    <a:lnTo>
                      <a:pt x="150" y="80"/>
                    </a:lnTo>
                    <a:lnTo>
                      <a:pt x="148" y="90"/>
                    </a:lnTo>
                    <a:lnTo>
                      <a:pt x="146" y="94"/>
                    </a:lnTo>
                    <a:lnTo>
                      <a:pt x="142" y="98"/>
                    </a:lnTo>
                    <a:lnTo>
                      <a:pt x="140" y="102"/>
                    </a:lnTo>
                    <a:lnTo>
                      <a:pt x="138" y="108"/>
                    </a:lnTo>
                    <a:lnTo>
                      <a:pt x="136" y="112"/>
                    </a:lnTo>
                    <a:lnTo>
                      <a:pt x="128" y="128"/>
                    </a:lnTo>
                    <a:lnTo>
                      <a:pt x="126" y="132"/>
                    </a:lnTo>
                    <a:lnTo>
                      <a:pt x="114" y="160"/>
                    </a:lnTo>
                    <a:lnTo>
                      <a:pt x="114" y="164"/>
                    </a:lnTo>
                    <a:lnTo>
                      <a:pt x="98" y="188"/>
                    </a:lnTo>
                    <a:lnTo>
                      <a:pt x="96" y="190"/>
                    </a:lnTo>
                    <a:lnTo>
                      <a:pt x="86" y="230"/>
                    </a:lnTo>
                    <a:lnTo>
                      <a:pt x="74" y="282"/>
                    </a:lnTo>
                    <a:lnTo>
                      <a:pt x="68" y="304"/>
                    </a:lnTo>
                    <a:lnTo>
                      <a:pt x="64" y="318"/>
                    </a:lnTo>
                    <a:lnTo>
                      <a:pt x="58" y="332"/>
                    </a:lnTo>
                    <a:lnTo>
                      <a:pt x="54" y="344"/>
                    </a:lnTo>
                    <a:lnTo>
                      <a:pt x="48" y="380"/>
                    </a:lnTo>
                    <a:lnTo>
                      <a:pt x="48" y="384"/>
                    </a:lnTo>
                    <a:lnTo>
                      <a:pt x="32" y="450"/>
                    </a:lnTo>
                    <a:lnTo>
                      <a:pt x="32" y="454"/>
                    </a:lnTo>
                    <a:lnTo>
                      <a:pt x="38" y="494"/>
                    </a:lnTo>
                    <a:lnTo>
                      <a:pt x="38" y="498"/>
                    </a:lnTo>
                    <a:lnTo>
                      <a:pt x="34" y="510"/>
                    </a:lnTo>
                    <a:lnTo>
                      <a:pt x="32" y="514"/>
                    </a:lnTo>
                    <a:lnTo>
                      <a:pt x="30" y="538"/>
                    </a:lnTo>
                    <a:lnTo>
                      <a:pt x="30" y="542"/>
                    </a:lnTo>
                    <a:lnTo>
                      <a:pt x="26" y="600"/>
                    </a:lnTo>
                    <a:lnTo>
                      <a:pt x="26" y="604"/>
                    </a:lnTo>
                    <a:lnTo>
                      <a:pt x="20" y="646"/>
                    </a:lnTo>
                    <a:lnTo>
                      <a:pt x="20" y="650"/>
                    </a:lnTo>
                    <a:lnTo>
                      <a:pt x="10" y="712"/>
                    </a:lnTo>
                    <a:lnTo>
                      <a:pt x="10" y="716"/>
                    </a:lnTo>
                    <a:lnTo>
                      <a:pt x="10" y="728"/>
                    </a:lnTo>
                    <a:lnTo>
                      <a:pt x="8" y="732"/>
                    </a:lnTo>
                    <a:lnTo>
                      <a:pt x="6" y="742"/>
                    </a:lnTo>
                    <a:lnTo>
                      <a:pt x="4" y="746"/>
                    </a:lnTo>
                    <a:lnTo>
                      <a:pt x="2" y="764"/>
                    </a:lnTo>
                    <a:lnTo>
                      <a:pt x="2" y="768"/>
                    </a:lnTo>
                    <a:lnTo>
                      <a:pt x="0" y="778"/>
                    </a:lnTo>
                    <a:lnTo>
                      <a:pt x="0" y="782"/>
                    </a:lnTo>
                    <a:lnTo>
                      <a:pt x="4" y="790"/>
                    </a:lnTo>
                    <a:lnTo>
                      <a:pt x="8" y="792"/>
                    </a:lnTo>
                    <a:lnTo>
                      <a:pt x="58" y="792"/>
                    </a:lnTo>
                    <a:lnTo>
                      <a:pt x="62" y="792"/>
                    </a:lnTo>
                    <a:lnTo>
                      <a:pt x="68" y="792"/>
                    </a:lnTo>
                    <a:lnTo>
                      <a:pt x="82" y="790"/>
                    </a:lnTo>
                    <a:lnTo>
                      <a:pt x="90" y="792"/>
                    </a:lnTo>
                    <a:lnTo>
                      <a:pt x="96" y="792"/>
                    </a:lnTo>
                    <a:lnTo>
                      <a:pt x="102" y="796"/>
                    </a:lnTo>
                    <a:lnTo>
                      <a:pt x="102" y="800"/>
                    </a:lnTo>
                    <a:lnTo>
                      <a:pt x="106" y="802"/>
                    </a:lnTo>
                    <a:lnTo>
                      <a:pt x="114" y="802"/>
                    </a:lnTo>
                    <a:lnTo>
                      <a:pt x="138" y="800"/>
                    </a:lnTo>
                    <a:lnTo>
                      <a:pt x="178" y="794"/>
                    </a:lnTo>
                    <a:lnTo>
                      <a:pt x="252" y="784"/>
                    </a:lnTo>
                    <a:lnTo>
                      <a:pt x="256" y="782"/>
                    </a:lnTo>
                    <a:lnTo>
                      <a:pt x="268" y="780"/>
                    </a:lnTo>
                    <a:lnTo>
                      <a:pt x="272" y="780"/>
                    </a:lnTo>
                    <a:lnTo>
                      <a:pt x="282" y="780"/>
                    </a:lnTo>
                    <a:lnTo>
                      <a:pt x="286" y="780"/>
                    </a:lnTo>
                    <a:lnTo>
                      <a:pt x="304" y="780"/>
                    </a:lnTo>
                    <a:lnTo>
                      <a:pt x="308" y="780"/>
                    </a:lnTo>
                    <a:lnTo>
                      <a:pt x="322" y="780"/>
                    </a:lnTo>
                    <a:lnTo>
                      <a:pt x="326" y="778"/>
                    </a:lnTo>
                    <a:lnTo>
                      <a:pt x="334" y="776"/>
                    </a:lnTo>
                    <a:lnTo>
                      <a:pt x="338" y="776"/>
                    </a:lnTo>
                    <a:lnTo>
                      <a:pt x="346" y="774"/>
                    </a:lnTo>
                    <a:lnTo>
                      <a:pt x="350" y="772"/>
                    </a:lnTo>
                    <a:lnTo>
                      <a:pt x="354" y="772"/>
                    </a:lnTo>
                    <a:lnTo>
                      <a:pt x="358" y="772"/>
                    </a:lnTo>
                    <a:lnTo>
                      <a:pt x="376" y="770"/>
                    </a:lnTo>
                    <a:lnTo>
                      <a:pt x="380" y="768"/>
                    </a:lnTo>
                    <a:lnTo>
                      <a:pt x="396" y="766"/>
                    </a:lnTo>
                    <a:lnTo>
                      <a:pt x="398" y="764"/>
                    </a:lnTo>
                    <a:lnTo>
                      <a:pt x="390" y="662"/>
                    </a:lnTo>
                    <a:lnTo>
                      <a:pt x="384" y="580"/>
                    </a:lnTo>
                    <a:lnTo>
                      <a:pt x="380" y="546"/>
                    </a:lnTo>
                    <a:lnTo>
                      <a:pt x="376" y="522"/>
                    </a:lnTo>
                    <a:lnTo>
                      <a:pt x="370" y="508"/>
                    </a:lnTo>
                    <a:lnTo>
                      <a:pt x="370" y="504"/>
                    </a:lnTo>
                    <a:lnTo>
                      <a:pt x="374" y="484"/>
                    </a:lnTo>
                    <a:lnTo>
                      <a:pt x="374" y="480"/>
                    </a:lnTo>
                    <a:lnTo>
                      <a:pt x="382" y="450"/>
                    </a:lnTo>
                    <a:lnTo>
                      <a:pt x="382" y="446"/>
                    </a:lnTo>
                    <a:lnTo>
                      <a:pt x="382" y="434"/>
                    </a:lnTo>
                    <a:lnTo>
                      <a:pt x="382" y="430"/>
                    </a:lnTo>
                    <a:lnTo>
                      <a:pt x="384" y="414"/>
                    </a:lnTo>
                    <a:lnTo>
                      <a:pt x="384" y="410"/>
                    </a:lnTo>
                    <a:lnTo>
                      <a:pt x="386" y="390"/>
                    </a:lnTo>
                    <a:lnTo>
                      <a:pt x="386" y="386"/>
                    </a:lnTo>
                    <a:lnTo>
                      <a:pt x="386" y="376"/>
                    </a:lnTo>
                    <a:lnTo>
                      <a:pt x="386" y="372"/>
                    </a:lnTo>
                    <a:lnTo>
                      <a:pt x="386" y="364"/>
                    </a:lnTo>
                    <a:lnTo>
                      <a:pt x="386" y="360"/>
                    </a:lnTo>
                    <a:lnTo>
                      <a:pt x="386" y="356"/>
                    </a:lnTo>
                    <a:lnTo>
                      <a:pt x="386" y="352"/>
                    </a:lnTo>
                    <a:lnTo>
                      <a:pt x="388" y="340"/>
                    </a:lnTo>
                    <a:lnTo>
                      <a:pt x="390" y="336"/>
                    </a:lnTo>
                    <a:lnTo>
                      <a:pt x="396" y="322"/>
                    </a:lnTo>
                    <a:lnTo>
                      <a:pt x="398" y="318"/>
                    </a:lnTo>
                    <a:lnTo>
                      <a:pt x="402" y="300"/>
                    </a:lnTo>
                    <a:lnTo>
                      <a:pt x="406" y="278"/>
                    </a:lnTo>
                    <a:lnTo>
                      <a:pt x="406" y="244"/>
                    </a:lnTo>
                    <a:lnTo>
                      <a:pt x="406" y="214"/>
                    </a:lnTo>
                    <a:lnTo>
                      <a:pt x="402" y="184"/>
                    </a:lnTo>
                    <a:lnTo>
                      <a:pt x="396" y="172"/>
                    </a:lnTo>
                    <a:lnTo>
                      <a:pt x="394" y="168"/>
                    </a:lnTo>
                    <a:lnTo>
                      <a:pt x="390" y="150"/>
                    </a:lnTo>
                    <a:lnTo>
                      <a:pt x="388" y="146"/>
                    </a:lnTo>
                    <a:lnTo>
                      <a:pt x="382" y="126"/>
                    </a:lnTo>
                    <a:lnTo>
                      <a:pt x="380" y="122"/>
                    </a:lnTo>
                    <a:lnTo>
                      <a:pt x="376" y="116"/>
                    </a:lnTo>
                    <a:lnTo>
                      <a:pt x="366" y="102"/>
                    </a:lnTo>
                    <a:lnTo>
                      <a:pt x="352" y="84"/>
                    </a:lnTo>
                    <a:lnTo>
                      <a:pt x="344" y="78"/>
                    </a:lnTo>
                    <a:lnTo>
                      <a:pt x="334" y="70"/>
                    </a:lnTo>
                    <a:lnTo>
                      <a:pt x="306" y="52"/>
                    </a:lnTo>
                    <a:lnTo>
                      <a:pt x="296" y="44"/>
                    </a:lnTo>
                    <a:lnTo>
                      <a:pt x="292" y="42"/>
                    </a:lnTo>
                    <a:lnTo>
                      <a:pt x="270" y="26"/>
                    </a:lnTo>
                    <a:lnTo>
                      <a:pt x="268" y="22"/>
                    </a:lnTo>
                    <a:lnTo>
                      <a:pt x="2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49" name="Freeform 258"/>
              <p:cNvSpPr>
                <a:spLocks/>
              </p:cNvSpPr>
              <p:nvPr/>
            </p:nvSpPr>
            <p:spPr bwMode="auto">
              <a:xfrm>
                <a:off x="-688478" y="2262171"/>
                <a:ext cx="628367" cy="737123"/>
              </a:xfrm>
              <a:custGeom>
                <a:avLst/>
                <a:gdLst>
                  <a:gd name="T0" fmla="*/ 2147483647 w 208"/>
                  <a:gd name="T1" fmla="*/ 2147483647 h 244"/>
                  <a:gd name="T2" fmla="*/ 2147483647 w 208"/>
                  <a:gd name="T3" fmla="*/ 0 h 244"/>
                  <a:gd name="T4" fmla="*/ 2147483647 w 208"/>
                  <a:gd name="T5" fmla="*/ 2147483647 h 244"/>
                  <a:gd name="T6" fmla="*/ 2147483647 w 208"/>
                  <a:gd name="T7" fmla="*/ 2147483647 h 244"/>
                  <a:gd name="T8" fmla="*/ 2147483647 w 208"/>
                  <a:gd name="T9" fmla="*/ 2147483647 h 244"/>
                  <a:gd name="T10" fmla="*/ 2147483647 w 208"/>
                  <a:gd name="T11" fmla="*/ 2147483647 h 244"/>
                  <a:gd name="T12" fmla="*/ 2147483647 w 208"/>
                  <a:gd name="T13" fmla="*/ 2147483647 h 244"/>
                  <a:gd name="T14" fmla="*/ 2147483647 w 208"/>
                  <a:gd name="T15" fmla="*/ 2147483647 h 244"/>
                  <a:gd name="T16" fmla="*/ 2147483647 w 208"/>
                  <a:gd name="T17" fmla="*/ 2147483647 h 244"/>
                  <a:gd name="T18" fmla="*/ 2147483647 w 208"/>
                  <a:gd name="T19" fmla="*/ 2147483647 h 244"/>
                  <a:gd name="T20" fmla="*/ 2147483647 w 208"/>
                  <a:gd name="T21" fmla="*/ 2147483647 h 244"/>
                  <a:gd name="T22" fmla="*/ 2147483647 w 208"/>
                  <a:gd name="T23" fmla="*/ 2147483647 h 244"/>
                  <a:gd name="T24" fmla="*/ 2147483647 w 208"/>
                  <a:gd name="T25" fmla="*/ 2147483647 h 244"/>
                  <a:gd name="T26" fmla="*/ 2147483647 w 208"/>
                  <a:gd name="T27" fmla="*/ 2147483647 h 244"/>
                  <a:gd name="T28" fmla="*/ 2147483647 w 208"/>
                  <a:gd name="T29" fmla="*/ 2147483647 h 244"/>
                  <a:gd name="T30" fmla="*/ 2147483647 w 208"/>
                  <a:gd name="T31" fmla="*/ 2147483647 h 244"/>
                  <a:gd name="T32" fmla="*/ 2147483647 w 208"/>
                  <a:gd name="T33" fmla="*/ 2147483647 h 244"/>
                  <a:gd name="T34" fmla="*/ 2147483647 w 208"/>
                  <a:gd name="T35" fmla="*/ 2147483647 h 244"/>
                  <a:gd name="T36" fmla="*/ 2147483647 w 208"/>
                  <a:gd name="T37" fmla="*/ 2147483647 h 244"/>
                  <a:gd name="T38" fmla="*/ 2147483647 w 208"/>
                  <a:gd name="T39" fmla="*/ 2147483647 h 244"/>
                  <a:gd name="T40" fmla="*/ 2147483647 w 208"/>
                  <a:gd name="T41" fmla="*/ 2147483647 h 244"/>
                  <a:gd name="T42" fmla="*/ 0 w 208"/>
                  <a:gd name="T43" fmla="*/ 2147483647 h 244"/>
                  <a:gd name="T44" fmla="*/ 0 w 208"/>
                  <a:gd name="T45" fmla="*/ 2147483647 h 244"/>
                  <a:gd name="T46" fmla="*/ 2147483647 w 208"/>
                  <a:gd name="T47" fmla="*/ 2147483647 h 244"/>
                  <a:gd name="T48" fmla="*/ 2147483647 w 208"/>
                  <a:gd name="T49" fmla="*/ 2147483647 h 244"/>
                  <a:gd name="T50" fmla="*/ 2147483647 w 208"/>
                  <a:gd name="T51" fmla="*/ 2147483647 h 244"/>
                  <a:gd name="T52" fmla="*/ 2147483647 w 208"/>
                  <a:gd name="T53" fmla="*/ 2147483647 h 244"/>
                  <a:gd name="T54" fmla="*/ 2147483647 w 208"/>
                  <a:gd name="T55" fmla="*/ 2147483647 h 244"/>
                  <a:gd name="T56" fmla="*/ 2147483647 w 208"/>
                  <a:gd name="T57" fmla="*/ 2147483647 h 244"/>
                  <a:gd name="T58" fmla="*/ 2147483647 w 208"/>
                  <a:gd name="T59" fmla="*/ 2147483647 h 244"/>
                  <a:gd name="T60" fmla="*/ 2147483647 w 208"/>
                  <a:gd name="T61" fmla="*/ 2147483647 h 244"/>
                  <a:gd name="T62" fmla="*/ 2147483647 w 208"/>
                  <a:gd name="T63" fmla="*/ 2147483647 h 244"/>
                  <a:gd name="T64" fmla="*/ 2147483647 w 208"/>
                  <a:gd name="T65" fmla="*/ 2147483647 h 244"/>
                  <a:gd name="T66" fmla="*/ 2147483647 w 208"/>
                  <a:gd name="T67" fmla="*/ 2147483647 h 244"/>
                  <a:gd name="T68" fmla="*/ 2147483647 w 208"/>
                  <a:gd name="T69" fmla="*/ 2147483647 h 244"/>
                  <a:gd name="T70" fmla="*/ 2147483647 w 208"/>
                  <a:gd name="T71" fmla="*/ 2147483647 h 244"/>
                  <a:gd name="T72" fmla="*/ 2147483647 w 208"/>
                  <a:gd name="T73" fmla="*/ 2147483647 h 244"/>
                  <a:gd name="T74" fmla="*/ 2147483647 w 208"/>
                  <a:gd name="T75" fmla="*/ 2147483647 h 244"/>
                  <a:gd name="T76" fmla="*/ 2147483647 w 208"/>
                  <a:gd name="T77" fmla="*/ 2147483647 h 244"/>
                  <a:gd name="T78" fmla="*/ 2147483647 w 208"/>
                  <a:gd name="T79" fmla="*/ 2147483647 h 244"/>
                  <a:gd name="T80" fmla="*/ 2147483647 w 208"/>
                  <a:gd name="T81" fmla="*/ 2147483647 h 244"/>
                  <a:gd name="T82" fmla="*/ 2147483647 w 208"/>
                  <a:gd name="T83" fmla="*/ 2147483647 h 244"/>
                  <a:gd name="T84" fmla="*/ 2147483647 w 208"/>
                  <a:gd name="T85" fmla="*/ 2147483647 h 244"/>
                  <a:gd name="T86" fmla="*/ 2147483647 w 208"/>
                  <a:gd name="T87" fmla="*/ 2147483647 h 244"/>
                  <a:gd name="T88" fmla="*/ 2147483647 w 208"/>
                  <a:gd name="T89" fmla="*/ 2147483647 h 244"/>
                  <a:gd name="T90" fmla="*/ 2147483647 w 208"/>
                  <a:gd name="T91" fmla="*/ 2147483647 h 244"/>
                  <a:gd name="T92" fmla="*/ 2147483647 w 208"/>
                  <a:gd name="T93" fmla="*/ 2147483647 h 244"/>
                  <a:gd name="T94" fmla="*/ 2147483647 w 208"/>
                  <a:gd name="T95" fmla="*/ 2147483647 h 244"/>
                  <a:gd name="T96" fmla="*/ 2147483647 w 208"/>
                  <a:gd name="T97" fmla="*/ 2147483647 h 244"/>
                  <a:gd name="T98" fmla="*/ 2147483647 w 208"/>
                  <a:gd name="T99" fmla="*/ 2147483647 h 244"/>
                  <a:gd name="T100" fmla="*/ 2147483647 w 208"/>
                  <a:gd name="T101" fmla="*/ 2147483647 h 244"/>
                  <a:gd name="T102" fmla="*/ 2147483647 w 208"/>
                  <a:gd name="T103" fmla="*/ 2147483647 h 244"/>
                  <a:gd name="T104" fmla="*/ 2147483647 w 208"/>
                  <a:gd name="T105" fmla="*/ 2147483647 h 244"/>
                  <a:gd name="T106" fmla="*/ 2147483647 w 208"/>
                  <a:gd name="T107" fmla="*/ 2147483647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8"/>
                  <a:gd name="T163" fmla="*/ 0 h 244"/>
                  <a:gd name="T164" fmla="*/ 208 w 208"/>
                  <a:gd name="T165" fmla="*/ 244 h 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8" h="244">
                    <a:moveTo>
                      <a:pt x="188" y="36"/>
                    </a:moveTo>
                    <a:lnTo>
                      <a:pt x="188" y="36"/>
                    </a:lnTo>
                    <a:lnTo>
                      <a:pt x="184" y="36"/>
                    </a:lnTo>
                    <a:lnTo>
                      <a:pt x="208" y="0"/>
                    </a:lnTo>
                    <a:lnTo>
                      <a:pt x="196" y="12"/>
                    </a:lnTo>
                    <a:lnTo>
                      <a:pt x="172" y="38"/>
                    </a:lnTo>
                    <a:lnTo>
                      <a:pt x="164" y="44"/>
                    </a:lnTo>
                    <a:lnTo>
                      <a:pt x="162" y="48"/>
                    </a:lnTo>
                    <a:lnTo>
                      <a:pt x="154" y="54"/>
                    </a:lnTo>
                    <a:lnTo>
                      <a:pt x="150" y="56"/>
                    </a:lnTo>
                    <a:lnTo>
                      <a:pt x="134" y="72"/>
                    </a:lnTo>
                    <a:lnTo>
                      <a:pt x="130" y="74"/>
                    </a:lnTo>
                    <a:lnTo>
                      <a:pt x="116" y="84"/>
                    </a:lnTo>
                    <a:lnTo>
                      <a:pt x="112" y="86"/>
                    </a:lnTo>
                    <a:lnTo>
                      <a:pt x="100" y="96"/>
                    </a:lnTo>
                    <a:lnTo>
                      <a:pt x="96" y="98"/>
                    </a:lnTo>
                    <a:lnTo>
                      <a:pt x="86" y="104"/>
                    </a:lnTo>
                    <a:lnTo>
                      <a:pt x="66" y="114"/>
                    </a:lnTo>
                    <a:lnTo>
                      <a:pt x="64" y="116"/>
                    </a:lnTo>
                    <a:lnTo>
                      <a:pt x="54" y="122"/>
                    </a:lnTo>
                    <a:lnTo>
                      <a:pt x="50" y="124"/>
                    </a:lnTo>
                    <a:lnTo>
                      <a:pt x="32" y="134"/>
                    </a:lnTo>
                    <a:lnTo>
                      <a:pt x="30" y="136"/>
                    </a:lnTo>
                    <a:lnTo>
                      <a:pt x="22" y="140"/>
                    </a:lnTo>
                    <a:lnTo>
                      <a:pt x="18" y="140"/>
                    </a:lnTo>
                    <a:lnTo>
                      <a:pt x="12" y="144"/>
                    </a:lnTo>
                    <a:lnTo>
                      <a:pt x="10" y="146"/>
                    </a:lnTo>
                    <a:lnTo>
                      <a:pt x="4" y="146"/>
                    </a:lnTo>
                    <a:lnTo>
                      <a:pt x="0" y="148"/>
                    </a:lnTo>
                    <a:lnTo>
                      <a:pt x="0" y="152"/>
                    </a:lnTo>
                    <a:lnTo>
                      <a:pt x="0" y="168"/>
                    </a:lnTo>
                    <a:lnTo>
                      <a:pt x="2" y="186"/>
                    </a:lnTo>
                    <a:lnTo>
                      <a:pt x="4" y="194"/>
                    </a:lnTo>
                    <a:lnTo>
                      <a:pt x="4" y="200"/>
                    </a:lnTo>
                    <a:lnTo>
                      <a:pt x="4" y="204"/>
                    </a:lnTo>
                    <a:lnTo>
                      <a:pt x="6" y="216"/>
                    </a:lnTo>
                    <a:lnTo>
                      <a:pt x="10" y="230"/>
                    </a:lnTo>
                    <a:lnTo>
                      <a:pt x="12" y="234"/>
                    </a:lnTo>
                    <a:lnTo>
                      <a:pt x="14" y="236"/>
                    </a:lnTo>
                    <a:lnTo>
                      <a:pt x="18" y="240"/>
                    </a:lnTo>
                    <a:lnTo>
                      <a:pt x="20" y="242"/>
                    </a:lnTo>
                    <a:lnTo>
                      <a:pt x="24" y="244"/>
                    </a:lnTo>
                    <a:lnTo>
                      <a:pt x="32" y="244"/>
                    </a:lnTo>
                    <a:lnTo>
                      <a:pt x="40" y="244"/>
                    </a:lnTo>
                    <a:lnTo>
                      <a:pt x="52" y="240"/>
                    </a:lnTo>
                    <a:lnTo>
                      <a:pt x="54" y="236"/>
                    </a:lnTo>
                    <a:lnTo>
                      <a:pt x="54" y="234"/>
                    </a:lnTo>
                    <a:lnTo>
                      <a:pt x="58" y="230"/>
                    </a:lnTo>
                    <a:lnTo>
                      <a:pt x="64" y="226"/>
                    </a:lnTo>
                    <a:lnTo>
                      <a:pt x="68" y="222"/>
                    </a:lnTo>
                    <a:lnTo>
                      <a:pt x="76" y="220"/>
                    </a:lnTo>
                    <a:lnTo>
                      <a:pt x="86" y="216"/>
                    </a:lnTo>
                    <a:lnTo>
                      <a:pt x="90" y="216"/>
                    </a:lnTo>
                    <a:lnTo>
                      <a:pt x="92" y="214"/>
                    </a:lnTo>
                    <a:lnTo>
                      <a:pt x="112" y="202"/>
                    </a:lnTo>
                    <a:lnTo>
                      <a:pt x="132" y="194"/>
                    </a:lnTo>
                    <a:lnTo>
                      <a:pt x="136" y="192"/>
                    </a:lnTo>
                    <a:lnTo>
                      <a:pt x="164" y="184"/>
                    </a:lnTo>
                    <a:lnTo>
                      <a:pt x="168" y="182"/>
                    </a:lnTo>
                    <a:lnTo>
                      <a:pt x="178" y="182"/>
                    </a:lnTo>
                    <a:lnTo>
                      <a:pt x="180" y="180"/>
                    </a:lnTo>
                    <a:lnTo>
                      <a:pt x="182" y="180"/>
                    </a:lnTo>
                    <a:lnTo>
                      <a:pt x="188" y="168"/>
                    </a:lnTo>
                    <a:lnTo>
                      <a:pt x="196" y="152"/>
                    </a:lnTo>
                    <a:lnTo>
                      <a:pt x="200" y="126"/>
                    </a:lnTo>
                    <a:lnTo>
                      <a:pt x="202" y="110"/>
                    </a:lnTo>
                    <a:lnTo>
                      <a:pt x="204" y="90"/>
                    </a:lnTo>
                    <a:lnTo>
                      <a:pt x="202" y="66"/>
                    </a:lnTo>
                    <a:lnTo>
                      <a:pt x="194" y="50"/>
                    </a:lnTo>
                    <a:lnTo>
                      <a:pt x="18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50" name="Freeform 259"/>
              <p:cNvSpPr>
                <a:spLocks/>
              </p:cNvSpPr>
              <p:nvPr/>
            </p:nvSpPr>
            <p:spPr bwMode="auto">
              <a:xfrm>
                <a:off x="-2380233" y="1482752"/>
                <a:ext cx="827753" cy="1818639"/>
              </a:xfrm>
              <a:custGeom>
                <a:avLst/>
                <a:gdLst>
                  <a:gd name="T0" fmla="*/ 2147483647 w 274"/>
                  <a:gd name="T1" fmla="*/ 0 h 602"/>
                  <a:gd name="T2" fmla="*/ 2147483647 w 274"/>
                  <a:gd name="T3" fmla="*/ 2147483647 h 602"/>
                  <a:gd name="T4" fmla="*/ 2147483647 w 274"/>
                  <a:gd name="T5" fmla="*/ 2147483647 h 602"/>
                  <a:gd name="T6" fmla="*/ 2147483647 w 274"/>
                  <a:gd name="T7" fmla="*/ 2147483647 h 602"/>
                  <a:gd name="T8" fmla="*/ 2147483647 w 274"/>
                  <a:gd name="T9" fmla="*/ 2147483647 h 602"/>
                  <a:gd name="T10" fmla="*/ 2147483647 w 274"/>
                  <a:gd name="T11" fmla="*/ 2147483647 h 602"/>
                  <a:gd name="T12" fmla="*/ 2147483647 w 274"/>
                  <a:gd name="T13" fmla="*/ 2147483647 h 602"/>
                  <a:gd name="T14" fmla="*/ 2147483647 w 274"/>
                  <a:gd name="T15" fmla="*/ 2147483647 h 602"/>
                  <a:gd name="T16" fmla="*/ 2147483647 w 274"/>
                  <a:gd name="T17" fmla="*/ 2147483647 h 602"/>
                  <a:gd name="T18" fmla="*/ 2147483647 w 274"/>
                  <a:gd name="T19" fmla="*/ 2147483647 h 602"/>
                  <a:gd name="T20" fmla="*/ 2147483647 w 274"/>
                  <a:gd name="T21" fmla="*/ 2147483647 h 602"/>
                  <a:gd name="T22" fmla="*/ 2147483647 w 274"/>
                  <a:gd name="T23" fmla="*/ 2147483647 h 602"/>
                  <a:gd name="T24" fmla="*/ 2147483647 w 274"/>
                  <a:gd name="T25" fmla="*/ 2147483647 h 602"/>
                  <a:gd name="T26" fmla="*/ 2147483647 w 274"/>
                  <a:gd name="T27" fmla="*/ 2147483647 h 602"/>
                  <a:gd name="T28" fmla="*/ 2147483647 w 274"/>
                  <a:gd name="T29" fmla="*/ 2147483647 h 602"/>
                  <a:gd name="T30" fmla="*/ 2147483647 w 274"/>
                  <a:gd name="T31" fmla="*/ 2147483647 h 602"/>
                  <a:gd name="T32" fmla="*/ 2147483647 w 274"/>
                  <a:gd name="T33" fmla="*/ 2147483647 h 602"/>
                  <a:gd name="T34" fmla="*/ 2147483647 w 274"/>
                  <a:gd name="T35" fmla="*/ 2147483647 h 602"/>
                  <a:gd name="T36" fmla="*/ 2147483647 w 274"/>
                  <a:gd name="T37" fmla="*/ 2147483647 h 602"/>
                  <a:gd name="T38" fmla="*/ 2147483647 w 274"/>
                  <a:gd name="T39" fmla="*/ 2147483647 h 602"/>
                  <a:gd name="T40" fmla="*/ 2147483647 w 274"/>
                  <a:gd name="T41" fmla="*/ 2147483647 h 602"/>
                  <a:gd name="T42" fmla="*/ 2147483647 w 274"/>
                  <a:gd name="T43" fmla="*/ 2147483647 h 602"/>
                  <a:gd name="T44" fmla="*/ 2147483647 w 274"/>
                  <a:gd name="T45" fmla="*/ 2147483647 h 602"/>
                  <a:gd name="T46" fmla="*/ 2147483647 w 274"/>
                  <a:gd name="T47" fmla="*/ 2147483647 h 602"/>
                  <a:gd name="T48" fmla="*/ 2147483647 w 274"/>
                  <a:gd name="T49" fmla="*/ 2147483647 h 602"/>
                  <a:gd name="T50" fmla="*/ 2147483647 w 274"/>
                  <a:gd name="T51" fmla="*/ 2147483647 h 602"/>
                  <a:gd name="T52" fmla="*/ 2147483647 w 274"/>
                  <a:gd name="T53" fmla="*/ 2147483647 h 602"/>
                  <a:gd name="T54" fmla="*/ 2147483647 w 274"/>
                  <a:gd name="T55" fmla="*/ 2147483647 h 602"/>
                  <a:gd name="T56" fmla="*/ 2147483647 w 274"/>
                  <a:gd name="T57" fmla="*/ 2147483647 h 602"/>
                  <a:gd name="T58" fmla="*/ 0 w 274"/>
                  <a:gd name="T59" fmla="*/ 2147483647 h 602"/>
                  <a:gd name="T60" fmla="*/ 0 w 274"/>
                  <a:gd name="T61" fmla="*/ 2147483647 h 602"/>
                  <a:gd name="T62" fmla="*/ 0 w 274"/>
                  <a:gd name="T63" fmla="*/ 2147483647 h 602"/>
                  <a:gd name="T64" fmla="*/ 2147483647 w 274"/>
                  <a:gd name="T65" fmla="*/ 2147483647 h 602"/>
                  <a:gd name="T66" fmla="*/ 2147483647 w 274"/>
                  <a:gd name="T67" fmla="*/ 2147483647 h 602"/>
                  <a:gd name="T68" fmla="*/ 2147483647 w 274"/>
                  <a:gd name="T69" fmla="*/ 2147483647 h 602"/>
                  <a:gd name="T70" fmla="*/ 2147483647 w 274"/>
                  <a:gd name="T71" fmla="*/ 2147483647 h 602"/>
                  <a:gd name="T72" fmla="*/ 2147483647 w 274"/>
                  <a:gd name="T73" fmla="*/ 2147483647 h 602"/>
                  <a:gd name="T74" fmla="*/ 2147483647 w 274"/>
                  <a:gd name="T75" fmla="*/ 2147483647 h 602"/>
                  <a:gd name="T76" fmla="*/ 2147483647 w 274"/>
                  <a:gd name="T77" fmla="*/ 2147483647 h 602"/>
                  <a:gd name="T78" fmla="*/ 2147483647 w 274"/>
                  <a:gd name="T79" fmla="*/ 2147483647 h 602"/>
                  <a:gd name="T80" fmla="*/ 2147483647 w 274"/>
                  <a:gd name="T81" fmla="*/ 2147483647 h 602"/>
                  <a:gd name="T82" fmla="*/ 2147483647 w 274"/>
                  <a:gd name="T83" fmla="*/ 2147483647 h 602"/>
                  <a:gd name="T84" fmla="*/ 2147483647 w 274"/>
                  <a:gd name="T85" fmla="*/ 2147483647 h 602"/>
                  <a:gd name="T86" fmla="*/ 2147483647 w 274"/>
                  <a:gd name="T87" fmla="*/ 2147483647 h 602"/>
                  <a:gd name="T88" fmla="*/ 2147483647 w 274"/>
                  <a:gd name="T89" fmla="*/ 2147483647 h 602"/>
                  <a:gd name="T90" fmla="*/ 2147483647 w 274"/>
                  <a:gd name="T91" fmla="*/ 2147483647 h 602"/>
                  <a:gd name="T92" fmla="*/ 2147483647 w 274"/>
                  <a:gd name="T93" fmla="*/ 2147483647 h 602"/>
                  <a:gd name="T94" fmla="*/ 2147483647 w 274"/>
                  <a:gd name="T95" fmla="*/ 2147483647 h 602"/>
                  <a:gd name="T96" fmla="*/ 2147483647 w 274"/>
                  <a:gd name="T97" fmla="*/ 2147483647 h 602"/>
                  <a:gd name="T98" fmla="*/ 2147483647 w 274"/>
                  <a:gd name="T99" fmla="*/ 2147483647 h 602"/>
                  <a:gd name="T100" fmla="*/ 2147483647 w 274"/>
                  <a:gd name="T101" fmla="*/ 2147483647 h 602"/>
                  <a:gd name="T102" fmla="*/ 2147483647 w 274"/>
                  <a:gd name="T103" fmla="*/ 2147483647 h 602"/>
                  <a:gd name="T104" fmla="*/ 2147483647 w 274"/>
                  <a:gd name="T105" fmla="*/ 2147483647 h 602"/>
                  <a:gd name="T106" fmla="*/ 2147483647 w 274"/>
                  <a:gd name="T107" fmla="*/ 2147483647 h 602"/>
                  <a:gd name="T108" fmla="*/ 2147483647 w 274"/>
                  <a:gd name="T109" fmla="*/ 2147483647 h 602"/>
                  <a:gd name="T110" fmla="*/ 2147483647 w 274"/>
                  <a:gd name="T111" fmla="*/ 2147483647 h 602"/>
                  <a:gd name="T112" fmla="*/ 2147483647 w 274"/>
                  <a:gd name="T113" fmla="*/ 2147483647 h 602"/>
                  <a:gd name="T114" fmla="*/ 2147483647 w 274"/>
                  <a:gd name="T115" fmla="*/ 2147483647 h 602"/>
                  <a:gd name="T116" fmla="*/ 2147483647 w 274"/>
                  <a:gd name="T117" fmla="*/ 2147483647 h 6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4"/>
                  <a:gd name="T178" fmla="*/ 0 h 602"/>
                  <a:gd name="T179" fmla="*/ 274 w 274"/>
                  <a:gd name="T180" fmla="*/ 602 h 6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4" h="602">
                    <a:moveTo>
                      <a:pt x="124" y="0"/>
                    </a:moveTo>
                    <a:lnTo>
                      <a:pt x="124" y="0"/>
                    </a:lnTo>
                    <a:lnTo>
                      <a:pt x="120" y="2"/>
                    </a:lnTo>
                    <a:lnTo>
                      <a:pt x="116" y="4"/>
                    </a:lnTo>
                    <a:lnTo>
                      <a:pt x="108" y="40"/>
                    </a:lnTo>
                    <a:lnTo>
                      <a:pt x="108" y="44"/>
                    </a:lnTo>
                    <a:lnTo>
                      <a:pt x="98" y="64"/>
                    </a:lnTo>
                    <a:lnTo>
                      <a:pt x="96" y="68"/>
                    </a:lnTo>
                    <a:lnTo>
                      <a:pt x="80" y="88"/>
                    </a:lnTo>
                    <a:lnTo>
                      <a:pt x="52" y="140"/>
                    </a:lnTo>
                    <a:lnTo>
                      <a:pt x="50" y="144"/>
                    </a:lnTo>
                    <a:lnTo>
                      <a:pt x="46" y="152"/>
                    </a:lnTo>
                    <a:lnTo>
                      <a:pt x="46" y="154"/>
                    </a:lnTo>
                    <a:lnTo>
                      <a:pt x="44" y="172"/>
                    </a:lnTo>
                    <a:lnTo>
                      <a:pt x="42" y="180"/>
                    </a:lnTo>
                    <a:lnTo>
                      <a:pt x="42" y="194"/>
                    </a:lnTo>
                    <a:lnTo>
                      <a:pt x="42" y="238"/>
                    </a:lnTo>
                    <a:lnTo>
                      <a:pt x="42" y="256"/>
                    </a:lnTo>
                    <a:lnTo>
                      <a:pt x="42" y="268"/>
                    </a:lnTo>
                    <a:lnTo>
                      <a:pt x="44" y="282"/>
                    </a:lnTo>
                    <a:lnTo>
                      <a:pt x="44" y="294"/>
                    </a:lnTo>
                    <a:lnTo>
                      <a:pt x="44" y="298"/>
                    </a:lnTo>
                    <a:lnTo>
                      <a:pt x="48" y="328"/>
                    </a:lnTo>
                    <a:lnTo>
                      <a:pt x="48" y="360"/>
                    </a:lnTo>
                    <a:lnTo>
                      <a:pt x="48" y="386"/>
                    </a:lnTo>
                    <a:lnTo>
                      <a:pt x="46" y="394"/>
                    </a:lnTo>
                    <a:lnTo>
                      <a:pt x="42" y="404"/>
                    </a:lnTo>
                    <a:lnTo>
                      <a:pt x="36" y="460"/>
                    </a:lnTo>
                    <a:lnTo>
                      <a:pt x="36" y="464"/>
                    </a:lnTo>
                    <a:lnTo>
                      <a:pt x="32" y="476"/>
                    </a:lnTo>
                    <a:lnTo>
                      <a:pt x="24" y="494"/>
                    </a:lnTo>
                    <a:lnTo>
                      <a:pt x="24" y="498"/>
                    </a:lnTo>
                    <a:lnTo>
                      <a:pt x="18" y="514"/>
                    </a:lnTo>
                    <a:lnTo>
                      <a:pt x="12" y="534"/>
                    </a:lnTo>
                    <a:lnTo>
                      <a:pt x="6" y="580"/>
                    </a:lnTo>
                    <a:lnTo>
                      <a:pt x="4" y="584"/>
                    </a:lnTo>
                    <a:lnTo>
                      <a:pt x="0" y="594"/>
                    </a:lnTo>
                    <a:lnTo>
                      <a:pt x="0" y="596"/>
                    </a:lnTo>
                    <a:lnTo>
                      <a:pt x="64" y="596"/>
                    </a:lnTo>
                    <a:lnTo>
                      <a:pt x="144" y="596"/>
                    </a:lnTo>
                    <a:lnTo>
                      <a:pt x="148" y="596"/>
                    </a:lnTo>
                    <a:lnTo>
                      <a:pt x="208" y="600"/>
                    </a:lnTo>
                    <a:lnTo>
                      <a:pt x="212" y="600"/>
                    </a:lnTo>
                    <a:lnTo>
                      <a:pt x="230" y="600"/>
                    </a:lnTo>
                    <a:lnTo>
                      <a:pt x="234" y="598"/>
                    </a:lnTo>
                    <a:lnTo>
                      <a:pt x="268" y="602"/>
                    </a:lnTo>
                    <a:lnTo>
                      <a:pt x="270" y="600"/>
                    </a:lnTo>
                    <a:lnTo>
                      <a:pt x="274" y="586"/>
                    </a:lnTo>
                    <a:lnTo>
                      <a:pt x="274" y="582"/>
                    </a:lnTo>
                    <a:lnTo>
                      <a:pt x="264" y="550"/>
                    </a:lnTo>
                    <a:lnTo>
                      <a:pt x="264" y="546"/>
                    </a:lnTo>
                    <a:lnTo>
                      <a:pt x="260" y="460"/>
                    </a:lnTo>
                    <a:lnTo>
                      <a:pt x="260" y="456"/>
                    </a:lnTo>
                    <a:lnTo>
                      <a:pt x="256" y="400"/>
                    </a:lnTo>
                    <a:lnTo>
                      <a:pt x="256" y="396"/>
                    </a:lnTo>
                    <a:lnTo>
                      <a:pt x="254" y="386"/>
                    </a:lnTo>
                    <a:lnTo>
                      <a:pt x="256" y="374"/>
                    </a:lnTo>
                    <a:lnTo>
                      <a:pt x="258" y="366"/>
                    </a:lnTo>
                    <a:lnTo>
                      <a:pt x="258" y="360"/>
                    </a:lnTo>
                    <a:lnTo>
                      <a:pt x="260" y="352"/>
                    </a:lnTo>
                    <a:lnTo>
                      <a:pt x="268" y="318"/>
                    </a:lnTo>
                    <a:lnTo>
                      <a:pt x="274" y="290"/>
                    </a:lnTo>
                    <a:lnTo>
                      <a:pt x="274" y="286"/>
                    </a:lnTo>
                    <a:lnTo>
                      <a:pt x="252" y="186"/>
                    </a:lnTo>
                    <a:lnTo>
                      <a:pt x="250" y="182"/>
                    </a:lnTo>
                    <a:lnTo>
                      <a:pt x="238" y="158"/>
                    </a:lnTo>
                    <a:lnTo>
                      <a:pt x="236" y="154"/>
                    </a:lnTo>
                    <a:lnTo>
                      <a:pt x="204" y="102"/>
                    </a:lnTo>
                    <a:lnTo>
                      <a:pt x="202" y="100"/>
                    </a:lnTo>
                    <a:lnTo>
                      <a:pt x="180" y="70"/>
                    </a:lnTo>
                    <a:lnTo>
                      <a:pt x="178" y="68"/>
                    </a:lnTo>
                    <a:lnTo>
                      <a:pt x="164" y="58"/>
                    </a:lnTo>
                    <a:lnTo>
                      <a:pt x="162" y="56"/>
                    </a:ln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51" name="Freeform 260"/>
              <p:cNvSpPr>
                <a:spLocks/>
              </p:cNvSpPr>
              <p:nvPr/>
            </p:nvSpPr>
            <p:spPr bwMode="auto">
              <a:xfrm>
                <a:off x="-1709574" y="2455515"/>
                <a:ext cx="839837" cy="586073"/>
              </a:xfrm>
              <a:custGeom>
                <a:avLst/>
                <a:gdLst>
                  <a:gd name="T0" fmla="*/ 2147483647 w 278"/>
                  <a:gd name="T1" fmla="*/ 2147483647 h 194"/>
                  <a:gd name="T2" fmla="*/ 0 w 278"/>
                  <a:gd name="T3" fmla="*/ 2147483647 h 194"/>
                  <a:gd name="T4" fmla="*/ 2147483647 w 278"/>
                  <a:gd name="T5" fmla="*/ 2147483647 h 194"/>
                  <a:gd name="T6" fmla="*/ 2147483647 w 278"/>
                  <a:gd name="T7" fmla="*/ 2147483647 h 194"/>
                  <a:gd name="T8" fmla="*/ 2147483647 w 278"/>
                  <a:gd name="T9" fmla="*/ 2147483647 h 194"/>
                  <a:gd name="T10" fmla="*/ 2147483647 w 278"/>
                  <a:gd name="T11" fmla="*/ 2147483647 h 194"/>
                  <a:gd name="T12" fmla="*/ 2147483647 w 278"/>
                  <a:gd name="T13" fmla="*/ 2147483647 h 194"/>
                  <a:gd name="T14" fmla="*/ 2147483647 w 278"/>
                  <a:gd name="T15" fmla="*/ 2147483647 h 194"/>
                  <a:gd name="T16" fmla="*/ 2147483647 w 278"/>
                  <a:gd name="T17" fmla="*/ 2147483647 h 194"/>
                  <a:gd name="T18" fmla="*/ 2147483647 w 278"/>
                  <a:gd name="T19" fmla="*/ 2147483647 h 194"/>
                  <a:gd name="T20" fmla="*/ 2147483647 w 278"/>
                  <a:gd name="T21" fmla="*/ 2147483647 h 194"/>
                  <a:gd name="T22" fmla="*/ 2147483647 w 278"/>
                  <a:gd name="T23" fmla="*/ 2147483647 h 194"/>
                  <a:gd name="T24" fmla="*/ 2147483647 w 278"/>
                  <a:gd name="T25" fmla="*/ 2147483647 h 194"/>
                  <a:gd name="T26" fmla="*/ 2147483647 w 278"/>
                  <a:gd name="T27" fmla="*/ 2147483647 h 194"/>
                  <a:gd name="T28" fmla="*/ 2147483647 w 278"/>
                  <a:gd name="T29" fmla="*/ 2147483647 h 194"/>
                  <a:gd name="T30" fmla="*/ 2147483647 w 278"/>
                  <a:gd name="T31" fmla="*/ 2147483647 h 194"/>
                  <a:gd name="T32" fmla="*/ 2147483647 w 278"/>
                  <a:gd name="T33" fmla="*/ 2147483647 h 194"/>
                  <a:gd name="T34" fmla="*/ 2147483647 w 278"/>
                  <a:gd name="T35" fmla="*/ 2147483647 h 194"/>
                  <a:gd name="T36" fmla="*/ 2147483647 w 278"/>
                  <a:gd name="T37" fmla="*/ 2147483647 h 194"/>
                  <a:gd name="T38" fmla="*/ 2147483647 w 278"/>
                  <a:gd name="T39" fmla="*/ 2147483647 h 194"/>
                  <a:gd name="T40" fmla="*/ 2147483647 w 278"/>
                  <a:gd name="T41" fmla="*/ 2147483647 h 194"/>
                  <a:gd name="T42" fmla="*/ 2147483647 w 278"/>
                  <a:gd name="T43" fmla="*/ 2147483647 h 194"/>
                  <a:gd name="T44" fmla="*/ 2147483647 w 278"/>
                  <a:gd name="T45" fmla="*/ 2147483647 h 194"/>
                  <a:gd name="T46" fmla="*/ 2147483647 w 278"/>
                  <a:gd name="T47" fmla="*/ 2147483647 h 194"/>
                  <a:gd name="T48" fmla="*/ 2147483647 w 278"/>
                  <a:gd name="T49" fmla="*/ 2147483647 h 194"/>
                  <a:gd name="T50" fmla="*/ 2147483647 w 278"/>
                  <a:gd name="T51" fmla="*/ 2147483647 h 194"/>
                  <a:gd name="T52" fmla="*/ 2147483647 w 278"/>
                  <a:gd name="T53" fmla="*/ 2147483647 h 194"/>
                  <a:gd name="T54" fmla="*/ 2147483647 w 278"/>
                  <a:gd name="T55" fmla="*/ 2147483647 h 194"/>
                  <a:gd name="T56" fmla="*/ 2147483647 w 278"/>
                  <a:gd name="T57" fmla="*/ 2147483647 h 194"/>
                  <a:gd name="T58" fmla="*/ 2147483647 w 278"/>
                  <a:gd name="T59" fmla="*/ 2147483647 h 194"/>
                  <a:gd name="T60" fmla="*/ 2147483647 w 278"/>
                  <a:gd name="T61" fmla="*/ 2147483647 h 194"/>
                  <a:gd name="T62" fmla="*/ 2147483647 w 278"/>
                  <a:gd name="T63" fmla="*/ 2147483647 h 194"/>
                  <a:gd name="T64" fmla="*/ 2147483647 w 278"/>
                  <a:gd name="T65" fmla="*/ 2147483647 h 194"/>
                  <a:gd name="T66" fmla="*/ 2147483647 w 278"/>
                  <a:gd name="T67" fmla="*/ 2147483647 h 194"/>
                  <a:gd name="T68" fmla="*/ 2147483647 w 278"/>
                  <a:gd name="T69" fmla="*/ 0 h 194"/>
                  <a:gd name="T70" fmla="*/ 2147483647 w 278"/>
                  <a:gd name="T71" fmla="*/ 0 h 194"/>
                  <a:gd name="T72" fmla="*/ 2147483647 w 278"/>
                  <a:gd name="T73" fmla="*/ 2147483647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8"/>
                  <a:gd name="T112" fmla="*/ 0 h 194"/>
                  <a:gd name="T113" fmla="*/ 278 w 278"/>
                  <a:gd name="T114" fmla="*/ 194 h 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8" h="194">
                    <a:moveTo>
                      <a:pt x="2" y="4"/>
                    </a:moveTo>
                    <a:lnTo>
                      <a:pt x="2" y="4"/>
                    </a:lnTo>
                    <a:lnTo>
                      <a:pt x="0" y="6"/>
                    </a:lnTo>
                    <a:lnTo>
                      <a:pt x="20" y="72"/>
                    </a:lnTo>
                    <a:lnTo>
                      <a:pt x="20" y="76"/>
                    </a:lnTo>
                    <a:lnTo>
                      <a:pt x="30" y="118"/>
                    </a:lnTo>
                    <a:lnTo>
                      <a:pt x="32" y="122"/>
                    </a:lnTo>
                    <a:lnTo>
                      <a:pt x="52" y="130"/>
                    </a:lnTo>
                    <a:lnTo>
                      <a:pt x="56" y="130"/>
                    </a:lnTo>
                    <a:lnTo>
                      <a:pt x="84" y="142"/>
                    </a:lnTo>
                    <a:lnTo>
                      <a:pt x="86" y="144"/>
                    </a:lnTo>
                    <a:lnTo>
                      <a:pt x="98" y="148"/>
                    </a:lnTo>
                    <a:lnTo>
                      <a:pt x="112" y="154"/>
                    </a:lnTo>
                    <a:lnTo>
                      <a:pt x="128" y="158"/>
                    </a:lnTo>
                    <a:lnTo>
                      <a:pt x="142" y="164"/>
                    </a:lnTo>
                    <a:lnTo>
                      <a:pt x="146" y="164"/>
                    </a:lnTo>
                    <a:lnTo>
                      <a:pt x="178" y="174"/>
                    </a:lnTo>
                    <a:lnTo>
                      <a:pt x="182" y="176"/>
                    </a:lnTo>
                    <a:lnTo>
                      <a:pt x="216" y="184"/>
                    </a:lnTo>
                    <a:lnTo>
                      <a:pt x="256" y="194"/>
                    </a:lnTo>
                    <a:lnTo>
                      <a:pt x="258" y="192"/>
                    </a:lnTo>
                    <a:lnTo>
                      <a:pt x="262" y="184"/>
                    </a:lnTo>
                    <a:lnTo>
                      <a:pt x="266" y="174"/>
                    </a:lnTo>
                    <a:lnTo>
                      <a:pt x="266" y="170"/>
                    </a:lnTo>
                    <a:lnTo>
                      <a:pt x="278" y="136"/>
                    </a:lnTo>
                    <a:lnTo>
                      <a:pt x="278" y="132"/>
                    </a:lnTo>
                    <a:lnTo>
                      <a:pt x="278" y="124"/>
                    </a:lnTo>
                    <a:lnTo>
                      <a:pt x="278" y="122"/>
                    </a:lnTo>
                    <a:lnTo>
                      <a:pt x="158" y="82"/>
                    </a:lnTo>
                    <a:lnTo>
                      <a:pt x="154" y="80"/>
                    </a:lnTo>
                    <a:lnTo>
                      <a:pt x="140" y="74"/>
                    </a:lnTo>
                    <a:lnTo>
                      <a:pt x="136" y="72"/>
                    </a:lnTo>
                    <a:lnTo>
                      <a:pt x="106" y="60"/>
                    </a:lnTo>
                    <a:lnTo>
                      <a:pt x="104" y="58"/>
                    </a:lnTo>
                    <a:lnTo>
                      <a:pt x="90" y="46"/>
                    </a:lnTo>
                    <a:lnTo>
                      <a:pt x="86" y="46"/>
                    </a:lnTo>
                    <a:lnTo>
                      <a:pt x="82" y="44"/>
                    </a:lnTo>
                    <a:lnTo>
                      <a:pt x="78" y="44"/>
                    </a:lnTo>
                    <a:lnTo>
                      <a:pt x="70" y="40"/>
                    </a:lnTo>
                    <a:lnTo>
                      <a:pt x="66" y="36"/>
                    </a:lnTo>
                    <a:lnTo>
                      <a:pt x="64" y="34"/>
                    </a:lnTo>
                    <a:lnTo>
                      <a:pt x="56" y="24"/>
                    </a:lnTo>
                    <a:lnTo>
                      <a:pt x="50" y="16"/>
                    </a:lnTo>
                    <a:lnTo>
                      <a:pt x="48" y="12"/>
                    </a:lnTo>
                    <a:lnTo>
                      <a:pt x="38" y="2"/>
                    </a:lnTo>
                    <a:lnTo>
                      <a:pt x="34" y="0"/>
                    </a:lnTo>
                    <a:lnTo>
                      <a:pt x="30" y="0"/>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52" name="Freeform 261"/>
              <p:cNvSpPr>
                <a:spLocks/>
              </p:cNvSpPr>
              <p:nvPr/>
            </p:nvSpPr>
            <p:spPr bwMode="auto">
              <a:xfrm>
                <a:off x="-912031" y="2727405"/>
                <a:ext cx="314183" cy="332309"/>
              </a:xfrm>
              <a:custGeom>
                <a:avLst/>
                <a:gdLst>
                  <a:gd name="T0" fmla="*/ 2147483647 w 104"/>
                  <a:gd name="T1" fmla="*/ 0 h 110"/>
                  <a:gd name="T2" fmla="*/ 2147483647 w 104"/>
                  <a:gd name="T3" fmla="*/ 0 h 110"/>
                  <a:gd name="T4" fmla="*/ 2147483647 w 104"/>
                  <a:gd name="T5" fmla="*/ 2147483647 h 110"/>
                  <a:gd name="T6" fmla="*/ 2147483647 w 104"/>
                  <a:gd name="T7" fmla="*/ 0 h 110"/>
                  <a:gd name="T8" fmla="*/ 2147483647 w 104"/>
                  <a:gd name="T9" fmla="*/ 0 h 110"/>
                  <a:gd name="T10" fmla="*/ 2147483647 w 104"/>
                  <a:gd name="T11" fmla="*/ 2147483647 h 110"/>
                  <a:gd name="T12" fmla="*/ 2147483647 w 104"/>
                  <a:gd name="T13" fmla="*/ 2147483647 h 110"/>
                  <a:gd name="T14" fmla="*/ 2147483647 w 104"/>
                  <a:gd name="T15" fmla="*/ 2147483647 h 110"/>
                  <a:gd name="T16" fmla="*/ 2147483647 w 104"/>
                  <a:gd name="T17" fmla="*/ 2147483647 h 110"/>
                  <a:gd name="T18" fmla="*/ 2147483647 w 104"/>
                  <a:gd name="T19" fmla="*/ 2147483647 h 110"/>
                  <a:gd name="T20" fmla="*/ 2147483647 w 104"/>
                  <a:gd name="T21" fmla="*/ 2147483647 h 110"/>
                  <a:gd name="T22" fmla="*/ 2147483647 w 104"/>
                  <a:gd name="T23" fmla="*/ 2147483647 h 110"/>
                  <a:gd name="T24" fmla="*/ 0 w 104"/>
                  <a:gd name="T25" fmla="*/ 2147483647 h 110"/>
                  <a:gd name="T26" fmla="*/ 0 w 104"/>
                  <a:gd name="T27" fmla="*/ 2147483647 h 110"/>
                  <a:gd name="T28" fmla="*/ 2147483647 w 104"/>
                  <a:gd name="T29" fmla="*/ 2147483647 h 110"/>
                  <a:gd name="T30" fmla="*/ 2147483647 w 104"/>
                  <a:gd name="T31" fmla="*/ 2147483647 h 110"/>
                  <a:gd name="T32" fmla="*/ 2147483647 w 104"/>
                  <a:gd name="T33" fmla="*/ 2147483647 h 110"/>
                  <a:gd name="T34" fmla="*/ 2147483647 w 104"/>
                  <a:gd name="T35" fmla="*/ 2147483647 h 110"/>
                  <a:gd name="T36" fmla="*/ 2147483647 w 104"/>
                  <a:gd name="T37" fmla="*/ 2147483647 h 110"/>
                  <a:gd name="T38" fmla="*/ 2147483647 w 104"/>
                  <a:gd name="T39" fmla="*/ 2147483647 h 110"/>
                  <a:gd name="T40" fmla="*/ 2147483647 w 104"/>
                  <a:gd name="T41" fmla="*/ 2147483647 h 110"/>
                  <a:gd name="T42" fmla="*/ 2147483647 w 104"/>
                  <a:gd name="T43" fmla="*/ 2147483647 h 110"/>
                  <a:gd name="T44" fmla="*/ 2147483647 w 104"/>
                  <a:gd name="T45" fmla="*/ 2147483647 h 110"/>
                  <a:gd name="T46" fmla="*/ 2147483647 w 104"/>
                  <a:gd name="T47" fmla="*/ 2147483647 h 110"/>
                  <a:gd name="T48" fmla="*/ 2147483647 w 104"/>
                  <a:gd name="T49" fmla="*/ 2147483647 h 110"/>
                  <a:gd name="T50" fmla="*/ 2147483647 w 104"/>
                  <a:gd name="T51" fmla="*/ 2147483647 h 110"/>
                  <a:gd name="T52" fmla="*/ 2147483647 w 104"/>
                  <a:gd name="T53" fmla="*/ 2147483647 h 110"/>
                  <a:gd name="T54" fmla="*/ 2147483647 w 104"/>
                  <a:gd name="T55" fmla="*/ 2147483647 h 110"/>
                  <a:gd name="T56" fmla="*/ 2147483647 w 104"/>
                  <a:gd name="T57" fmla="*/ 2147483647 h 110"/>
                  <a:gd name="T58" fmla="*/ 2147483647 w 104"/>
                  <a:gd name="T59" fmla="*/ 2147483647 h 110"/>
                  <a:gd name="T60" fmla="*/ 2147483647 w 104"/>
                  <a:gd name="T61" fmla="*/ 2147483647 h 110"/>
                  <a:gd name="T62" fmla="*/ 2147483647 w 104"/>
                  <a:gd name="T63" fmla="*/ 2147483647 h 110"/>
                  <a:gd name="T64" fmla="*/ 2147483647 w 104"/>
                  <a:gd name="T65" fmla="*/ 2147483647 h 110"/>
                  <a:gd name="T66" fmla="*/ 2147483647 w 104"/>
                  <a:gd name="T67" fmla="*/ 2147483647 h 110"/>
                  <a:gd name="T68" fmla="*/ 2147483647 w 104"/>
                  <a:gd name="T69" fmla="*/ 2147483647 h 110"/>
                  <a:gd name="T70" fmla="*/ 2147483647 w 104"/>
                  <a:gd name="T71" fmla="*/ 0 h 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110"/>
                  <a:gd name="T110" fmla="*/ 104 w 104"/>
                  <a:gd name="T111" fmla="*/ 110 h 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110">
                    <a:moveTo>
                      <a:pt x="74" y="0"/>
                    </a:moveTo>
                    <a:lnTo>
                      <a:pt x="74" y="0"/>
                    </a:lnTo>
                    <a:lnTo>
                      <a:pt x="70" y="0"/>
                    </a:lnTo>
                    <a:lnTo>
                      <a:pt x="64" y="2"/>
                    </a:lnTo>
                    <a:lnTo>
                      <a:pt x="56" y="2"/>
                    </a:lnTo>
                    <a:lnTo>
                      <a:pt x="48" y="0"/>
                    </a:lnTo>
                    <a:lnTo>
                      <a:pt x="46" y="0"/>
                    </a:lnTo>
                    <a:lnTo>
                      <a:pt x="42" y="0"/>
                    </a:lnTo>
                    <a:lnTo>
                      <a:pt x="36" y="2"/>
                    </a:lnTo>
                    <a:lnTo>
                      <a:pt x="28" y="6"/>
                    </a:lnTo>
                    <a:lnTo>
                      <a:pt x="14" y="18"/>
                    </a:lnTo>
                    <a:lnTo>
                      <a:pt x="6" y="26"/>
                    </a:lnTo>
                    <a:lnTo>
                      <a:pt x="4" y="30"/>
                    </a:lnTo>
                    <a:lnTo>
                      <a:pt x="4" y="36"/>
                    </a:lnTo>
                    <a:lnTo>
                      <a:pt x="4" y="42"/>
                    </a:lnTo>
                    <a:lnTo>
                      <a:pt x="4" y="48"/>
                    </a:lnTo>
                    <a:lnTo>
                      <a:pt x="2" y="56"/>
                    </a:lnTo>
                    <a:lnTo>
                      <a:pt x="0" y="64"/>
                    </a:lnTo>
                    <a:lnTo>
                      <a:pt x="0" y="68"/>
                    </a:lnTo>
                    <a:lnTo>
                      <a:pt x="0" y="72"/>
                    </a:lnTo>
                    <a:lnTo>
                      <a:pt x="6" y="80"/>
                    </a:lnTo>
                    <a:lnTo>
                      <a:pt x="14" y="88"/>
                    </a:lnTo>
                    <a:lnTo>
                      <a:pt x="14" y="92"/>
                    </a:lnTo>
                    <a:lnTo>
                      <a:pt x="16" y="98"/>
                    </a:lnTo>
                    <a:lnTo>
                      <a:pt x="22" y="100"/>
                    </a:lnTo>
                    <a:lnTo>
                      <a:pt x="28" y="102"/>
                    </a:lnTo>
                    <a:lnTo>
                      <a:pt x="30" y="102"/>
                    </a:lnTo>
                    <a:lnTo>
                      <a:pt x="38" y="106"/>
                    </a:lnTo>
                    <a:lnTo>
                      <a:pt x="44" y="110"/>
                    </a:lnTo>
                    <a:lnTo>
                      <a:pt x="52" y="110"/>
                    </a:lnTo>
                    <a:lnTo>
                      <a:pt x="56" y="110"/>
                    </a:lnTo>
                    <a:lnTo>
                      <a:pt x="58" y="106"/>
                    </a:lnTo>
                    <a:lnTo>
                      <a:pt x="64" y="100"/>
                    </a:lnTo>
                    <a:lnTo>
                      <a:pt x="70" y="92"/>
                    </a:lnTo>
                    <a:lnTo>
                      <a:pt x="78" y="86"/>
                    </a:lnTo>
                    <a:lnTo>
                      <a:pt x="92" y="80"/>
                    </a:lnTo>
                    <a:lnTo>
                      <a:pt x="98" y="78"/>
                    </a:lnTo>
                    <a:lnTo>
                      <a:pt x="102" y="72"/>
                    </a:lnTo>
                    <a:lnTo>
                      <a:pt x="104" y="66"/>
                    </a:lnTo>
                    <a:lnTo>
                      <a:pt x="104" y="60"/>
                    </a:lnTo>
                    <a:lnTo>
                      <a:pt x="102" y="46"/>
                    </a:lnTo>
                    <a:lnTo>
                      <a:pt x="100" y="34"/>
                    </a:lnTo>
                    <a:lnTo>
                      <a:pt x="94" y="24"/>
                    </a:lnTo>
                    <a:lnTo>
                      <a:pt x="90" y="16"/>
                    </a:lnTo>
                    <a:lnTo>
                      <a:pt x="84" y="6"/>
                    </a:lnTo>
                    <a:lnTo>
                      <a:pt x="80" y="2"/>
                    </a:lnTo>
                    <a:lnTo>
                      <a:pt x="78" y="2"/>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53" name="Freeform 262"/>
              <p:cNvSpPr>
                <a:spLocks/>
              </p:cNvSpPr>
              <p:nvPr/>
            </p:nvSpPr>
            <p:spPr bwMode="auto">
              <a:xfrm>
                <a:off x="-2398361" y="987311"/>
                <a:ext cx="791501" cy="906299"/>
              </a:xfrm>
              <a:custGeom>
                <a:avLst/>
                <a:gdLst>
                  <a:gd name="T0" fmla="*/ 2147483647 w 262"/>
                  <a:gd name="T1" fmla="*/ 2147483647 h 300"/>
                  <a:gd name="T2" fmla="*/ 2147483647 w 262"/>
                  <a:gd name="T3" fmla="*/ 2147483647 h 300"/>
                  <a:gd name="T4" fmla="*/ 2147483647 w 262"/>
                  <a:gd name="T5" fmla="*/ 2147483647 h 300"/>
                  <a:gd name="T6" fmla="*/ 2147483647 w 262"/>
                  <a:gd name="T7" fmla="*/ 2147483647 h 300"/>
                  <a:gd name="T8" fmla="*/ 2147483647 w 262"/>
                  <a:gd name="T9" fmla="*/ 2147483647 h 300"/>
                  <a:gd name="T10" fmla="*/ 2147483647 w 262"/>
                  <a:gd name="T11" fmla="*/ 2147483647 h 300"/>
                  <a:gd name="T12" fmla="*/ 2147483647 w 262"/>
                  <a:gd name="T13" fmla="*/ 2147483647 h 300"/>
                  <a:gd name="T14" fmla="*/ 2147483647 w 262"/>
                  <a:gd name="T15" fmla="*/ 0 h 300"/>
                  <a:gd name="T16" fmla="*/ 2147483647 w 262"/>
                  <a:gd name="T17" fmla="*/ 2147483647 h 300"/>
                  <a:gd name="T18" fmla="*/ 2147483647 w 262"/>
                  <a:gd name="T19" fmla="*/ 2147483647 h 300"/>
                  <a:gd name="T20" fmla="*/ 2147483647 w 262"/>
                  <a:gd name="T21" fmla="*/ 2147483647 h 300"/>
                  <a:gd name="T22" fmla="*/ 2147483647 w 262"/>
                  <a:gd name="T23" fmla="*/ 2147483647 h 300"/>
                  <a:gd name="T24" fmla="*/ 2147483647 w 262"/>
                  <a:gd name="T25" fmla="*/ 2147483647 h 300"/>
                  <a:gd name="T26" fmla="*/ 2147483647 w 262"/>
                  <a:gd name="T27" fmla="*/ 2147483647 h 300"/>
                  <a:gd name="T28" fmla="*/ 2147483647 w 262"/>
                  <a:gd name="T29" fmla="*/ 2147483647 h 300"/>
                  <a:gd name="T30" fmla="*/ 2147483647 w 262"/>
                  <a:gd name="T31" fmla="*/ 2147483647 h 300"/>
                  <a:gd name="T32" fmla="*/ 2147483647 w 262"/>
                  <a:gd name="T33" fmla="*/ 2147483647 h 300"/>
                  <a:gd name="T34" fmla="*/ 2147483647 w 262"/>
                  <a:gd name="T35" fmla="*/ 2147483647 h 300"/>
                  <a:gd name="T36" fmla="*/ 2147483647 w 262"/>
                  <a:gd name="T37" fmla="*/ 2147483647 h 300"/>
                  <a:gd name="T38" fmla="*/ 2147483647 w 262"/>
                  <a:gd name="T39" fmla="*/ 2147483647 h 300"/>
                  <a:gd name="T40" fmla="*/ 2147483647 w 262"/>
                  <a:gd name="T41" fmla="*/ 2147483647 h 300"/>
                  <a:gd name="T42" fmla="*/ 2147483647 w 262"/>
                  <a:gd name="T43" fmla="*/ 2147483647 h 300"/>
                  <a:gd name="T44" fmla="*/ 2147483647 w 262"/>
                  <a:gd name="T45" fmla="*/ 2147483647 h 300"/>
                  <a:gd name="T46" fmla="*/ 2147483647 w 262"/>
                  <a:gd name="T47" fmla="*/ 2147483647 h 300"/>
                  <a:gd name="T48" fmla="*/ 2147483647 w 262"/>
                  <a:gd name="T49" fmla="*/ 2147483647 h 300"/>
                  <a:gd name="T50" fmla="*/ 2147483647 w 262"/>
                  <a:gd name="T51" fmla="*/ 2147483647 h 300"/>
                  <a:gd name="T52" fmla="*/ 2147483647 w 262"/>
                  <a:gd name="T53" fmla="*/ 2147483647 h 300"/>
                  <a:gd name="T54" fmla="*/ 2147483647 w 262"/>
                  <a:gd name="T55" fmla="*/ 2147483647 h 300"/>
                  <a:gd name="T56" fmla="*/ 2147483647 w 262"/>
                  <a:gd name="T57" fmla="*/ 2147483647 h 300"/>
                  <a:gd name="T58" fmla="*/ 2147483647 w 262"/>
                  <a:gd name="T59" fmla="*/ 2147483647 h 300"/>
                  <a:gd name="T60" fmla="*/ 2147483647 w 262"/>
                  <a:gd name="T61" fmla="*/ 2147483647 h 300"/>
                  <a:gd name="T62" fmla="*/ 2147483647 w 262"/>
                  <a:gd name="T63" fmla="*/ 2147483647 h 300"/>
                  <a:gd name="T64" fmla="*/ 2147483647 w 262"/>
                  <a:gd name="T65" fmla="*/ 2147483647 h 300"/>
                  <a:gd name="T66" fmla="*/ 2147483647 w 262"/>
                  <a:gd name="T67" fmla="*/ 2147483647 h 300"/>
                  <a:gd name="T68" fmla="*/ 2147483647 w 262"/>
                  <a:gd name="T69" fmla="*/ 2147483647 h 300"/>
                  <a:gd name="T70" fmla="*/ 2147483647 w 262"/>
                  <a:gd name="T71" fmla="*/ 2147483647 h 300"/>
                  <a:gd name="T72" fmla="*/ 2147483647 w 262"/>
                  <a:gd name="T73" fmla="*/ 2147483647 h 300"/>
                  <a:gd name="T74" fmla="*/ 2147483647 w 262"/>
                  <a:gd name="T75" fmla="*/ 2147483647 h 300"/>
                  <a:gd name="T76" fmla="*/ 2147483647 w 262"/>
                  <a:gd name="T77" fmla="*/ 2147483647 h 300"/>
                  <a:gd name="T78" fmla="*/ 2147483647 w 262"/>
                  <a:gd name="T79" fmla="*/ 2147483647 h 300"/>
                  <a:gd name="T80" fmla="*/ 2147483647 w 262"/>
                  <a:gd name="T81" fmla="*/ 2147483647 h 300"/>
                  <a:gd name="T82" fmla="*/ 2147483647 w 262"/>
                  <a:gd name="T83" fmla="*/ 2147483647 h 300"/>
                  <a:gd name="T84" fmla="*/ 2147483647 w 262"/>
                  <a:gd name="T85" fmla="*/ 2147483647 h 300"/>
                  <a:gd name="T86" fmla="*/ 2147483647 w 262"/>
                  <a:gd name="T87" fmla="*/ 2147483647 h 300"/>
                  <a:gd name="T88" fmla="*/ 2147483647 w 262"/>
                  <a:gd name="T89" fmla="*/ 2147483647 h 300"/>
                  <a:gd name="T90" fmla="*/ 2147483647 w 262"/>
                  <a:gd name="T91" fmla="*/ 2147483647 h 300"/>
                  <a:gd name="T92" fmla="*/ 2147483647 w 262"/>
                  <a:gd name="T93" fmla="*/ 2147483647 h 300"/>
                  <a:gd name="T94" fmla="*/ 2147483647 w 262"/>
                  <a:gd name="T95" fmla="*/ 2147483647 h 300"/>
                  <a:gd name="T96" fmla="*/ 2147483647 w 262"/>
                  <a:gd name="T97" fmla="*/ 2147483647 h 300"/>
                  <a:gd name="T98" fmla="*/ 2147483647 w 262"/>
                  <a:gd name="T99" fmla="*/ 2147483647 h 300"/>
                  <a:gd name="T100" fmla="*/ 2147483647 w 262"/>
                  <a:gd name="T101" fmla="*/ 2147483647 h 300"/>
                  <a:gd name="T102" fmla="*/ 2147483647 w 262"/>
                  <a:gd name="T103" fmla="*/ 2147483647 h 3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2"/>
                  <a:gd name="T157" fmla="*/ 0 h 300"/>
                  <a:gd name="T158" fmla="*/ 262 w 262"/>
                  <a:gd name="T159" fmla="*/ 300 h 3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2" h="300">
                    <a:moveTo>
                      <a:pt x="262" y="114"/>
                    </a:moveTo>
                    <a:lnTo>
                      <a:pt x="252" y="102"/>
                    </a:lnTo>
                    <a:lnTo>
                      <a:pt x="250" y="100"/>
                    </a:lnTo>
                    <a:lnTo>
                      <a:pt x="246" y="96"/>
                    </a:lnTo>
                    <a:lnTo>
                      <a:pt x="244" y="94"/>
                    </a:lnTo>
                    <a:lnTo>
                      <a:pt x="240" y="88"/>
                    </a:lnTo>
                    <a:lnTo>
                      <a:pt x="240" y="84"/>
                    </a:lnTo>
                    <a:lnTo>
                      <a:pt x="240" y="72"/>
                    </a:lnTo>
                    <a:lnTo>
                      <a:pt x="238" y="60"/>
                    </a:lnTo>
                    <a:lnTo>
                      <a:pt x="222" y="38"/>
                    </a:lnTo>
                    <a:lnTo>
                      <a:pt x="218" y="30"/>
                    </a:lnTo>
                    <a:lnTo>
                      <a:pt x="214" y="28"/>
                    </a:lnTo>
                    <a:lnTo>
                      <a:pt x="212" y="22"/>
                    </a:lnTo>
                    <a:lnTo>
                      <a:pt x="210" y="18"/>
                    </a:lnTo>
                    <a:lnTo>
                      <a:pt x="208" y="12"/>
                    </a:lnTo>
                    <a:lnTo>
                      <a:pt x="202" y="6"/>
                    </a:lnTo>
                    <a:lnTo>
                      <a:pt x="196" y="2"/>
                    </a:lnTo>
                    <a:lnTo>
                      <a:pt x="192" y="0"/>
                    </a:lnTo>
                    <a:lnTo>
                      <a:pt x="162" y="0"/>
                    </a:lnTo>
                    <a:lnTo>
                      <a:pt x="130" y="2"/>
                    </a:lnTo>
                    <a:lnTo>
                      <a:pt x="128" y="4"/>
                    </a:lnTo>
                    <a:lnTo>
                      <a:pt x="88" y="32"/>
                    </a:lnTo>
                    <a:lnTo>
                      <a:pt x="86" y="36"/>
                    </a:lnTo>
                    <a:lnTo>
                      <a:pt x="82" y="46"/>
                    </a:lnTo>
                    <a:lnTo>
                      <a:pt x="80" y="50"/>
                    </a:lnTo>
                    <a:lnTo>
                      <a:pt x="80" y="62"/>
                    </a:lnTo>
                    <a:lnTo>
                      <a:pt x="80" y="66"/>
                    </a:lnTo>
                    <a:lnTo>
                      <a:pt x="78" y="74"/>
                    </a:lnTo>
                    <a:lnTo>
                      <a:pt x="76" y="78"/>
                    </a:lnTo>
                    <a:lnTo>
                      <a:pt x="74" y="90"/>
                    </a:lnTo>
                    <a:lnTo>
                      <a:pt x="72" y="94"/>
                    </a:lnTo>
                    <a:lnTo>
                      <a:pt x="70" y="96"/>
                    </a:lnTo>
                    <a:lnTo>
                      <a:pt x="48" y="96"/>
                    </a:lnTo>
                    <a:lnTo>
                      <a:pt x="44" y="98"/>
                    </a:lnTo>
                    <a:lnTo>
                      <a:pt x="32" y="104"/>
                    </a:lnTo>
                    <a:lnTo>
                      <a:pt x="28" y="108"/>
                    </a:lnTo>
                    <a:lnTo>
                      <a:pt x="22" y="112"/>
                    </a:lnTo>
                    <a:lnTo>
                      <a:pt x="16" y="120"/>
                    </a:lnTo>
                    <a:lnTo>
                      <a:pt x="12" y="126"/>
                    </a:lnTo>
                    <a:lnTo>
                      <a:pt x="12" y="130"/>
                    </a:lnTo>
                    <a:lnTo>
                      <a:pt x="8" y="158"/>
                    </a:lnTo>
                    <a:lnTo>
                      <a:pt x="8" y="176"/>
                    </a:lnTo>
                    <a:lnTo>
                      <a:pt x="10" y="188"/>
                    </a:lnTo>
                    <a:lnTo>
                      <a:pt x="10" y="196"/>
                    </a:lnTo>
                    <a:lnTo>
                      <a:pt x="14" y="202"/>
                    </a:lnTo>
                    <a:lnTo>
                      <a:pt x="16" y="208"/>
                    </a:lnTo>
                    <a:lnTo>
                      <a:pt x="18" y="214"/>
                    </a:lnTo>
                    <a:lnTo>
                      <a:pt x="28" y="244"/>
                    </a:lnTo>
                    <a:lnTo>
                      <a:pt x="30" y="260"/>
                    </a:lnTo>
                    <a:lnTo>
                      <a:pt x="30" y="268"/>
                    </a:lnTo>
                    <a:lnTo>
                      <a:pt x="28" y="272"/>
                    </a:lnTo>
                    <a:lnTo>
                      <a:pt x="24" y="278"/>
                    </a:lnTo>
                    <a:lnTo>
                      <a:pt x="18" y="286"/>
                    </a:lnTo>
                    <a:lnTo>
                      <a:pt x="16" y="288"/>
                    </a:lnTo>
                    <a:lnTo>
                      <a:pt x="14" y="290"/>
                    </a:lnTo>
                    <a:lnTo>
                      <a:pt x="10" y="292"/>
                    </a:lnTo>
                    <a:lnTo>
                      <a:pt x="2" y="294"/>
                    </a:lnTo>
                    <a:lnTo>
                      <a:pt x="0" y="294"/>
                    </a:lnTo>
                    <a:lnTo>
                      <a:pt x="2" y="294"/>
                    </a:lnTo>
                    <a:lnTo>
                      <a:pt x="8" y="298"/>
                    </a:lnTo>
                    <a:lnTo>
                      <a:pt x="18" y="300"/>
                    </a:lnTo>
                    <a:lnTo>
                      <a:pt x="28" y="298"/>
                    </a:lnTo>
                    <a:lnTo>
                      <a:pt x="34" y="294"/>
                    </a:lnTo>
                    <a:lnTo>
                      <a:pt x="36" y="292"/>
                    </a:lnTo>
                    <a:lnTo>
                      <a:pt x="46" y="282"/>
                    </a:lnTo>
                    <a:lnTo>
                      <a:pt x="52" y="274"/>
                    </a:lnTo>
                    <a:lnTo>
                      <a:pt x="58" y="266"/>
                    </a:lnTo>
                    <a:lnTo>
                      <a:pt x="62" y="258"/>
                    </a:lnTo>
                    <a:lnTo>
                      <a:pt x="64" y="250"/>
                    </a:lnTo>
                    <a:lnTo>
                      <a:pt x="64" y="246"/>
                    </a:lnTo>
                    <a:lnTo>
                      <a:pt x="64" y="238"/>
                    </a:lnTo>
                    <a:lnTo>
                      <a:pt x="64" y="218"/>
                    </a:lnTo>
                    <a:lnTo>
                      <a:pt x="64" y="196"/>
                    </a:lnTo>
                    <a:lnTo>
                      <a:pt x="62" y="182"/>
                    </a:lnTo>
                    <a:lnTo>
                      <a:pt x="56" y="156"/>
                    </a:lnTo>
                    <a:lnTo>
                      <a:pt x="52" y="150"/>
                    </a:lnTo>
                    <a:lnTo>
                      <a:pt x="50" y="146"/>
                    </a:lnTo>
                    <a:lnTo>
                      <a:pt x="50" y="140"/>
                    </a:lnTo>
                    <a:lnTo>
                      <a:pt x="48" y="134"/>
                    </a:lnTo>
                    <a:lnTo>
                      <a:pt x="48" y="132"/>
                    </a:lnTo>
                    <a:lnTo>
                      <a:pt x="50" y="130"/>
                    </a:lnTo>
                    <a:lnTo>
                      <a:pt x="56" y="124"/>
                    </a:lnTo>
                    <a:lnTo>
                      <a:pt x="60" y="120"/>
                    </a:lnTo>
                    <a:lnTo>
                      <a:pt x="66" y="118"/>
                    </a:lnTo>
                    <a:lnTo>
                      <a:pt x="74" y="118"/>
                    </a:lnTo>
                    <a:lnTo>
                      <a:pt x="74" y="120"/>
                    </a:lnTo>
                    <a:lnTo>
                      <a:pt x="76" y="124"/>
                    </a:lnTo>
                    <a:lnTo>
                      <a:pt x="76" y="134"/>
                    </a:lnTo>
                    <a:lnTo>
                      <a:pt x="78" y="142"/>
                    </a:lnTo>
                    <a:lnTo>
                      <a:pt x="80" y="152"/>
                    </a:lnTo>
                    <a:lnTo>
                      <a:pt x="84" y="162"/>
                    </a:lnTo>
                    <a:lnTo>
                      <a:pt x="92" y="170"/>
                    </a:lnTo>
                    <a:lnTo>
                      <a:pt x="102" y="178"/>
                    </a:lnTo>
                    <a:lnTo>
                      <a:pt x="108" y="180"/>
                    </a:lnTo>
                    <a:lnTo>
                      <a:pt x="116" y="180"/>
                    </a:lnTo>
                    <a:lnTo>
                      <a:pt x="120" y="180"/>
                    </a:lnTo>
                    <a:lnTo>
                      <a:pt x="122" y="184"/>
                    </a:lnTo>
                    <a:lnTo>
                      <a:pt x="120" y="198"/>
                    </a:lnTo>
                    <a:lnTo>
                      <a:pt x="124" y="208"/>
                    </a:lnTo>
                    <a:lnTo>
                      <a:pt x="152" y="212"/>
                    </a:lnTo>
                    <a:lnTo>
                      <a:pt x="154" y="214"/>
                    </a:lnTo>
                    <a:lnTo>
                      <a:pt x="146" y="242"/>
                    </a:lnTo>
                    <a:lnTo>
                      <a:pt x="142" y="262"/>
                    </a:lnTo>
                    <a:lnTo>
                      <a:pt x="140" y="270"/>
                    </a:lnTo>
                    <a:lnTo>
                      <a:pt x="156" y="266"/>
                    </a:lnTo>
                    <a:lnTo>
                      <a:pt x="172" y="262"/>
                    </a:lnTo>
                    <a:lnTo>
                      <a:pt x="174" y="262"/>
                    </a:lnTo>
                    <a:lnTo>
                      <a:pt x="176" y="262"/>
                    </a:lnTo>
                    <a:lnTo>
                      <a:pt x="196" y="218"/>
                    </a:lnTo>
                    <a:lnTo>
                      <a:pt x="210" y="196"/>
                    </a:lnTo>
                    <a:lnTo>
                      <a:pt x="220" y="188"/>
                    </a:lnTo>
                    <a:lnTo>
                      <a:pt x="226" y="186"/>
                    </a:lnTo>
                    <a:lnTo>
                      <a:pt x="238" y="184"/>
                    </a:lnTo>
                    <a:lnTo>
                      <a:pt x="246" y="184"/>
                    </a:lnTo>
                    <a:lnTo>
                      <a:pt x="252" y="182"/>
                    </a:lnTo>
                    <a:lnTo>
                      <a:pt x="254" y="180"/>
                    </a:lnTo>
                    <a:lnTo>
                      <a:pt x="256" y="178"/>
                    </a:lnTo>
                    <a:lnTo>
                      <a:pt x="256" y="160"/>
                    </a:lnTo>
                    <a:lnTo>
                      <a:pt x="256" y="156"/>
                    </a:lnTo>
                    <a:lnTo>
                      <a:pt x="256" y="150"/>
                    </a:lnTo>
                    <a:lnTo>
                      <a:pt x="258" y="150"/>
                    </a:lnTo>
                    <a:lnTo>
                      <a:pt x="258" y="146"/>
                    </a:lnTo>
                    <a:lnTo>
                      <a:pt x="256" y="144"/>
                    </a:lnTo>
                    <a:lnTo>
                      <a:pt x="258" y="140"/>
                    </a:lnTo>
                    <a:lnTo>
                      <a:pt x="258" y="136"/>
                    </a:lnTo>
                    <a:lnTo>
                      <a:pt x="256" y="134"/>
                    </a:lnTo>
                    <a:lnTo>
                      <a:pt x="256" y="130"/>
                    </a:lnTo>
                    <a:lnTo>
                      <a:pt x="254" y="126"/>
                    </a:lnTo>
                    <a:lnTo>
                      <a:pt x="256" y="124"/>
                    </a:lnTo>
                    <a:lnTo>
                      <a:pt x="258" y="122"/>
                    </a:lnTo>
                    <a:lnTo>
                      <a:pt x="260" y="120"/>
                    </a:lnTo>
                    <a:lnTo>
                      <a:pt x="262" y="116"/>
                    </a:lnTo>
                    <a:lnTo>
                      <a:pt x="26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54" name="Freeform 263"/>
              <p:cNvSpPr>
                <a:spLocks/>
              </p:cNvSpPr>
              <p:nvPr/>
            </p:nvSpPr>
            <p:spPr bwMode="auto">
              <a:xfrm>
                <a:off x="-66153" y="1247117"/>
                <a:ext cx="543779" cy="851921"/>
              </a:xfrm>
              <a:custGeom>
                <a:avLst/>
                <a:gdLst>
                  <a:gd name="T0" fmla="*/ 2147483647 w 180"/>
                  <a:gd name="T1" fmla="*/ 0 h 282"/>
                  <a:gd name="T2" fmla="*/ 2147483647 w 180"/>
                  <a:gd name="T3" fmla="*/ 2147483647 h 282"/>
                  <a:gd name="T4" fmla="*/ 2147483647 w 180"/>
                  <a:gd name="T5" fmla="*/ 2147483647 h 282"/>
                  <a:gd name="T6" fmla="*/ 2147483647 w 180"/>
                  <a:gd name="T7" fmla="*/ 2147483647 h 282"/>
                  <a:gd name="T8" fmla="*/ 2147483647 w 180"/>
                  <a:gd name="T9" fmla="*/ 2147483647 h 282"/>
                  <a:gd name="T10" fmla="*/ 2147483647 w 180"/>
                  <a:gd name="T11" fmla="*/ 2147483647 h 282"/>
                  <a:gd name="T12" fmla="*/ 2147483647 w 180"/>
                  <a:gd name="T13" fmla="*/ 2147483647 h 282"/>
                  <a:gd name="T14" fmla="*/ 2147483647 w 180"/>
                  <a:gd name="T15" fmla="*/ 2147483647 h 282"/>
                  <a:gd name="T16" fmla="*/ 2147483647 w 180"/>
                  <a:gd name="T17" fmla="*/ 2147483647 h 282"/>
                  <a:gd name="T18" fmla="*/ 2147483647 w 180"/>
                  <a:gd name="T19" fmla="*/ 2147483647 h 282"/>
                  <a:gd name="T20" fmla="*/ 2147483647 w 180"/>
                  <a:gd name="T21" fmla="*/ 2147483647 h 282"/>
                  <a:gd name="T22" fmla="*/ 2147483647 w 180"/>
                  <a:gd name="T23" fmla="*/ 2147483647 h 282"/>
                  <a:gd name="T24" fmla="*/ 2147483647 w 180"/>
                  <a:gd name="T25" fmla="*/ 2147483647 h 282"/>
                  <a:gd name="T26" fmla="*/ 2147483647 w 180"/>
                  <a:gd name="T27" fmla="*/ 2147483647 h 282"/>
                  <a:gd name="T28" fmla="*/ 2147483647 w 180"/>
                  <a:gd name="T29" fmla="*/ 2147483647 h 282"/>
                  <a:gd name="T30" fmla="*/ 2147483647 w 180"/>
                  <a:gd name="T31" fmla="*/ 2147483647 h 282"/>
                  <a:gd name="T32" fmla="*/ 2147483647 w 180"/>
                  <a:gd name="T33" fmla="*/ 2147483647 h 282"/>
                  <a:gd name="T34" fmla="*/ 2147483647 w 180"/>
                  <a:gd name="T35" fmla="*/ 2147483647 h 282"/>
                  <a:gd name="T36" fmla="*/ 2147483647 w 180"/>
                  <a:gd name="T37" fmla="*/ 2147483647 h 282"/>
                  <a:gd name="T38" fmla="*/ 2147483647 w 180"/>
                  <a:gd name="T39" fmla="*/ 2147483647 h 282"/>
                  <a:gd name="T40" fmla="*/ 2147483647 w 180"/>
                  <a:gd name="T41" fmla="*/ 2147483647 h 282"/>
                  <a:gd name="T42" fmla="*/ 2147483647 w 180"/>
                  <a:gd name="T43" fmla="*/ 2147483647 h 282"/>
                  <a:gd name="T44" fmla="*/ 2147483647 w 180"/>
                  <a:gd name="T45" fmla="*/ 2147483647 h 282"/>
                  <a:gd name="T46" fmla="*/ 2147483647 w 180"/>
                  <a:gd name="T47" fmla="*/ 2147483647 h 282"/>
                  <a:gd name="T48" fmla="*/ 2147483647 w 180"/>
                  <a:gd name="T49" fmla="*/ 2147483647 h 282"/>
                  <a:gd name="T50" fmla="*/ 2147483647 w 180"/>
                  <a:gd name="T51" fmla="*/ 2147483647 h 282"/>
                  <a:gd name="T52" fmla="*/ 2147483647 w 180"/>
                  <a:gd name="T53" fmla="*/ 2147483647 h 282"/>
                  <a:gd name="T54" fmla="*/ 2147483647 w 180"/>
                  <a:gd name="T55" fmla="*/ 2147483647 h 282"/>
                  <a:gd name="T56" fmla="*/ 2147483647 w 180"/>
                  <a:gd name="T57" fmla="*/ 2147483647 h 282"/>
                  <a:gd name="T58" fmla="*/ 0 w 180"/>
                  <a:gd name="T59" fmla="*/ 2147483647 h 282"/>
                  <a:gd name="T60" fmla="*/ 2147483647 w 180"/>
                  <a:gd name="T61" fmla="*/ 2147483647 h 282"/>
                  <a:gd name="T62" fmla="*/ 2147483647 w 180"/>
                  <a:gd name="T63" fmla="*/ 2147483647 h 282"/>
                  <a:gd name="T64" fmla="*/ 2147483647 w 180"/>
                  <a:gd name="T65" fmla="*/ 2147483647 h 282"/>
                  <a:gd name="T66" fmla="*/ 2147483647 w 180"/>
                  <a:gd name="T67" fmla="*/ 2147483647 h 282"/>
                  <a:gd name="T68" fmla="*/ 2147483647 w 180"/>
                  <a:gd name="T69" fmla="*/ 2147483647 h 282"/>
                  <a:gd name="T70" fmla="*/ 2147483647 w 180"/>
                  <a:gd name="T71" fmla="*/ 2147483647 h 282"/>
                  <a:gd name="T72" fmla="*/ 2147483647 w 180"/>
                  <a:gd name="T73" fmla="*/ 2147483647 h 282"/>
                  <a:gd name="T74" fmla="*/ 2147483647 w 180"/>
                  <a:gd name="T75" fmla="*/ 2147483647 h 282"/>
                  <a:gd name="T76" fmla="*/ 2147483647 w 180"/>
                  <a:gd name="T77" fmla="*/ 2147483647 h 282"/>
                  <a:gd name="T78" fmla="*/ 2147483647 w 180"/>
                  <a:gd name="T79" fmla="*/ 2147483647 h 282"/>
                  <a:gd name="T80" fmla="*/ 2147483647 w 180"/>
                  <a:gd name="T81" fmla="*/ 0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282"/>
                  <a:gd name="T125" fmla="*/ 180 w 180"/>
                  <a:gd name="T126" fmla="*/ 282 h 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282">
                    <a:moveTo>
                      <a:pt x="166" y="0"/>
                    </a:moveTo>
                    <a:lnTo>
                      <a:pt x="104" y="60"/>
                    </a:lnTo>
                    <a:lnTo>
                      <a:pt x="96" y="58"/>
                    </a:lnTo>
                    <a:lnTo>
                      <a:pt x="84" y="66"/>
                    </a:lnTo>
                    <a:lnTo>
                      <a:pt x="82" y="70"/>
                    </a:lnTo>
                    <a:lnTo>
                      <a:pt x="78" y="82"/>
                    </a:lnTo>
                    <a:lnTo>
                      <a:pt x="72" y="94"/>
                    </a:lnTo>
                    <a:lnTo>
                      <a:pt x="68" y="100"/>
                    </a:lnTo>
                    <a:lnTo>
                      <a:pt x="64" y="108"/>
                    </a:lnTo>
                    <a:lnTo>
                      <a:pt x="62" y="112"/>
                    </a:lnTo>
                    <a:lnTo>
                      <a:pt x="60" y="118"/>
                    </a:lnTo>
                    <a:lnTo>
                      <a:pt x="56" y="124"/>
                    </a:lnTo>
                    <a:lnTo>
                      <a:pt x="54" y="128"/>
                    </a:lnTo>
                    <a:lnTo>
                      <a:pt x="52" y="130"/>
                    </a:lnTo>
                    <a:lnTo>
                      <a:pt x="48" y="136"/>
                    </a:lnTo>
                    <a:lnTo>
                      <a:pt x="46" y="146"/>
                    </a:lnTo>
                    <a:lnTo>
                      <a:pt x="34" y="160"/>
                    </a:lnTo>
                    <a:lnTo>
                      <a:pt x="30" y="164"/>
                    </a:lnTo>
                    <a:lnTo>
                      <a:pt x="26" y="172"/>
                    </a:lnTo>
                    <a:lnTo>
                      <a:pt x="26" y="178"/>
                    </a:lnTo>
                    <a:lnTo>
                      <a:pt x="30" y="186"/>
                    </a:lnTo>
                    <a:lnTo>
                      <a:pt x="34" y="198"/>
                    </a:lnTo>
                    <a:lnTo>
                      <a:pt x="20" y="216"/>
                    </a:lnTo>
                    <a:lnTo>
                      <a:pt x="20" y="244"/>
                    </a:lnTo>
                    <a:lnTo>
                      <a:pt x="0" y="282"/>
                    </a:lnTo>
                    <a:lnTo>
                      <a:pt x="52" y="194"/>
                    </a:lnTo>
                    <a:lnTo>
                      <a:pt x="70" y="162"/>
                    </a:lnTo>
                    <a:lnTo>
                      <a:pt x="92" y="128"/>
                    </a:lnTo>
                    <a:lnTo>
                      <a:pt x="102" y="94"/>
                    </a:lnTo>
                    <a:lnTo>
                      <a:pt x="112" y="82"/>
                    </a:lnTo>
                    <a:lnTo>
                      <a:pt x="120" y="78"/>
                    </a:lnTo>
                    <a:lnTo>
                      <a:pt x="134" y="60"/>
                    </a:lnTo>
                    <a:lnTo>
                      <a:pt x="180" y="16"/>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55" name="Freeform 264"/>
              <p:cNvSpPr>
                <a:spLocks/>
              </p:cNvSpPr>
              <p:nvPr/>
            </p:nvSpPr>
            <p:spPr bwMode="auto">
              <a:xfrm>
                <a:off x="-90321" y="1392125"/>
                <a:ext cx="320225" cy="809627"/>
              </a:xfrm>
              <a:custGeom>
                <a:avLst/>
                <a:gdLst>
                  <a:gd name="T0" fmla="*/ 2147483647 w 106"/>
                  <a:gd name="T1" fmla="*/ 2147483647 h 268"/>
                  <a:gd name="T2" fmla="*/ 2147483647 w 106"/>
                  <a:gd name="T3" fmla="*/ 2147483647 h 268"/>
                  <a:gd name="T4" fmla="*/ 2147483647 w 106"/>
                  <a:gd name="T5" fmla="*/ 2147483647 h 268"/>
                  <a:gd name="T6" fmla="*/ 2147483647 w 106"/>
                  <a:gd name="T7" fmla="*/ 2147483647 h 268"/>
                  <a:gd name="T8" fmla="*/ 2147483647 w 106"/>
                  <a:gd name="T9" fmla="*/ 2147483647 h 268"/>
                  <a:gd name="T10" fmla="*/ 2147483647 w 106"/>
                  <a:gd name="T11" fmla="*/ 2147483647 h 268"/>
                  <a:gd name="T12" fmla="*/ 2147483647 w 106"/>
                  <a:gd name="T13" fmla="*/ 2147483647 h 268"/>
                  <a:gd name="T14" fmla="*/ 2147483647 w 106"/>
                  <a:gd name="T15" fmla="*/ 2147483647 h 268"/>
                  <a:gd name="T16" fmla="*/ 2147483647 w 106"/>
                  <a:gd name="T17" fmla="*/ 2147483647 h 268"/>
                  <a:gd name="T18" fmla="*/ 2147483647 w 106"/>
                  <a:gd name="T19" fmla="*/ 2147483647 h 268"/>
                  <a:gd name="T20" fmla="*/ 2147483647 w 106"/>
                  <a:gd name="T21" fmla="*/ 2147483647 h 268"/>
                  <a:gd name="T22" fmla="*/ 2147483647 w 106"/>
                  <a:gd name="T23" fmla="*/ 2147483647 h 268"/>
                  <a:gd name="T24" fmla="*/ 2147483647 w 106"/>
                  <a:gd name="T25" fmla="*/ 2147483647 h 268"/>
                  <a:gd name="T26" fmla="*/ 2147483647 w 106"/>
                  <a:gd name="T27" fmla="*/ 2147483647 h 268"/>
                  <a:gd name="T28" fmla="*/ 2147483647 w 106"/>
                  <a:gd name="T29" fmla="*/ 2147483647 h 268"/>
                  <a:gd name="T30" fmla="*/ 2147483647 w 106"/>
                  <a:gd name="T31" fmla="*/ 2147483647 h 268"/>
                  <a:gd name="T32" fmla="*/ 2147483647 w 106"/>
                  <a:gd name="T33" fmla="*/ 2147483647 h 268"/>
                  <a:gd name="T34" fmla="*/ 2147483647 w 106"/>
                  <a:gd name="T35" fmla="*/ 2147483647 h 268"/>
                  <a:gd name="T36" fmla="*/ 0 w 106"/>
                  <a:gd name="T37" fmla="*/ 2147483647 h 268"/>
                  <a:gd name="T38" fmla="*/ 0 w 106"/>
                  <a:gd name="T39" fmla="*/ 2147483647 h 268"/>
                  <a:gd name="T40" fmla="*/ 0 w 106"/>
                  <a:gd name="T41" fmla="*/ 2147483647 h 268"/>
                  <a:gd name="T42" fmla="*/ 2147483647 w 106"/>
                  <a:gd name="T43" fmla="*/ 2147483647 h 268"/>
                  <a:gd name="T44" fmla="*/ 2147483647 w 106"/>
                  <a:gd name="T45" fmla="*/ 2147483647 h 268"/>
                  <a:gd name="T46" fmla="*/ 2147483647 w 106"/>
                  <a:gd name="T47" fmla="*/ 2147483647 h 268"/>
                  <a:gd name="T48" fmla="*/ 2147483647 w 106"/>
                  <a:gd name="T49" fmla="*/ 2147483647 h 268"/>
                  <a:gd name="T50" fmla="*/ 2147483647 w 106"/>
                  <a:gd name="T51" fmla="*/ 2147483647 h 268"/>
                  <a:gd name="T52" fmla="*/ 2147483647 w 106"/>
                  <a:gd name="T53" fmla="*/ 2147483647 h 268"/>
                  <a:gd name="T54" fmla="*/ 2147483647 w 106"/>
                  <a:gd name="T55" fmla="*/ 2147483647 h 268"/>
                  <a:gd name="T56" fmla="*/ 2147483647 w 106"/>
                  <a:gd name="T57" fmla="*/ 2147483647 h 268"/>
                  <a:gd name="T58" fmla="*/ 2147483647 w 106"/>
                  <a:gd name="T59" fmla="*/ 2147483647 h 268"/>
                  <a:gd name="T60" fmla="*/ 2147483647 w 106"/>
                  <a:gd name="T61" fmla="*/ 2147483647 h 268"/>
                  <a:gd name="T62" fmla="*/ 2147483647 w 106"/>
                  <a:gd name="T63" fmla="*/ 2147483647 h 268"/>
                  <a:gd name="T64" fmla="*/ 2147483647 w 106"/>
                  <a:gd name="T65" fmla="*/ 2147483647 h 268"/>
                  <a:gd name="T66" fmla="*/ 2147483647 w 106"/>
                  <a:gd name="T67" fmla="*/ 2147483647 h 268"/>
                  <a:gd name="T68" fmla="*/ 2147483647 w 106"/>
                  <a:gd name="T69" fmla="*/ 2147483647 h 268"/>
                  <a:gd name="T70" fmla="*/ 2147483647 w 106"/>
                  <a:gd name="T71" fmla="*/ 2147483647 h 268"/>
                  <a:gd name="T72" fmla="*/ 2147483647 w 106"/>
                  <a:gd name="T73" fmla="*/ 2147483647 h 268"/>
                  <a:gd name="T74" fmla="*/ 2147483647 w 106"/>
                  <a:gd name="T75" fmla="*/ 2147483647 h 268"/>
                  <a:gd name="T76" fmla="*/ 2147483647 w 106"/>
                  <a:gd name="T77" fmla="*/ 2147483647 h 268"/>
                  <a:gd name="T78" fmla="*/ 2147483647 w 106"/>
                  <a:gd name="T79" fmla="*/ 2147483647 h 268"/>
                  <a:gd name="T80" fmla="*/ 2147483647 w 106"/>
                  <a:gd name="T81" fmla="*/ 2147483647 h 268"/>
                  <a:gd name="T82" fmla="*/ 2147483647 w 106"/>
                  <a:gd name="T83" fmla="*/ 2147483647 h 268"/>
                  <a:gd name="T84" fmla="*/ 2147483647 w 106"/>
                  <a:gd name="T85" fmla="*/ 2147483647 h 268"/>
                  <a:gd name="T86" fmla="*/ 2147483647 w 106"/>
                  <a:gd name="T87" fmla="*/ 0 h 268"/>
                  <a:gd name="T88" fmla="*/ 2147483647 w 106"/>
                  <a:gd name="T89" fmla="*/ 2147483647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268"/>
                  <a:gd name="T137" fmla="*/ 106 w 106"/>
                  <a:gd name="T138" fmla="*/ 268 h 2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268">
                    <a:moveTo>
                      <a:pt x="90" y="4"/>
                    </a:moveTo>
                    <a:lnTo>
                      <a:pt x="90" y="4"/>
                    </a:lnTo>
                    <a:lnTo>
                      <a:pt x="86" y="10"/>
                    </a:lnTo>
                    <a:lnTo>
                      <a:pt x="80" y="16"/>
                    </a:lnTo>
                    <a:lnTo>
                      <a:pt x="76" y="24"/>
                    </a:lnTo>
                    <a:lnTo>
                      <a:pt x="74" y="30"/>
                    </a:lnTo>
                    <a:lnTo>
                      <a:pt x="74" y="36"/>
                    </a:lnTo>
                    <a:lnTo>
                      <a:pt x="74" y="42"/>
                    </a:lnTo>
                    <a:lnTo>
                      <a:pt x="72" y="50"/>
                    </a:lnTo>
                    <a:lnTo>
                      <a:pt x="64" y="64"/>
                    </a:lnTo>
                    <a:lnTo>
                      <a:pt x="56" y="78"/>
                    </a:lnTo>
                    <a:lnTo>
                      <a:pt x="48" y="92"/>
                    </a:lnTo>
                    <a:lnTo>
                      <a:pt x="30" y="132"/>
                    </a:lnTo>
                    <a:lnTo>
                      <a:pt x="14" y="178"/>
                    </a:lnTo>
                    <a:lnTo>
                      <a:pt x="8" y="200"/>
                    </a:lnTo>
                    <a:lnTo>
                      <a:pt x="4" y="224"/>
                    </a:lnTo>
                    <a:lnTo>
                      <a:pt x="0" y="246"/>
                    </a:lnTo>
                    <a:lnTo>
                      <a:pt x="0" y="268"/>
                    </a:lnTo>
                    <a:lnTo>
                      <a:pt x="22" y="230"/>
                    </a:lnTo>
                    <a:lnTo>
                      <a:pt x="46" y="196"/>
                    </a:lnTo>
                    <a:lnTo>
                      <a:pt x="52" y="186"/>
                    </a:lnTo>
                    <a:lnTo>
                      <a:pt x="58" y="174"/>
                    </a:lnTo>
                    <a:lnTo>
                      <a:pt x="66" y="150"/>
                    </a:lnTo>
                    <a:lnTo>
                      <a:pt x="72" y="126"/>
                    </a:lnTo>
                    <a:lnTo>
                      <a:pt x="76" y="102"/>
                    </a:lnTo>
                    <a:lnTo>
                      <a:pt x="78" y="84"/>
                    </a:lnTo>
                    <a:lnTo>
                      <a:pt x="78" y="78"/>
                    </a:lnTo>
                    <a:lnTo>
                      <a:pt x="82" y="68"/>
                    </a:lnTo>
                    <a:lnTo>
                      <a:pt x="86" y="56"/>
                    </a:lnTo>
                    <a:lnTo>
                      <a:pt x="86" y="48"/>
                    </a:lnTo>
                    <a:lnTo>
                      <a:pt x="90" y="44"/>
                    </a:lnTo>
                    <a:lnTo>
                      <a:pt x="96" y="38"/>
                    </a:lnTo>
                    <a:lnTo>
                      <a:pt x="102" y="32"/>
                    </a:lnTo>
                    <a:lnTo>
                      <a:pt x="104" y="28"/>
                    </a:lnTo>
                    <a:lnTo>
                      <a:pt x="106" y="22"/>
                    </a:lnTo>
                    <a:lnTo>
                      <a:pt x="106" y="12"/>
                    </a:lnTo>
                    <a:lnTo>
                      <a:pt x="104" y="0"/>
                    </a:lnTo>
                    <a:lnTo>
                      <a:pt x="9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56" name="Freeform 265"/>
              <p:cNvSpPr>
                <a:spLocks/>
              </p:cNvSpPr>
              <p:nvPr/>
            </p:nvSpPr>
            <p:spPr bwMode="auto">
              <a:xfrm>
                <a:off x="-126573" y="3555157"/>
                <a:ext cx="1341322" cy="731081"/>
              </a:xfrm>
              <a:custGeom>
                <a:avLst/>
                <a:gdLst>
                  <a:gd name="T0" fmla="*/ 2147483647 w 444"/>
                  <a:gd name="T1" fmla="*/ 2147483647 h 242"/>
                  <a:gd name="T2" fmla="*/ 2147483647 w 444"/>
                  <a:gd name="T3" fmla="*/ 2147483647 h 242"/>
                  <a:gd name="T4" fmla="*/ 2147483647 w 444"/>
                  <a:gd name="T5" fmla="*/ 2147483647 h 242"/>
                  <a:gd name="T6" fmla="*/ 2147483647 w 444"/>
                  <a:gd name="T7" fmla="*/ 2147483647 h 242"/>
                  <a:gd name="T8" fmla="*/ 2147483647 w 444"/>
                  <a:gd name="T9" fmla="*/ 2147483647 h 242"/>
                  <a:gd name="T10" fmla="*/ 2147483647 w 444"/>
                  <a:gd name="T11" fmla="*/ 2147483647 h 242"/>
                  <a:gd name="T12" fmla="*/ 2147483647 w 444"/>
                  <a:gd name="T13" fmla="*/ 2147483647 h 242"/>
                  <a:gd name="T14" fmla="*/ 2147483647 w 444"/>
                  <a:gd name="T15" fmla="*/ 0 h 242"/>
                  <a:gd name="T16" fmla="*/ 2147483647 w 444"/>
                  <a:gd name="T17" fmla="*/ 2147483647 h 242"/>
                  <a:gd name="T18" fmla="*/ 2147483647 w 444"/>
                  <a:gd name="T19" fmla="*/ 2147483647 h 242"/>
                  <a:gd name="T20" fmla="*/ 2147483647 w 444"/>
                  <a:gd name="T21" fmla="*/ 2147483647 h 242"/>
                  <a:gd name="T22" fmla="*/ 2147483647 w 444"/>
                  <a:gd name="T23" fmla="*/ 2147483647 h 242"/>
                  <a:gd name="T24" fmla="*/ 2147483647 w 444"/>
                  <a:gd name="T25" fmla="*/ 2147483647 h 242"/>
                  <a:gd name="T26" fmla="*/ 2147483647 w 444"/>
                  <a:gd name="T27" fmla="*/ 2147483647 h 242"/>
                  <a:gd name="T28" fmla="*/ 2147483647 w 444"/>
                  <a:gd name="T29" fmla="*/ 2147483647 h 242"/>
                  <a:gd name="T30" fmla="*/ 0 w 444"/>
                  <a:gd name="T31" fmla="*/ 2147483647 h 242"/>
                  <a:gd name="T32" fmla="*/ 0 w 444"/>
                  <a:gd name="T33" fmla="*/ 2147483647 h 242"/>
                  <a:gd name="T34" fmla="*/ 0 w 444"/>
                  <a:gd name="T35" fmla="*/ 2147483647 h 242"/>
                  <a:gd name="T36" fmla="*/ 2147483647 w 444"/>
                  <a:gd name="T37" fmla="*/ 2147483647 h 242"/>
                  <a:gd name="T38" fmla="*/ 2147483647 w 444"/>
                  <a:gd name="T39" fmla="*/ 2147483647 h 242"/>
                  <a:gd name="T40" fmla="*/ 2147483647 w 444"/>
                  <a:gd name="T41" fmla="*/ 2147483647 h 242"/>
                  <a:gd name="T42" fmla="*/ 2147483647 w 444"/>
                  <a:gd name="T43" fmla="*/ 2147483647 h 242"/>
                  <a:gd name="T44" fmla="*/ 2147483647 w 444"/>
                  <a:gd name="T45" fmla="*/ 2147483647 h 242"/>
                  <a:gd name="T46" fmla="*/ 2147483647 w 444"/>
                  <a:gd name="T47" fmla="*/ 2147483647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4"/>
                  <a:gd name="T73" fmla="*/ 0 h 242"/>
                  <a:gd name="T74" fmla="*/ 444 w 444"/>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4" h="242">
                    <a:moveTo>
                      <a:pt x="436" y="48"/>
                    </a:moveTo>
                    <a:lnTo>
                      <a:pt x="414" y="28"/>
                    </a:lnTo>
                    <a:lnTo>
                      <a:pt x="410" y="28"/>
                    </a:lnTo>
                    <a:lnTo>
                      <a:pt x="258" y="34"/>
                    </a:lnTo>
                    <a:lnTo>
                      <a:pt x="256" y="2"/>
                    </a:lnTo>
                    <a:lnTo>
                      <a:pt x="254" y="0"/>
                    </a:lnTo>
                    <a:lnTo>
                      <a:pt x="28" y="4"/>
                    </a:lnTo>
                    <a:lnTo>
                      <a:pt x="26" y="6"/>
                    </a:lnTo>
                    <a:lnTo>
                      <a:pt x="26" y="42"/>
                    </a:lnTo>
                    <a:lnTo>
                      <a:pt x="24" y="42"/>
                    </a:lnTo>
                    <a:lnTo>
                      <a:pt x="20" y="44"/>
                    </a:lnTo>
                    <a:lnTo>
                      <a:pt x="0" y="66"/>
                    </a:lnTo>
                    <a:lnTo>
                      <a:pt x="0" y="70"/>
                    </a:lnTo>
                    <a:lnTo>
                      <a:pt x="6" y="242"/>
                    </a:lnTo>
                    <a:lnTo>
                      <a:pt x="444" y="242"/>
                    </a:lnTo>
                    <a:lnTo>
                      <a:pt x="436" y="52"/>
                    </a:lnTo>
                    <a:lnTo>
                      <a:pt x="43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sp>
            <p:nvSpPr>
              <p:cNvPr id="157" name="Freeform 266"/>
              <p:cNvSpPr>
                <a:spLocks/>
              </p:cNvSpPr>
              <p:nvPr/>
            </p:nvSpPr>
            <p:spPr bwMode="auto">
              <a:xfrm>
                <a:off x="-2446697" y="3017416"/>
                <a:ext cx="1129853" cy="1268816"/>
              </a:xfrm>
              <a:custGeom>
                <a:avLst/>
                <a:gdLst>
                  <a:gd name="T0" fmla="*/ 2147483647 w 374"/>
                  <a:gd name="T1" fmla="*/ 2147483647 h 420"/>
                  <a:gd name="T2" fmla="*/ 2147483647 w 374"/>
                  <a:gd name="T3" fmla="*/ 2147483647 h 420"/>
                  <a:gd name="T4" fmla="*/ 2147483647 w 374"/>
                  <a:gd name="T5" fmla="*/ 2147483647 h 420"/>
                  <a:gd name="T6" fmla="*/ 2147483647 w 374"/>
                  <a:gd name="T7" fmla="*/ 2147483647 h 420"/>
                  <a:gd name="T8" fmla="*/ 2147483647 w 374"/>
                  <a:gd name="T9" fmla="*/ 2147483647 h 420"/>
                  <a:gd name="T10" fmla="*/ 2147483647 w 374"/>
                  <a:gd name="T11" fmla="*/ 2147483647 h 420"/>
                  <a:gd name="T12" fmla="*/ 2147483647 w 374"/>
                  <a:gd name="T13" fmla="*/ 2147483647 h 420"/>
                  <a:gd name="T14" fmla="*/ 2147483647 w 374"/>
                  <a:gd name="T15" fmla="*/ 2147483647 h 420"/>
                  <a:gd name="T16" fmla="*/ 2147483647 w 374"/>
                  <a:gd name="T17" fmla="*/ 2147483647 h 420"/>
                  <a:gd name="T18" fmla="*/ 2147483647 w 374"/>
                  <a:gd name="T19" fmla="*/ 2147483647 h 420"/>
                  <a:gd name="T20" fmla="*/ 2147483647 w 374"/>
                  <a:gd name="T21" fmla="*/ 2147483647 h 420"/>
                  <a:gd name="T22" fmla="*/ 2147483647 w 374"/>
                  <a:gd name="T23" fmla="*/ 2147483647 h 420"/>
                  <a:gd name="T24" fmla="*/ 2147483647 w 374"/>
                  <a:gd name="T25" fmla="*/ 2147483647 h 420"/>
                  <a:gd name="T26" fmla="*/ 2147483647 w 374"/>
                  <a:gd name="T27" fmla="*/ 2147483647 h 420"/>
                  <a:gd name="T28" fmla="*/ 2147483647 w 374"/>
                  <a:gd name="T29" fmla="*/ 2147483647 h 420"/>
                  <a:gd name="T30" fmla="*/ 2147483647 w 374"/>
                  <a:gd name="T31" fmla="*/ 2147483647 h 420"/>
                  <a:gd name="T32" fmla="*/ 2147483647 w 374"/>
                  <a:gd name="T33" fmla="*/ 2147483647 h 420"/>
                  <a:gd name="T34" fmla="*/ 2147483647 w 374"/>
                  <a:gd name="T35" fmla="*/ 2147483647 h 420"/>
                  <a:gd name="T36" fmla="*/ 2147483647 w 374"/>
                  <a:gd name="T37" fmla="*/ 2147483647 h 420"/>
                  <a:gd name="T38" fmla="*/ 2147483647 w 374"/>
                  <a:gd name="T39" fmla="*/ 2147483647 h 420"/>
                  <a:gd name="T40" fmla="*/ 2147483647 w 374"/>
                  <a:gd name="T41" fmla="*/ 2147483647 h 420"/>
                  <a:gd name="T42" fmla="*/ 2147483647 w 374"/>
                  <a:gd name="T43" fmla="*/ 2147483647 h 420"/>
                  <a:gd name="T44" fmla="*/ 2147483647 w 374"/>
                  <a:gd name="T45" fmla="*/ 2147483647 h 420"/>
                  <a:gd name="T46" fmla="*/ 2147483647 w 374"/>
                  <a:gd name="T47" fmla="*/ 2147483647 h 420"/>
                  <a:gd name="T48" fmla="*/ 2147483647 w 374"/>
                  <a:gd name="T49" fmla="*/ 0 h 420"/>
                  <a:gd name="T50" fmla="*/ 2147483647 w 374"/>
                  <a:gd name="T51" fmla="*/ 0 h 420"/>
                  <a:gd name="T52" fmla="*/ 2147483647 w 374"/>
                  <a:gd name="T53" fmla="*/ 0 h 420"/>
                  <a:gd name="T54" fmla="*/ 2147483647 w 374"/>
                  <a:gd name="T55" fmla="*/ 0 h 420"/>
                  <a:gd name="T56" fmla="*/ 2147483647 w 374"/>
                  <a:gd name="T57" fmla="*/ 2147483647 h 420"/>
                  <a:gd name="T58" fmla="*/ 2147483647 w 374"/>
                  <a:gd name="T59" fmla="*/ 2147483647 h 420"/>
                  <a:gd name="T60" fmla="*/ 2147483647 w 374"/>
                  <a:gd name="T61" fmla="*/ 2147483647 h 420"/>
                  <a:gd name="T62" fmla="*/ 2147483647 w 374"/>
                  <a:gd name="T63" fmla="*/ 2147483647 h 420"/>
                  <a:gd name="T64" fmla="*/ 2147483647 w 374"/>
                  <a:gd name="T65" fmla="*/ 2147483647 h 420"/>
                  <a:gd name="T66" fmla="*/ 2147483647 w 374"/>
                  <a:gd name="T67" fmla="*/ 2147483647 h 420"/>
                  <a:gd name="T68" fmla="*/ 2147483647 w 374"/>
                  <a:gd name="T69" fmla="*/ 2147483647 h 420"/>
                  <a:gd name="T70" fmla="*/ 2147483647 w 374"/>
                  <a:gd name="T71" fmla="*/ 2147483647 h 420"/>
                  <a:gd name="T72" fmla="*/ 2147483647 w 374"/>
                  <a:gd name="T73" fmla="*/ 2147483647 h 420"/>
                  <a:gd name="T74" fmla="*/ 2147483647 w 374"/>
                  <a:gd name="T75" fmla="*/ 2147483647 h 420"/>
                  <a:gd name="T76" fmla="*/ 2147483647 w 374"/>
                  <a:gd name="T77" fmla="*/ 2147483647 h 420"/>
                  <a:gd name="T78" fmla="*/ 2147483647 w 374"/>
                  <a:gd name="T79" fmla="*/ 2147483647 h 420"/>
                  <a:gd name="T80" fmla="*/ 2147483647 w 374"/>
                  <a:gd name="T81" fmla="*/ 2147483647 h 420"/>
                  <a:gd name="T82" fmla="*/ 2147483647 w 374"/>
                  <a:gd name="T83" fmla="*/ 2147483647 h 420"/>
                  <a:gd name="T84" fmla="*/ 2147483647 w 374"/>
                  <a:gd name="T85" fmla="*/ 2147483647 h 420"/>
                  <a:gd name="T86" fmla="*/ 2147483647 w 374"/>
                  <a:gd name="T87" fmla="*/ 2147483647 h 420"/>
                  <a:gd name="T88" fmla="*/ 2147483647 w 374"/>
                  <a:gd name="T89" fmla="*/ 2147483647 h 420"/>
                  <a:gd name="T90" fmla="*/ 2147483647 w 374"/>
                  <a:gd name="T91" fmla="*/ 2147483647 h 420"/>
                  <a:gd name="T92" fmla="*/ 2147483647 w 374"/>
                  <a:gd name="T93" fmla="*/ 2147483647 h 420"/>
                  <a:gd name="T94" fmla="*/ 2147483647 w 374"/>
                  <a:gd name="T95" fmla="*/ 2147483647 h 420"/>
                  <a:gd name="T96" fmla="*/ 2147483647 w 374"/>
                  <a:gd name="T97" fmla="*/ 2147483647 h 420"/>
                  <a:gd name="T98" fmla="*/ 2147483647 w 374"/>
                  <a:gd name="T99" fmla="*/ 2147483647 h 420"/>
                  <a:gd name="T100" fmla="*/ 2147483647 w 374"/>
                  <a:gd name="T101" fmla="*/ 2147483647 h 420"/>
                  <a:gd name="T102" fmla="*/ 2147483647 w 374"/>
                  <a:gd name="T103" fmla="*/ 2147483647 h 420"/>
                  <a:gd name="T104" fmla="*/ 2147483647 w 374"/>
                  <a:gd name="T105" fmla="*/ 2147483647 h 420"/>
                  <a:gd name="T106" fmla="*/ 2147483647 w 374"/>
                  <a:gd name="T107" fmla="*/ 2147483647 h 420"/>
                  <a:gd name="T108" fmla="*/ 0 w 374"/>
                  <a:gd name="T109" fmla="*/ 2147483647 h 420"/>
                  <a:gd name="T110" fmla="*/ 0 w 374"/>
                  <a:gd name="T111" fmla="*/ 2147483647 h 420"/>
                  <a:gd name="T112" fmla="*/ 0 w 374"/>
                  <a:gd name="T113" fmla="*/ 2147483647 h 420"/>
                  <a:gd name="T114" fmla="*/ 2147483647 w 374"/>
                  <a:gd name="T115" fmla="*/ 2147483647 h 420"/>
                  <a:gd name="T116" fmla="*/ 2147483647 w 374"/>
                  <a:gd name="T117" fmla="*/ 2147483647 h 420"/>
                  <a:gd name="T118" fmla="*/ 2147483647 w 374"/>
                  <a:gd name="T119" fmla="*/ 2147483647 h 420"/>
                  <a:gd name="T120" fmla="*/ 2147483647 w 374"/>
                  <a:gd name="T121" fmla="*/ 2147483647 h 420"/>
                  <a:gd name="T122" fmla="*/ 2147483647 w 374"/>
                  <a:gd name="T123" fmla="*/ 2147483647 h 4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4"/>
                  <a:gd name="T187" fmla="*/ 0 h 420"/>
                  <a:gd name="T188" fmla="*/ 374 w 374"/>
                  <a:gd name="T189" fmla="*/ 420 h 4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4" h="420">
                    <a:moveTo>
                      <a:pt x="374" y="236"/>
                    </a:moveTo>
                    <a:lnTo>
                      <a:pt x="352" y="214"/>
                    </a:lnTo>
                    <a:lnTo>
                      <a:pt x="350" y="214"/>
                    </a:lnTo>
                    <a:lnTo>
                      <a:pt x="242" y="210"/>
                    </a:lnTo>
                    <a:lnTo>
                      <a:pt x="246" y="190"/>
                    </a:lnTo>
                    <a:lnTo>
                      <a:pt x="246" y="186"/>
                    </a:lnTo>
                    <a:lnTo>
                      <a:pt x="242" y="130"/>
                    </a:lnTo>
                    <a:lnTo>
                      <a:pt x="240" y="126"/>
                    </a:lnTo>
                    <a:lnTo>
                      <a:pt x="236" y="100"/>
                    </a:lnTo>
                    <a:lnTo>
                      <a:pt x="236" y="98"/>
                    </a:lnTo>
                    <a:lnTo>
                      <a:pt x="250" y="64"/>
                    </a:lnTo>
                    <a:lnTo>
                      <a:pt x="252" y="62"/>
                    </a:lnTo>
                    <a:lnTo>
                      <a:pt x="258" y="42"/>
                    </a:lnTo>
                    <a:lnTo>
                      <a:pt x="258" y="40"/>
                    </a:lnTo>
                    <a:lnTo>
                      <a:pt x="252" y="34"/>
                    </a:lnTo>
                    <a:lnTo>
                      <a:pt x="250" y="32"/>
                    </a:lnTo>
                    <a:lnTo>
                      <a:pt x="68" y="0"/>
                    </a:lnTo>
                    <a:lnTo>
                      <a:pt x="64" y="0"/>
                    </a:lnTo>
                    <a:lnTo>
                      <a:pt x="58" y="16"/>
                    </a:lnTo>
                    <a:lnTo>
                      <a:pt x="52" y="32"/>
                    </a:lnTo>
                    <a:lnTo>
                      <a:pt x="46" y="54"/>
                    </a:lnTo>
                    <a:lnTo>
                      <a:pt x="44" y="76"/>
                    </a:lnTo>
                    <a:lnTo>
                      <a:pt x="44" y="88"/>
                    </a:lnTo>
                    <a:lnTo>
                      <a:pt x="46" y="102"/>
                    </a:lnTo>
                    <a:lnTo>
                      <a:pt x="50" y="114"/>
                    </a:lnTo>
                    <a:lnTo>
                      <a:pt x="54" y="126"/>
                    </a:lnTo>
                    <a:lnTo>
                      <a:pt x="62" y="138"/>
                    </a:lnTo>
                    <a:lnTo>
                      <a:pt x="70" y="148"/>
                    </a:lnTo>
                    <a:lnTo>
                      <a:pt x="76" y="164"/>
                    </a:lnTo>
                    <a:lnTo>
                      <a:pt x="78" y="166"/>
                    </a:lnTo>
                    <a:lnTo>
                      <a:pt x="84" y="180"/>
                    </a:lnTo>
                    <a:lnTo>
                      <a:pt x="86" y="184"/>
                    </a:lnTo>
                    <a:lnTo>
                      <a:pt x="86" y="200"/>
                    </a:lnTo>
                    <a:lnTo>
                      <a:pt x="86" y="204"/>
                    </a:lnTo>
                    <a:lnTo>
                      <a:pt x="34" y="202"/>
                    </a:lnTo>
                    <a:lnTo>
                      <a:pt x="30" y="204"/>
                    </a:lnTo>
                    <a:lnTo>
                      <a:pt x="8" y="224"/>
                    </a:lnTo>
                    <a:lnTo>
                      <a:pt x="8" y="228"/>
                    </a:lnTo>
                    <a:lnTo>
                      <a:pt x="0" y="420"/>
                    </a:lnTo>
                    <a:lnTo>
                      <a:pt x="368" y="420"/>
                    </a:lnTo>
                    <a:lnTo>
                      <a:pt x="374" y="240"/>
                    </a:lnTo>
                    <a:lnTo>
                      <a:pt x="374"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prstClr val="black"/>
                  </a:solidFill>
                  <a:effectLst/>
                  <a:uLnTx/>
                  <a:uFillTx/>
                  <a:latin typeface="Open Sans Cond Light"/>
                </a:endParaRPr>
              </a:p>
            </p:txBody>
          </p:sp>
        </p:grpSp>
      </p:grpSp>
      <p:grpSp>
        <p:nvGrpSpPr>
          <p:cNvPr id="5" name="Grupo 4">
            <a:extLst>
              <a:ext uri="{FF2B5EF4-FFF2-40B4-BE49-F238E27FC236}">
                <a16:creationId xmlns:a16="http://schemas.microsoft.com/office/drawing/2014/main" id="{F9D6D13B-1568-4588-847E-7AF1F45D68D2}"/>
              </a:ext>
            </a:extLst>
          </p:cNvPr>
          <p:cNvGrpSpPr/>
          <p:nvPr/>
        </p:nvGrpSpPr>
        <p:grpSpPr>
          <a:xfrm>
            <a:off x="2633888" y="1275543"/>
            <a:ext cx="855711" cy="855713"/>
            <a:chOff x="2773175" y="1763033"/>
            <a:chExt cx="394781" cy="394782"/>
          </a:xfrm>
        </p:grpSpPr>
        <p:sp>
          <p:nvSpPr>
            <p:cNvPr id="107" name="Oval 263"/>
            <p:cNvSpPr/>
            <p:nvPr/>
          </p:nvSpPr>
          <p:spPr bwMode="auto">
            <a:xfrm flipH="1">
              <a:off x="2773175" y="1763033"/>
              <a:ext cx="394781" cy="394782"/>
            </a:xfrm>
            <a:prstGeom prst="ellipse">
              <a:avLst/>
            </a:prstGeom>
            <a:solidFill>
              <a:srgbClr val="44BE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Open Sans Cond Light"/>
              </a:endParaRPr>
            </a:p>
          </p:txBody>
        </p:sp>
        <p:sp>
          <p:nvSpPr>
            <p:cNvPr id="158" name="Freeform 11"/>
            <p:cNvSpPr>
              <a:spLocks noChangeAspect="1"/>
            </p:cNvSpPr>
            <p:nvPr/>
          </p:nvSpPr>
          <p:spPr bwMode="auto">
            <a:xfrm>
              <a:off x="2852299" y="1825022"/>
              <a:ext cx="222696" cy="315877"/>
            </a:xfrm>
            <a:custGeom>
              <a:avLst/>
              <a:gdLst/>
              <a:ahLst/>
              <a:cxnLst>
                <a:cxn ang="0">
                  <a:pos x="415" y="2244"/>
                </a:cxn>
                <a:cxn ang="0">
                  <a:pos x="387" y="2312"/>
                </a:cxn>
                <a:cxn ang="0">
                  <a:pos x="341" y="2384"/>
                </a:cxn>
                <a:cxn ang="0">
                  <a:pos x="199" y="2550"/>
                </a:cxn>
                <a:cxn ang="0">
                  <a:pos x="49" y="2712"/>
                </a:cxn>
                <a:cxn ang="0">
                  <a:pos x="5" y="2782"/>
                </a:cxn>
                <a:cxn ang="0">
                  <a:pos x="3" y="2839"/>
                </a:cxn>
                <a:cxn ang="0">
                  <a:pos x="27" y="2893"/>
                </a:cxn>
                <a:cxn ang="0">
                  <a:pos x="72" y="2943"/>
                </a:cxn>
                <a:cxn ang="0">
                  <a:pos x="176" y="3019"/>
                </a:cxn>
                <a:cxn ang="0">
                  <a:pos x="291" y="3079"/>
                </a:cxn>
                <a:cxn ang="0">
                  <a:pos x="321" y="3183"/>
                </a:cxn>
                <a:cxn ang="0">
                  <a:pos x="319" y="3260"/>
                </a:cxn>
                <a:cxn ang="0">
                  <a:pos x="295" y="3323"/>
                </a:cxn>
                <a:cxn ang="0">
                  <a:pos x="286" y="3367"/>
                </a:cxn>
                <a:cxn ang="0">
                  <a:pos x="305" y="3401"/>
                </a:cxn>
                <a:cxn ang="0">
                  <a:pos x="373" y="3453"/>
                </a:cxn>
                <a:cxn ang="0">
                  <a:pos x="543" y="3533"/>
                </a:cxn>
                <a:cxn ang="0">
                  <a:pos x="322" y="3615"/>
                </a:cxn>
                <a:cxn ang="0">
                  <a:pos x="319" y="3647"/>
                </a:cxn>
                <a:cxn ang="0">
                  <a:pos x="330" y="3677"/>
                </a:cxn>
                <a:cxn ang="0">
                  <a:pos x="352" y="3699"/>
                </a:cxn>
                <a:cxn ang="0">
                  <a:pos x="504" y="3857"/>
                </a:cxn>
                <a:cxn ang="0">
                  <a:pos x="494" y="4052"/>
                </a:cxn>
                <a:cxn ang="0">
                  <a:pos x="505" y="4147"/>
                </a:cxn>
                <a:cxn ang="0">
                  <a:pos x="534" y="4234"/>
                </a:cxn>
                <a:cxn ang="0">
                  <a:pos x="586" y="4307"/>
                </a:cxn>
                <a:cxn ang="0">
                  <a:pos x="669" y="4356"/>
                </a:cxn>
                <a:cxn ang="0">
                  <a:pos x="859" y="4365"/>
                </a:cxn>
                <a:cxn ang="0">
                  <a:pos x="1119" y="4349"/>
                </a:cxn>
                <a:cxn ang="0">
                  <a:pos x="1324" y="4354"/>
                </a:cxn>
                <a:cxn ang="0">
                  <a:pos x="1448" y="4370"/>
                </a:cxn>
                <a:cxn ang="0">
                  <a:pos x="1545" y="4396"/>
                </a:cxn>
                <a:cxn ang="0">
                  <a:pos x="1656" y="4521"/>
                </a:cxn>
                <a:cxn ang="0">
                  <a:pos x="1746" y="4678"/>
                </a:cxn>
                <a:cxn ang="0">
                  <a:pos x="1806" y="4838"/>
                </a:cxn>
                <a:cxn ang="0">
                  <a:pos x="1840" y="4999"/>
                </a:cxn>
                <a:cxn ang="0">
                  <a:pos x="1850" y="5164"/>
                </a:cxn>
                <a:cxn ang="0">
                  <a:pos x="1838" y="5330"/>
                </a:cxn>
                <a:cxn ang="0">
                  <a:pos x="1807" y="5501"/>
                </a:cxn>
                <a:cxn ang="0">
                  <a:pos x="1759" y="5674"/>
                </a:cxn>
                <a:cxn ang="0">
                  <a:pos x="3436" y="4459"/>
                </a:cxn>
                <a:cxn ang="0">
                  <a:pos x="3394" y="4282"/>
                </a:cxn>
                <a:cxn ang="0">
                  <a:pos x="3366" y="4093"/>
                </a:cxn>
                <a:cxn ang="0">
                  <a:pos x="3353" y="3895"/>
                </a:cxn>
                <a:cxn ang="0">
                  <a:pos x="3359" y="3695"/>
                </a:cxn>
                <a:cxn ang="0">
                  <a:pos x="3384" y="3500"/>
                </a:cxn>
                <a:cxn ang="0">
                  <a:pos x="3429" y="3315"/>
                </a:cxn>
                <a:cxn ang="0">
                  <a:pos x="3498" y="3147"/>
                </a:cxn>
                <a:cxn ang="0">
                  <a:pos x="3871" y="2436"/>
                </a:cxn>
                <a:cxn ang="0">
                  <a:pos x="4020" y="1377"/>
                </a:cxn>
                <a:cxn ang="0">
                  <a:pos x="3640" y="609"/>
                </a:cxn>
                <a:cxn ang="0">
                  <a:pos x="2918" y="145"/>
                </a:cxn>
                <a:cxn ang="0">
                  <a:pos x="2041" y="0"/>
                </a:cxn>
                <a:cxn ang="0">
                  <a:pos x="1193" y="187"/>
                </a:cxn>
                <a:cxn ang="0">
                  <a:pos x="560" y="719"/>
                </a:cxn>
                <a:cxn ang="0">
                  <a:pos x="328" y="1611"/>
                </a:cxn>
              </a:cxnLst>
              <a:rect l="0" t="0" r="r" b="b"/>
              <a:pathLst>
                <a:path w="4040" h="5717">
                  <a:moveTo>
                    <a:pt x="421" y="2196"/>
                  </a:moveTo>
                  <a:lnTo>
                    <a:pt x="421" y="2211"/>
                  </a:lnTo>
                  <a:lnTo>
                    <a:pt x="419" y="2228"/>
                  </a:lnTo>
                  <a:lnTo>
                    <a:pt x="415" y="2244"/>
                  </a:lnTo>
                  <a:lnTo>
                    <a:pt x="411" y="2260"/>
                  </a:lnTo>
                  <a:lnTo>
                    <a:pt x="404" y="2277"/>
                  </a:lnTo>
                  <a:lnTo>
                    <a:pt x="395" y="2294"/>
                  </a:lnTo>
                  <a:lnTo>
                    <a:pt x="387" y="2312"/>
                  </a:lnTo>
                  <a:lnTo>
                    <a:pt x="377" y="2330"/>
                  </a:lnTo>
                  <a:lnTo>
                    <a:pt x="365" y="2348"/>
                  </a:lnTo>
                  <a:lnTo>
                    <a:pt x="353" y="2367"/>
                  </a:lnTo>
                  <a:lnTo>
                    <a:pt x="341" y="2384"/>
                  </a:lnTo>
                  <a:lnTo>
                    <a:pt x="326" y="2403"/>
                  </a:lnTo>
                  <a:lnTo>
                    <a:pt x="297" y="2440"/>
                  </a:lnTo>
                  <a:lnTo>
                    <a:pt x="266" y="2478"/>
                  </a:lnTo>
                  <a:lnTo>
                    <a:pt x="199" y="2550"/>
                  </a:lnTo>
                  <a:lnTo>
                    <a:pt x="134" y="2621"/>
                  </a:lnTo>
                  <a:lnTo>
                    <a:pt x="103" y="2652"/>
                  </a:lnTo>
                  <a:lnTo>
                    <a:pt x="75" y="2684"/>
                  </a:lnTo>
                  <a:lnTo>
                    <a:pt x="49" y="2712"/>
                  </a:lnTo>
                  <a:lnTo>
                    <a:pt x="28" y="2737"/>
                  </a:lnTo>
                  <a:lnTo>
                    <a:pt x="19" y="2753"/>
                  </a:lnTo>
                  <a:lnTo>
                    <a:pt x="11" y="2767"/>
                  </a:lnTo>
                  <a:lnTo>
                    <a:pt x="5" y="2782"/>
                  </a:lnTo>
                  <a:lnTo>
                    <a:pt x="1" y="2796"/>
                  </a:lnTo>
                  <a:lnTo>
                    <a:pt x="0" y="2811"/>
                  </a:lnTo>
                  <a:lnTo>
                    <a:pt x="0" y="2825"/>
                  </a:lnTo>
                  <a:lnTo>
                    <a:pt x="3" y="2839"/>
                  </a:lnTo>
                  <a:lnTo>
                    <a:pt x="6" y="2853"/>
                  </a:lnTo>
                  <a:lnTo>
                    <a:pt x="12" y="2866"/>
                  </a:lnTo>
                  <a:lnTo>
                    <a:pt x="19" y="2880"/>
                  </a:lnTo>
                  <a:lnTo>
                    <a:pt x="27" y="2893"/>
                  </a:lnTo>
                  <a:lnTo>
                    <a:pt x="36" y="2906"/>
                  </a:lnTo>
                  <a:lnTo>
                    <a:pt x="48" y="2919"/>
                  </a:lnTo>
                  <a:lnTo>
                    <a:pt x="60" y="2932"/>
                  </a:lnTo>
                  <a:lnTo>
                    <a:pt x="72" y="2943"/>
                  </a:lnTo>
                  <a:lnTo>
                    <a:pt x="86" y="2955"/>
                  </a:lnTo>
                  <a:lnTo>
                    <a:pt x="114" y="2978"/>
                  </a:lnTo>
                  <a:lnTo>
                    <a:pt x="144" y="2999"/>
                  </a:lnTo>
                  <a:lnTo>
                    <a:pt x="176" y="3019"/>
                  </a:lnTo>
                  <a:lnTo>
                    <a:pt x="206" y="3037"/>
                  </a:lnTo>
                  <a:lnTo>
                    <a:pt x="236" y="3053"/>
                  </a:lnTo>
                  <a:lnTo>
                    <a:pt x="266" y="3067"/>
                  </a:lnTo>
                  <a:lnTo>
                    <a:pt x="291" y="3079"/>
                  </a:lnTo>
                  <a:lnTo>
                    <a:pt x="312" y="3088"/>
                  </a:lnTo>
                  <a:lnTo>
                    <a:pt x="315" y="3121"/>
                  </a:lnTo>
                  <a:lnTo>
                    <a:pt x="318" y="3151"/>
                  </a:lnTo>
                  <a:lnTo>
                    <a:pt x="321" y="3183"/>
                  </a:lnTo>
                  <a:lnTo>
                    <a:pt x="323" y="3213"/>
                  </a:lnTo>
                  <a:lnTo>
                    <a:pt x="323" y="3230"/>
                  </a:lnTo>
                  <a:lnTo>
                    <a:pt x="322" y="3245"/>
                  </a:lnTo>
                  <a:lnTo>
                    <a:pt x="319" y="3260"/>
                  </a:lnTo>
                  <a:lnTo>
                    <a:pt x="315" y="3275"/>
                  </a:lnTo>
                  <a:lnTo>
                    <a:pt x="310" y="3292"/>
                  </a:lnTo>
                  <a:lnTo>
                    <a:pt x="303" y="3307"/>
                  </a:lnTo>
                  <a:lnTo>
                    <a:pt x="295" y="3323"/>
                  </a:lnTo>
                  <a:lnTo>
                    <a:pt x="283" y="3339"/>
                  </a:lnTo>
                  <a:lnTo>
                    <a:pt x="283" y="3348"/>
                  </a:lnTo>
                  <a:lnTo>
                    <a:pt x="284" y="3357"/>
                  </a:lnTo>
                  <a:lnTo>
                    <a:pt x="286" y="3367"/>
                  </a:lnTo>
                  <a:lnTo>
                    <a:pt x="289" y="3375"/>
                  </a:lnTo>
                  <a:lnTo>
                    <a:pt x="294" y="3384"/>
                  </a:lnTo>
                  <a:lnTo>
                    <a:pt x="300" y="3392"/>
                  </a:lnTo>
                  <a:lnTo>
                    <a:pt x="305" y="3401"/>
                  </a:lnTo>
                  <a:lnTo>
                    <a:pt x="314" y="3409"/>
                  </a:lnTo>
                  <a:lnTo>
                    <a:pt x="331" y="3424"/>
                  </a:lnTo>
                  <a:lnTo>
                    <a:pt x="351" y="3439"/>
                  </a:lnTo>
                  <a:lnTo>
                    <a:pt x="373" y="3453"/>
                  </a:lnTo>
                  <a:lnTo>
                    <a:pt x="397" y="3467"/>
                  </a:lnTo>
                  <a:lnTo>
                    <a:pt x="448" y="3492"/>
                  </a:lnTo>
                  <a:lnTo>
                    <a:pt x="497" y="3514"/>
                  </a:lnTo>
                  <a:lnTo>
                    <a:pt x="543" y="3533"/>
                  </a:lnTo>
                  <a:lnTo>
                    <a:pt x="578" y="3550"/>
                  </a:lnTo>
                  <a:lnTo>
                    <a:pt x="328" y="3599"/>
                  </a:lnTo>
                  <a:lnTo>
                    <a:pt x="324" y="3606"/>
                  </a:lnTo>
                  <a:lnTo>
                    <a:pt x="322" y="3615"/>
                  </a:lnTo>
                  <a:lnTo>
                    <a:pt x="321" y="3623"/>
                  </a:lnTo>
                  <a:lnTo>
                    <a:pt x="319" y="3631"/>
                  </a:lnTo>
                  <a:lnTo>
                    <a:pt x="319" y="3639"/>
                  </a:lnTo>
                  <a:lnTo>
                    <a:pt x="319" y="3647"/>
                  </a:lnTo>
                  <a:lnTo>
                    <a:pt x="321" y="3654"/>
                  </a:lnTo>
                  <a:lnTo>
                    <a:pt x="323" y="3663"/>
                  </a:lnTo>
                  <a:lnTo>
                    <a:pt x="326" y="3670"/>
                  </a:lnTo>
                  <a:lnTo>
                    <a:pt x="330" y="3677"/>
                  </a:lnTo>
                  <a:lnTo>
                    <a:pt x="334" y="3682"/>
                  </a:lnTo>
                  <a:lnTo>
                    <a:pt x="339" y="3688"/>
                  </a:lnTo>
                  <a:lnTo>
                    <a:pt x="345" y="3694"/>
                  </a:lnTo>
                  <a:lnTo>
                    <a:pt x="352" y="3699"/>
                  </a:lnTo>
                  <a:lnTo>
                    <a:pt x="359" y="3702"/>
                  </a:lnTo>
                  <a:lnTo>
                    <a:pt x="367" y="3706"/>
                  </a:lnTo>
                  <a:lnTo>
                    <a:pt x="509" y="3795"/>
                  </a:lnTo>
                  <a:lnTo>
                    <a:pt x="504" y="3857"/>
                  </a:lnTo>
                  <a:lnTo>
                    <a:pt x="497" y="3937"/>
                  </a:lnTo>
                  <a:lnTo>
                    <a:pt x="494" y="3982"/>
                  </a:lnTo>
                  <a:lnTo>
                    <a:pt x="494" y="4029"/>
                  </a:lnTo>
                  <a:lnTo>
                    <a:pt x="494" y="4052"/>
                  </a:lnTo>
                  <a:lnTo>
                    <a:pt x="496" y="4077"/>
                  </a:lnTo>
                  <a:lnTo>
                    <a:pt x="497" y="4100"/>
                  </a:lnTo>
                  <a:lnTo>
                    <a:pt x="501" y="4123"/>
                  </a:lnTo>
                  <a:lnTo>
                    <a:pt x="505" y="4147"/>
                  </a:lnTo>
                  <a:lnTo>
                    <a:pt x="510" y="4169"/>
                  </a:lnTo>
                  <a:lnTo>
                    <a:pt x="517" y="4191"/>
                  </a:lnTo>
                  <a:lnTo>
                    <a:pt x="524" y="4213"/>
                  </a:lnTo>
                  <a:lnTo>
                    <a:pt x="534" y="4234"/>
                  </a:lnTo>
                  <a:lnTo>
                    <a:pt x="544" y="4254"/>
                  </a:lnTo>
                  <a:lnTo>
                    <a:pt x="557" y="4273"/>
                  </a:lnTo>
                  <a:lnTo>
                    <a:pt x="571" y="4291"/>
                  </a:lnTo>
                  <a:lnTo>
                    <a:pt x="586" y="4307"/>
                  </a:lnTo>
                  <a:lnTo>
                    <a:pt x="604" y="4321"/>
                  </a:lnTo>
                  <a:lnTo>
                    <a:pt x="624" y="4335"/>
                  </a:lnTo>
                  <a:lnTo>
                    <a:pt x="645" y="4347"/>
                  </a:lnTo>
                  <a:lnTo>
                    <a:pt x="669" y="4356"/>
                  </a:lnTo>
                  <a:lnTo>
                    <a:pt x="695" y="4364"/>
                  </a:lnTo>
                  <a:lnTo>
                    <a:pt x="723" y="4370"/>
                  </a:lnTo>
                  <a:lnTo>
                    <a:pt x="755" y="4374"/>
                  </a:lnTo>
                  <a:lnTo>
                    <a:pt x="859" y="4365"/>
                  </a:lnTo>
                  <a:lnTo>
                    <a:pt x="964" y="4357"/>
                  </a:lnTo>
                  <a:lnTo>
                    <a:pt x="1017" y="4354"/>
                  </a:lnTo>
                  <a:lnTo>
                    <a:pt x="1068" y="4350"/>
                  </a:lnTo>
                  <a:lnTo>
                    <a:pt x="1119" y="4349"/>
                  </a:lnTo>
                  <a:lnTo>
                    <a:pt x="1172" y="4348"/>
                  </a:lnTo>
                  <a:lnTo>
                    <a:pt x="1222" y="4348"/>
                  </a:lnTo>
                  <a:lnTo>
                    <a:pt x="1274" y="4350"/>
                  </a:lnTo>
                  <a:lnTo>
                    <a:pt x="1324" y="4354"/>
                  </a:lnTo>
                  <a:lnTo>
                    <a:pt x="1374" y="4358"/>
                  </a:lnTo>
                  <a:lnTo>
                    <a:pt x="1399" y="4362"/>
                  </a:lnTo>
                  <a:lnTo>
                    <a:pt x="1424" y="4367"/>
                  </a:lnTo>
                  <a:lnTo>
                    <a:pt x="1448" y="4370"/>
                  </a:lnTo>
                  <a:lnTo>
                    <a:pt x="1473" y="4376"/>
                  </a:lnTo>
                  <a:lnTo>
                    <a:pt x="1497" y="4382"/>
                  </a:lnTo>
                  <a:lnTo>
                    <a:pt x="1521" y="4388"/>
                  </a:lnTo>
                  <a:lnTo>
                    <a:pt x="1545" y="4396"/>
                  </a:lnTo>
                  <a:lnTo>
                    <a:pt x="1569" y="4403"/>
                  </a:lnTo>
                  <a:lnTo>
                    <a:pt x="1600" y="4443"/>
                  </a:lnTo>
                  <a:lnTo>
                    <a:pt x="1629" y="4481"/>
                  </a:lnTo>
                  <a:lnTo>
                    <a:pt x="1656" y="4521"/>
                  </a:lnTo>
                  <a:lnTo>
                    <a:pt x="1682" y="4560"/>
                  </a:lnTo>
                  <a:lnTo>
                    <a:pt x="1705" y="4599"/>
                  </a:lnTo>
                  <a:lnTo>
                    <a:pt x="1726" y="4639"/>
                  </a:lnTo>
                  <a:lnTo>
                    <a:pt x="1746" y="4678"/>
                  </a:lnTo>
                  <a:lnTo>
                    <a:pt x="1764" y="4717"/>
                  </a:lnTo>
                  <a:lnTo>
                    <a:pt x="1780" y="4757"/>
                  </a:lnTo>
                  <a:lnTo>
                    <a:pt x="1794" y="4798"/>
                  </a:lnTo>
                  <a:lnTo>
                    <a:pt x="1806" y="4838"/>
                  </a:lnTo>
                  <a:lnTo>
                    <a:pt x="1818" y="4878"/>
                  </a:lnTo>
                  <a:lnTo>
                    <a:pt x="1827" y="4919"/>
                  </a:lnTo>
                  <a:lnTo>
                    <a:pt x="1834" y="4958"/>
                  </a:lnTo>
                  <a:lnTo>
                    <a:pt x="1840" y="4999"/>
                  </a:lnTo>
                  <a:lnTo>
                    <a:pt x="1845" y="5040"/>
                  </a:lnTo>
                  <a:lnTo>
                    <a:pt x="1848" y="5081"/>
                  </a:lnTo>
                  <a:lnTo>
                    <a:pt x="1849" y="5122"/>
                  </a:lnTo>
                  <a:lnTo>
                    <a:pt x="1850" y="5164"/>
                  </a:lnTo>
                  <a:lnTo>
                    <a:pt x="1849" y="5205"/>
                  </a:lnTo>
                  <a:lnTo>
                    <a:pt x="1847" y="5247"/>
                  </a:lnTo>
                  <a:lnTo>
                    <a:pt x="1843" y="5289"/>
                  </a:lnTo>
                  <a:lnTo>
                    <a:pt x="1838" y="5330"/>
                  </a:lnTo>
                  <a:lnTo>
                    <a:pt x="1832" y="5374"/>
                  </a:lnTo>
                  <a:lnTo>
                    <a:pt x="1825" y="5416"/>
                  </a:lnTo>
                  <a:lnTo>
                    <a:pt x="1817" y="5458"/>
                  </a:lnTo>
                  <a:lnTo>
                    <a:pt x="1807" y="5501"/>
                  </a:lnTo>
                  <a:lnTo>
                    <a:pt x="1797" y="5543"/>
                  </a:lnTo>
                  <a:lnTo>
                    <a:pt x="1785" y="5586"/>
                  </a:lnTo>
                  <a:lnTo>
                    <a:pt x="1772" y="5630"/>
                  </a:lnTo>
                  <a:lnTo>
                    <a:pt x="1759" y="5674"/>
                  </a:lnTo>
                  <a:lnTo>
                    <a:pt x="1745" y="5717"/>
                  </a:lnTo>
                  <a:lnTo>
                    <a:pt x="3461" y="4541"/>
                  </a:lnTo>
                  <a:lnTo>
                    <a:pt x="3448" y="4500"/>
                  </a:lnTo>
                  <a:lnTo>
                    <a:pt x="3436" y="4459"/>
                  </a:lnTo>
                  <a:lnTo>
                    <a:pt x="3425" y="4417"/>
                  </a:lnTo>
                  <a:lnTo>
                    <a:pt x="3413" y="4372"/>
                  </a:lnTo>
                  <a:lnTo>
                    <a:pt x="3404" y="4328"/>
                  </a:lnTo>
                  <a:lnTo>
                    <a:pt x="3394" y="4282"/>
                  </a:lnTo>
                  <a:lnTo>
                    <a:pt x="3386" y="4236"/>
                  </a:lnTo>
                  <a:lnTo>
                    <a:pt x="3378" y="4189"/>
                  </a:lnTo>
                  <a:lnTo>
                    <a:pt x="3372" y="4141"/>
                  </a:lnTo>
                  <a:lnTo>
                    <a:pt x="3366" y="4093"/>
                  </a:lnTo>
                  <a:lnTo>
                    <a:pt x="3361" y="4044"/>
                  </a:lnTo>
                  <a:lnTo>
                    <a:pt x="3358" y="3995"/>
                  </a:lnTo>
                  <a:lnTo>
                    <a:pt x="3354" y="3944"/>
                  </a:lnTo>
                  <a:lnTo>
                    <a:pt x="3353" y="3895"/>
                  </a:lnTo>
                  <a:lnTo>
                    <a:pt x="3353" y="3845"/>
                  </a:lnTo>
                  <a:lnTo>
                    <a:pt x="3353" y="3795"/>
                  </a:lnTo>
                  <a:lnTo>
                    <a:pt x="3356" y="3746"/>
                  </a:lnTo>
                  <a:lnTo>
                    <a:pt x="3359" y="3695"/>
                  </a:lnTo>
                  <a:lnTo>
                    <a:pt x="3363" y="3646"/>
                  </a:lnTo>
                  <a:lnTo>
                    <a:pt x="3369" y="3597"/>
                  </a:lnTo>
                  <a:lnTo>
                    <a:pt x="3376" y="3548"/>
                  </a:lnTo>
                  <a:lnTo>
                    <a:pt x="3384" y="3500"/>
                  </a:lnTo>
                  <a:lnTo>
                    <a:pt x="3393" y="3453"/>
                  </a:lnTo>
                  <a:lnTo>
                    <a:pt x="3404" y="3406"/>
                  </a:lnTo>
                  <a:lnTo>
                    <a:pt x="3415" y="3361"/>
                  </a:lnTo>
                  <a:lnTo>
                    <a:pt x="3429" y="3315"/>
                  </a:lnTo>
                  <a:lnTo>
                    <a:pt x="3443" y="3272"/>
                  </a:lnTo>
                  <a:lnTo>
                    <a:pt x="3461" y="3229"/>
                  </a:lnTo>
                  <a:lnTo>
                    <a:pt x="3478" y="3188"/>
                  </a:lnTo>
                  <a:lnTo>
                    <a:pt x="3498" y="3147"/>
                  </a:lnTo>
                  <a:lnTo>
                    <a:pt x="3519" y="3108"/>
                  </a:lnTo>
                  <a:lnTo>
                    <a:pt x="3542" y="3071"/>
                  </a:lnTo>
                  <a:lnTo>
                    <a:pt x="3730" y="2744"/>
                  </a:lnTo>
                  <a:lnTo>
                    <a:pt x="3871" y="2436"/>
                  </a:lnTo>
                  <a:lnTo>
                    <a:pt x="3968" y="2145"/>
                  </a:lnTo>
                  <a:lnTo>
                    <a:pt x="4023" y="1871"/>
                  </a:lnTo>
                  <a:lnTo>
                    <a:pt x="4040" y="1615"/>
                  </a:lnTo>
                  <a:lnTo>
                    <a:pt x="4020" y="1377"/>
                  </a:lnTo>
                  <a:lnTo>
                    <a:pt x="3967" y="1157"/>
                  </a:lnTo>
                  <a:lnTo>
                    <a:pt x="3884" y="955"/>
                  </a:lnTo>
                  <a:lnTo>
                    <a:pt x="3774" y="773"/>
                  </a:lnTo>
                  <a:lnTo>
                    <a:pt x="3640" y="609"/>
                  </a:lnTo>
                  <a:lnTo>
                    <a:pt x="3484" y="464"/>
                  </a:lnTo>
                  <a:lnTo>
                    <a:pt x="3311" y="338"/>
                  </a:lnTo>
                  <a:lnTo>
                    <a:pt x="3121" y="231"/>
                  </a:lnTo>
                  <a:lnTo>
                    <a:pt x="2918" y="145"/>
                  </a:lnTo>
                  <a:lnTo>
                    <a:pt x="2707" y="78"/>
                  </a:lnTo>
                  <a:lnTo>
                    <a:pt x="2488" y="32"/>
                  </a:lnTo>
                  <a:lnTo>
                    <a:pt x="2264" y="6"/>
                  </a:lnTo>
                  <a:lnTo>
                    <a:pt x="2041" y="0"/>
                  </a:lnTo>
                  <a:lnTo>
                    <a:pt x="1819" y="15"/>
                  </a:lnTo>
                  <a:lnTo>
                    <a:pt x="1601" y="51"/>
                  </a:lnTo>
                  <a:lnTo>
                    <a:pt x="1392" y="108"/>
                  </a:lnTo>
                  <a:lnTo>
                    <a:pt x="1193" y="187"/>
                  </a:lnTo>
                  <a:lnTo>
                    <a:pt x="1007" y="287"/>
                  </a:lnTo>
                  <a:lnTo>
                    <a:pt x="838" y="409"/>
                  </a:lnTo>
                  <a:lnTo>
                    <a:pt x="688" y="553"/>
                  </a:lnTo>
                  <a:lnTo>
                    <a:pt x="560" y="719"/>
                  </a:lnTo>
                  <a:lnTo>
                    <a:pt x="457" y="908"/>
                  </a:lnTo>
                  <a:lnTo>
                    <a:pt x="383" y="1120"/>
                  </a:lnTo>
                  <a:lnTo>
                    <a:pt x="338" y="1354"/>
                  </a:lnTo>
                  <a:lnTo>
                    <a:pt x="328" y="1611"/>
                  </a:lnTo>
                  <a:lnTo>
                    <a:pt x="355" y="1892"/>
                  </a:lnTo>
                  <a:lnTo>
                    <a:pt x="421" y="2196"/>
                  </a:lnTo>
                  <a:close/>
                </a:path>
              </a:pathLst>
            </a:custGeom>
            <a:solidFill>
              <a:sysClr val="window" lastClr="FFFFFF"/>
            </a:solidFill>
            <a:ln w="4">
              <a:noFill/>
              <a:prstDash val="solid"/>
              <a:round/>
              <a:headEnd/>
              <a:tailEnd/>
            </a:ln>
          </p:spPr>
          <p:txBody>
            <a:bodyPr/>
            <a:lstStyle/>
            <a:p>
              <a:pPr marL="0" marR="0" lvl="0" indent="0" defTabSz="91339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Open Sans Cond Light"/>
                <a:ea typeface="MS PGothic" pitchFamily="34" charset="-128"/>
              </a:endParaRPr>
            </a:p>
          </p:txBody>
        </p:sp>
      </p:grpSp>
      <p:sp>
        <p:nvSpPr>
          <p:cNvPr id="172" name="Oval 281"/>
          <p:cNvSpPr/>
          <p:nvPr/>
        </p:nvSpPr>
        <p:spPr bwMode="auto">
          <a:xfrm flipH="1">
            <a:off x="155320" y="2758785"/>
            <a:ext cx="1341685" cy="1341685"/>
          </a:xfrm>
          <a:prstGeom prst="ellipse">
            <a:avLst/>
          </a:prstGeom>
          <a:solidFill>
            <a:srgbClr val="44BE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Open Sans Cond Light"/>
            </a:endParaRPr>
          </a:p>
        </p:txBody>
      </p:sp>
      <p:sp>
        <p:nvSpPr>
          <p:cNvPr id="173" name="Rectangle 283"/>
          <p:cNvSpPr/>
          <p:nvPr/>
        </p:nvSpPr>
        <p:spPr bwMode="auto">
          <a:xfrm flipH="1">
            <a:off x="180344" y="3161732"/>
            <a:ext cx="1265385"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ea typeface="Open Sans Extrabold" pitchFamily="34" charset="0"/>
                <a:cs typeface="Open Sans Extrabold" pitchFamily="34" charset="0"/>
              </a:rPr>
              <a:t>CULTURA HUMANISTA</a:t>
            </a:r>
            <a:endParaRPr kumimoji="0" lang="en-US" sz="1400" b="0" i="0" u="none" strike="noStrike" kern="0" cap="none" spc="0" normalizeH="0" baseline="0" noProof="0" dirty="0">
              <a:ln>
                <a:noFill/>
              </a:ln>
              <a:solidFill>
                <a:sysClr val="window" lastClr="FFFFFF"/>
              </a:solidFill>
              <a:effectLst/>
              <a:uLnTx/>
              <a:uFillTx/>
              <a:ea typeface="Open Sans" pitchFamily="34" charset="0"/>
              <a:cs typeface="Open Sans" pitchFamily="34" charset="0"/>
            </a:endParaRPr>
          </a:p>
        </p:txBody>
      </p:sp>
      <p:sp>
        <p:nvSpPr>
          <p:cNvPr id="39" name="object 2"/>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40" name="object 3"/>
          <p:cNvSpPr/>
          <p:nvPr/>
        </p:nvSpPr>
        <p:spPr>
          <a:xfrm>
            <a:off x="3028189"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41" name="object 4"/>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42" name="41 Rectángulo"/>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sp>
        <p:nvSpPr>
          <p:cNvPr id="43" name="1 Título">
            <a:extLst>
              <a:ext uri="{FF2B5EF4-FFF2-40B4-BE49-F238E27FC236}">
                <a16:creationId xmlns:a16="http://schemas.microsoft.com/office/drawing/2014/main" id="{3197DC58-3109-442A-9C83-0D55D4252494}"/>
              </a:ext>
            </a:extLst>
          </p:cNvPr>
          <p:cNvSpPr>
            <a:spLocks noGrp="1"/>
          </p:cNvSpPr>
          <p:nvPr>
            <p:ph type="title"/>
          </p:nvPr>
        </p:nvSpPr>
        <p:spPr>
          <a:xfrm>
            <a:off x="457200" y="132107"/>
            <a:ext cx="8229600" cy="639763"/>
          </a:xfrm>
        </p:spPr>
        <p:txBody>
          <a:bodyPr>
            <a:noAutofit/>
          </a:bodyPr>
          <a:lstStyle/>
          <a:p>
            <a:r>
              <a:rPr lang="es-CO" sz="2400" b="1" dirty="0">
                <a:solidFill>
                  <a:schemeClr val="tx1">
                    <a:lumMod val="65000"/>
                    <a:lumOff val="35000"/>
                  </a:schemeClr>
                </a:solidFill>
                <a:latin typeface="Century Gothic" panose="020B0502020202020204" pitchFamily="34" charset="0"/>
              </a:rPr>
              <a:t>ENTENDIMIENTO DE LAS DIMENSIONES DE NUESTRO MODELO</a:t>
            </a:r>
          </a:p>
        </p:txBody>
      </p:sp>
      <p:sp>
        <p:nvSpPr>
          <p:cNvPr id="44" name="Rectángulo redondeado 43">
            <a:extLst>
              <a:ext uri="{FF2B5EF4-FFF2-40B4-BE49-F238E27FC236}">
                <a16:creationId xmlns:a16="http://schemas.microsoft.com/office/drawing/2014/main" id="{C5A84292-B085-B140-9027-7C108F32D853}"/>
              </a:ext>
            </a:extLst>
          </p:cNvPr>
          <p:cNvSpPr/>
          <p:nvPr/>
        </p:nvSpPr>
        <p:spPr>
          <a:xfrm>
            <a:off x="4975427" y="1257789"/>
            <a:ext cx="3946236" cy="1511382"/>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S_tradnl" sz="1200" dirty="0">
                <a:solidFill>
                  <a:schemeClr val="bg1"/>
                </a:solidFill>
              </a:rPr>
              <a:t>Desarrollo profesional</a:t>
            </a:r>
          </a:p>
          <a:p>
            <a:pPr marL="171450" indent="-171450">
              <a:buFont typeface="Arial" panose="020B0604020202020204" pitchFamily="34" charset="0"/>
              <a:buChar char="•"/>
            </a:pPr>
            <a:r>
              <a:rPr lang="es-ES_tradnl" sz="1200" dirty="0">
                <a:solidFill>
                  <a:schemeClr val="bg1"/>
                </a:solidFill>
              </a:rPr>
              <a:t>Desarrollo integral</a:t>
            </a:r>
          </a:p>
          <a:p>
            <a:pPr marL="171450" indent="-171450">
              <a:buFont typeface="Arial" panose="020B0604020202020204" pitchFamily="34" charset="0"/>
              <a:buChar char="•"/>
            </a:pPr>
            <a:r>
              <a:rPr lang="es-ES_tradnl" sz="1200" dirty="0">
                <a:solidFill>
                  <a:schemeClr val="bg1"/>
                </a:solidFill>
              </a:rPr>
              <a:t>Compromiso</a:t>
            </a:r>
          </a:p>
          <a:p>
            <a:pPr marL="171450" indent="-171450">
              <a:buFont typeface="Arial" panose="020B0604020202020204" pitchFamily="34" charset="0"/>
              <a:buChar char="•"/>
            </a:pPr>
            <a:r>
              <a:rPr lang="es-ES_tradnl" sz="1200" dirty="0">
                <a:solidFill>
                  <a:schemeClr val="bg1"/>
                </a:solidFill>
              </a:rPr>
              <a:t>Motivación</a:t>
            </a:r>
          </a:p>
          <a:p>
            <a:pPr marL="171450" indent="-171450">
              <a:buFont typeface="Arial" panose="020B0604020202020204" pitchFamily="34" charset="0"/>
              <a:buChar char="•"/>
            </a:pPr>
            <a:r>
              <a:rPr lang="es-ES_tradnl" sz="1200" dirty="0">
                <a:solidFill>
                  <a:schemeClr val="bg1"/>
                </a:solidFill>
              </a:rPr>
              <a:t>Gente competente</a:t>
            </a:r>
          </a:p>
          <a:p>
            <a:pPr marL="171450" indent="-171450">
              <a:buFont typeface="Arial" panose="020B0604020202020204" pitchFamily="34" charset="0"/>
              <a:buChar char="•"/>
            </a:pPr>
            <a:r>
              <a:rPr lang="es-ES_tradnl" sz="1200" dirty="0">
                <a:solidFill>
                  <a:schemeClr val="bg1"/>
                </a:solidFill>
              </a:rPr>
              <a:t>Diversidad</a:t>
            </a:r>
          </a:p>
          <a:p>
            <a:pPr marL="171450" indent="-171450">
              <a:buFont typeface="Arial" panose="020B0604020202020204" pitchFamily="34" charset="0"/>
              <a:buChar char="•"/>
            </a:pPr>
            <a:r>
              <a:rPr lang="es-ES_tradnl" sz="1200" dirty="0">
                <a:solidFill>
                  <a:schemeClr val="bg1"/>
                </a:solidFill>
              </a:rPr>
              <a:t>Calidad de vida</a:t>
            </a:r>
          </a:p>
          <a:p>
            <a:pPr marL="171450" indent="-171450">
              <a:buFont typeface="Arial" panose="020B0604020202020204" pitchFamily="34" charset="0"/>
              <a:buChar char="•"/>
            </a:pPr>
            <a:r>
              <a:rPr lang="es-ES_tradnl" sz="1200" dirty="0">
                <a:solidFill>
                  <a:schemeClr val="bg1"/>
                </a:solidFill>
              </a:rPr>
              <a:t>Compensación</a:t>
            </a:r>
          </a:p>
        </p:txBody>
      </p:sp>
      <p:sp>
        <p:nvSpPr>
          <p:cNvPr id="45" name="Rectángulo redondeado 44">
            <a:extLst>
              <a:ext uri="{FF2B5EF4-FFF2-40B4-BE49-F238E27FC236}">
                <a16:creationId xmlns:a16="http://schemas.microsoft.com/office/drawing/2014/main" id="{0A7D4A5B-2424-D84A-9EC6-01CDE4EA3262}"/>
              </a:ext>
            </a:extLst>
          </p:cNvPr>
          <p:cNvSpPr/>
          <p:nvPr/>
        </p:nvSpPr>
        <p:spPr>
          <a:xfrm>
            <a:off x="4975427" y="2925035"/>
            <a:ext cx="3946236" cy="1634159"/>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S_tradnl" sz="1200" dirty="0">
                <a:solidFill>
                  <a:schemeClr val="bg1"/>
                </a:solidFill>
              </a:rPr>
              <a:t>Trabajo en equipo</a:t>
            </a:r>
          </a:p>
          <a:p>
            <a:pPr marL="171450" indent="-171450">
              <a:buFont typeface="Arial" panose="020B0604020202020204" pitchFamily="34" charset="0"/>
              <a:buChar char="•"/>
            </a:pPr>
            <a:r>
              <a:rPr lang="es-ES_tradnl" sz="1200" dirty="0">
                <a:solidFill>
                  <a:schemeClr val="bg1"/>
                </a:solidFill>
              </a:rPr>
              <a:t>Colaboración</a:t>
            </a:r>
          </a:p>
          <a:p>
            <a:pPr marL="171450" indent="-171450">
              <a:buFont typeface="Arial" panose="020B0604020202020204" pitchFamily="34" charset="0"/>
              <a:buChar char="•"/>
            </a:pPr>
            <a:r>
              <a:rPr lang="es-ES_tradnl" sz="1200" dirty="0">
                <a:solidFill>
                  <a:schemeClr val="bg1"/>
                </a:solidFill>
              </a:rPr>
              <a:t>Equidad</a:t>
            </a:r>
          </a:p>
          <a:p>
            <a:pPr marL="171450" indent="-171450">
              <a:buFont typeface="Arial" panose="020B0604020202020204" pitchFamily="34" charset="0"/>
              <a:buChar char="•"/>
            </a:pPr>
            <a:r>
              <a:rPr lang="es-ES_tradnl" sz="1200" dirty="0">
                <a:solidFill>
                  <a:schemeClr val="bg1"/>
                </a:solidFill>
              </a:rPr>
              <a:t>Manejo del conflicto</a:t>
            </a:r>
          </a:p>
          <a:p>
            <a:pPr marL="171450" indent="-171450">
              <a:buFont typeface="Arial" panose="020B0604020202020204" pitchFamily="34" charset="0"/>
              <a:buChar char="•"/>
            </a:pPr>
            <a:r>
              <a:rPr lang="es-ES_tradnl" sz="1200" dirty="0">
                <a:solidFill>
                  <a:schemeClr val="bg1"/>
                </a:solidFill>
              </a:rPr>
              <a:t>Coordinación entre áreas</a:t>
            </a:r>
          </a:p>
          <a:p>
            <a:pPr marL="171450" indent="-171450">
              <a:buFont typeface="Arial" panose="020B0604020202020204" pitchFamily="34" charset="0"/>
              <a:buChar char="•"/>
            </a:pPr>
            <a:r>
              <a:rPr lang="es-ES_tradnl" sz="1200" dirty="0">
                <a:solidFill>
                  <a:schemeClr val="bg1"/>
                </a:solidFill>
              </a:rPr>
              <a:t>Confianza</a:t>
            </a:r>
          </a:p>
          <a:p>
            <a:pPr marL="171450" indent="-171450">
              <a:buFont typeface="Arial" panose="020B0604020202020204" pitchFamily="34" charset="0"/>
              <a:buChar char="•"/>
            </a:pPr>
            <a:r>
              <a:rPr lang="es-ES_tradnl" sz="1200" dirty="0">
                <a:solidFill>
                  <a:schemeClr val="bg1"/>
                </a:solidFill>
              </a:rPr>
              <a:t>Respeto</a:t>
            </a:r>
          </a:p>
          <a:p>
            <a:pPr marL="171450" indent="-171450">
              <a:buFont typeface="Arial" panose="020B0604020202020204" pitchFamily="34" charset="0"/>
              <a:buChar char="•"/>
            </a:pPr>
            <a:r>
              <a:rPr lang="es-ES_tradnl" sz="1200" dirty="0">
                <a:solidFill>
                  <a:schemeClr val="bg1"/>
                </a:solidFill>
              </a:rPr>
              <a:t>Generosidad</a:t>
            </a:r>
          </a:p>
          <a:p>
            <a:pPr marL="171450" indent="-171450">
              <a:buFont typeface="Arial" panose="020B0604020202020204" pitchFamily="34" charset="0"/>
              <a:buChar char="•"/>
            </a:pPr>
            <a:r>
              <a:rPr lang="es-ES_tradnl" sz="1200" dirty="0">
                <a:solidFill>
                  <a:schemeClr val="bg1"/>
                </a:solidFill>
              </a:rPr>
              <a:t>Aprendizaje</a:t>
            </a:r>
          </a:p>
        </p:txBody>
      </p:sp>
      <p:sp>
        <p:nvSpPr>
          <p:cNvPr id="46" name="Rectángulo redondeado 45">
            <a:extLst>
              <a:ext uri="{FF2B5EF4-FFF2-40B4-BE49-F238E27FC236}">
                <a16:creationId xmlns:a16="http://schemas.microsoft.com/office/drawing/2014/main" id="{C1011C26-F9B7-2945-BA52-8F0628BAE22E}"/>
              </a:ext>
            </a:extLst>
          </p:cNvPr>
          <p:cNvSpPr/>
          <p:nvPr/>
        </p:nvSpPr>
        <p:spPr>
          <a:xfrm>
            <a:off x="5008977" y="4707573"/>
            <a:ext cx="3946236" cy="1511382"/>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S_tradnl" sz="1200" dirty="0">
                <a:solidFill>
                  <a:schemeClr val="bg1"/>
                </a:solidFill>
              </a:rPr>
              <a:t>Flujo de información</a:t>
            </a:r>
          </a:p>
          <a:p>
            <a:pPr marL="171450" indent="-171450">
              <a:buFont typeface="Arial" panose="020B0604020202020204" pitchFamily="34" charset="0"/>
              <a:buChar char="•"/>
            </a:pPr>
            <a:r>
              <a:rPr lang="es-ES_tradnl" sz="1200" dirty="0">
                <a:solidFill>
                  <a:schemeClr val="bg1"/>
                </a:solidFill>
              </a:rPr>
              <a:t>Capacidad de escucha</a:t>
            </a:r>
          </a:p>
          <a:p>
            <a:pPr marL="171450" indent="-171450">
              <a:buFont typeface="Arial" panose="020B0604020202020204" pitchFamily="34" charset="0"/>
              <a:buChar char="•"/>
            </a:pPr>
            <a:r>
              <a:rPr lang="es-ES_tradnl" sz="1200" dirty="0">
                <a:solidFill>
                  <a:schemeClr val="bg1"/>
                </a:solidFill>
              </a:rPr>
              <a:t>Expresión</a:t>
            </a:r>
          </a:p>
          <a:p>
            <a:pPr marL="171450" indent="-171450">
              <a:buFont typeface="Arial" panose="020B0604020202020204" pitchFamily="34" charset="0"/>
              <a:buChar char="•"/>
            </a:pPr>
            <a:r>
              <a:rPr lang="es-ES_tradnl" sz="1200" dirty="0">
                <a:solidFill>
                  <a:schemeClr val="bg1"/>
                </a:solidFill>
              </a:rPr>
              <a:t>Indagación</a:t>
            </a:r>
          </a:p>
          <a:p>
            <a:pPr marL="171450" indent="-171450">
              <a:buFont typeface="Arial" panose="020B0604020202020204" pitchFamily="34" charset="0"/>
              <a:buChar char="•"/>
            </a:pPr>
            <a:r>
              <a:rPr lang="es-ES_tradnl" sz="1200" dirty="0">
                <a:solidFill>
                  <a:schemeClr val="bg1"/>
                </a:solidFill>
              </a:rPr>
              <a:t>Diálogo</a:t>
            </a:r>
          </a:p>
          <a:p>
            <a:pPr marL="171450" indent="-171450">
              <a:buFont typeface="Arial" panose="020B0604020202020204" pitchFamily="34" charset="0"/>
              <a:buChar char="•"/>
            </a:pPr>
            <a:r>
              <a:rPr lang="es-ES_tradnl" sz="1200" dirty="0">
                <a:solidFill>
                  <a:schemeClr val="bg1"/>
                </a:solidFill>
              </a:rPr>
              <a:t>Transparencia</a:t>
            </a:r>
          </a:p>
          <a:p>
            <a:pPr marL="171450" indent="-171450">
              <a:buFont typeface="Arial" panose="020B0604020202020204" pitchFamily="34" charset="0"/>
              <a:buChar char="•"/>
            </a:pPr>
            <a:r>
              <a:rPr lang="es-ES_tradnl" sz="1200" dirty="0">
                <a:solidFill>
                  <a:schemeClr val="bg1"/>
                </a:solidFill>
              </a:rPr>
              <a:t>Lenguaje</a:t>
            </a:r>
          </a:p>
          <a:p>
            <a:pPr marL="171450" indent="-171450">
              <a:buFont typeface="Arial" panose="020B0604020202020204" pitchFamily="34" charset="0"/>
              <a:buChar char="•"/>
            </a:pPr>
            <a:r>
              <a:rPr lang="es-ES_tradnl" sz="1200" dirty="0">
                <a:solidFill>
                  <a:schemeClr val="bg1"/>
                </a:solidFill>
              </a:rPr>
              <a:t>Medios de comunicación</a:t>
            </a:r>
          </a:p>
        </p:txBody>
      </p:sp>
      <p:pic>
        <p:nvPicPr>
          <p:cNvPr id="47" name="Imagen 46"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29" y="5751312"/>
            <a:ext cx="890633" cy="890633"/>
          </a:xfrm>
          <a:prstGeom prst="rect">
            <a:avLst/>
          </a:prstGeom>
        </p:spPr>
      </p:pic>
      <p:pic>
        <p:nvPicPr>
          <p:cNvPr id="48" name="Imagen 47"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929640" y="5854098"/>
            <a:ext cx="1768022" cy="546561"/>
          </a:xfrm>
          <a:prstGeom prst="rect">
            <a:avLst/>
          </a:prstGeom>
        </p:spPr>
      </p:pic>
      <p:cxnSp>
        <p:nvCxnSpPr>
          <p:cNvPr id="49" name="Conector recto 48">
            <a:extLst>
              <a:ext uri="{FF2B5EF4-FFF2-40B4-BE49-F238E27FC236}">
                <a16:creationId xmlns:a16="http://schemas.microsoft.com/office/drawing/2014/main" id="{F0F975DC-53AD-41E2-9F18-861E30CF33E5}"/>
              </a:ext>
            </a:extLst>
          </p:cNvPr>
          <p:cNvCxnSpPr/>
          <p:nvPr/>
        </p:nvCxnSpPr>
        <p:spPr>
          <a:xfrm>
            <a:off x="818804" y="58241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75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894F1-D5D6-4101-88A0-772BB53D3020}"/>
              </a:ext>
            </a:extLst>
          </p:cNvPr>
          <p:cNvSpPr>
            <a:spLocks noGrp="1"/>
          </p:cNvSpPr>
          <p:nvPr>
            <p:ph type="title"/>
          </p:nvPr>
        </p:nvSpPr>
        <p:spPr>
          <a:xfrm>
            <a:off x="641028" y="245998"/>
            <a:ext cx="7886700" cy="727976"/>
          </a:xfrm>
        </p:spPr>
        <p:txBody>
          <a:bodyPr>
            <a:normAutofit/>
          </a:bodyPr>
          <a:lstStyle/>
          <a:p>
            <a:r>
              <a:rPr lang="es-CO" sz="2569" b="1" dirty="0">
                <a:solidFill>
                  <a:schemeClr val="tx1">
                    <a:lumMod val="65000"/>
                    <a:lumOff val="35000"/>
                  </a:schemeClr>
                </a:solidFill>
                <a:cs typeface="Arial" panose="020B0604020202020204" pitchFamily="34" charset="0"/>
              </a:rPr>
              <a:t>NUESTRO </a:t>
            </a:r>
            <a:r>
              <a:rPr lang="es-CO" sz="2569" b="1" dirty="0">
                <a:solidFill>
                  <a:schemeClr val="accent1"/>
                </a:solidFill>
                <a:cs typeface="Arial" panose="020B0604020202020204" pitchFamily="34" charset="0"/>
              </a:rPr>
              <a:t>PROCESO</a:t>
            </a:r>
          </a:p>
        </p:txBody>
      </p:sp>
      <p:grpSp>
        <p:nvGrpSpPr>
          <p:cNvPr id="10" name="Grupo 9">
            <a:extLst>
              <a:ext uri="{FF2B5EF4-FFF2-40B4-BE49-F238E27FC236}">
                <a16:creationId xmlns:a16="http://schemas.microsoft.com/office/drawing/2014/main" id="{CB5BDCE5-63DC-4D2A-8E8B-2A162CD9045E}"/>
              </a:ext>
            </a:extLst>
          </p:cNvPr>
          <p:cNvGrpSpPr/>
          <p:nvPr/>
        </p:nvGrpSpPr>
        <p:grpSpPr>
          <a:xfrm>
            <a:off x="5280016" y="1461756"/>
            <a:ext cx="799350" cy="801525"/>
            <a:chOff x="819407" y="4693696"/>
            <a:chExt cx="1387728" cy="1391506"/>
          </a:xfrm>
        </p:grpSpPr>
        <p:sp>
          <p:nvSpPr>
            <p:cNvPr id="11" name="Oval 79">
              <a:extLst>
                <a:ext uri="{FF2B5EF4-FFF2-40B4-BE49-F238E27FC236}">
                  <a16:creationId xmlns:a16="http://schemas.microsoft.com/office/drawing/2014/main" id="{C8BBECF5-2FA7-48E7-ACE3-2B84DFB30829}"/>
                </a:ext>
              </a:extLst>
            </p:cNvPr>
            <p:cNvSpPr/>
            <p:nvPr/>
          </p:nvSpPr>
          <p:spPr bwMode="auto">
            <a:xfrm>
              <a:off x="819407" y="4693696"/>
              <a:ext cx="1387728" cy="1391506"/>
            </a:xfrm>
            <a:prstGeom prst="ellipse">
              <a:avLst/>
            </a:prstGeom>
            <a:solidFill>
              <a:srgbClr val="E64C3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169">
                <a:defRPr/>
              </a:pPr>
              <a:endParaRPr lang="en-US" sz="1050">
                <a:solidFill>
                  <a:prstClr val="white"/>
                </a:solidFill>
                <a:latin typeface="Calibri"/>
              </a:endParaRPr>
            </a:p>
          </p:txBody>
        </p:sp>
        <p:sp>
          <p:nvSpPr>
            <p:cNvPr id="12" name="Freeform 6">
              <a:extLst>
                <a:ext uri="{FF2B5EF4-FFF2-40B4-BE49-F238E27FC236}">
                  <a16:creationId xmlns:a16="http://schemas.microsoft.com/office/drawing/2014/main" id="{090706F4-B080-4650-8057-8E0CD9D210A9}"/>
                </a:ext>
              </a:extLst>
            </p:cNvPr>
            <p:cNvSpPr>
              <a:spLocks noEditPoints="1"/>
            </p:cNvSpPr>
            <p:nvPr/>
          </p:nvSpPr>
          <p:spPr bwMode="auto">
            <a:xfrm>
              <a:off x="1197398" y="5055251"/>
              <a:ext cx="667657" cy="643247"/>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w="9525">
              <a:noFill/>
              <a:round/>
              <a:headEnd/>
              <a:tailEnd/>
            </a:ln>
          </p:spPr>
          <p:txBody>
            <a:bodyPr/>
            <a:lstStyle/>
            <a:p>
              <a:pPr defTabSz="514169">
                <a:defRPr/>
              </a:pPr>
              <a:endParaRPr lang="en-US" sz="1050">
                <a:solidFill>
                  <a:prstClr val="black"/>
                </a:solidFill>
                <a:latin typeface="Calibri"/>
              </a:endParaRPr>
            </a:p>
          </p:txBody>
        </p:sp>
      </p:grpSp>
      <p:sp>
        <p:nvSpPr>
          <p:cNvPr id="13" name="Rectángulo 19">
            <a:extLst>
              <a:ext uri="{FF2B5EF4-FFF2-40B4-BE49-F238E27FC236}">
                <a16:creationId xmlns:a16="http://schemas.microsoft.com/office/drawing/2014/main" id="{8ADD71A2-E3AA-40D1-9958-1E0A595AED9F}"/>
              </a:ext>
            </a:extLst>
          </p:cNvPr>
          <p:cNvSpPr/>
          <p:nvPr/>
        </p:nvSpPr>
        <p:spPr>
          <a:xfrm>
            <a:off x="4868227" y="2291736"/>
            <a:ext cx="1421207" cy="415498"/>
          </a:xfrm>
          <a:prstGeom prst="rect">
            <a:avLst/>
          </a:prstGeom>
        </p:spPr>
        <p:txBody>
          <a:bodyPr wrap="square">
            <a:spAutoFit/>
          </a:bodyPr>
          <a:lstStyle/>
          <a:p>
            <a:pPr algn="ctr" defTabSz="685794">
              <a:defRPr/>
            </a:pPr>
            <a:r>
              <a:rPr lang="es-ES" sz="1050" b="1" dirty="0">
                <a:solidFill>
                  <a:schemeClr val="tx1">
                    <a:lumMod val="65000"/>
                    <a:lumOff val="35000"/>
                  </a:schemeClr>
                </a:solidFill>
                <a:latin typeface="Century Gothic" panose="020B0502020202020204" pitchFamily="34" charset="0"/>
                <a:cs typeface="Athelas Italic"/>
              </a:rPr>
              <a:t>Medición en línea</a:t>
            </a:r>
          </a:p>
          <a:p>
            <a:pPr algn="ctr" defTabSz="685794">
              <a:defRPr/>
            </a:pPr>
            <a:r>
              <a:rPr lang="es-ES" sz="1050" b="1" dirty="0">
                <a:solidFill>
                  <a:schemeClr val="tx1">
                    <a:lumMod val="65000"/>
                    <a:lumOff val="35000"/>
                  </a:schemeClr>
                </a:solidFill>
                <a:latin typeface="Century Gothic" panose="020B0502020202020204" pitchFamily="34" charset="0"/>
                <a:cs typeface="Athelas Italic"/>
              </a:rPr>
              <a:t>72 preguntas</a:t>
            </a:r>
          </a:p>
        </p:txBody>
      </p:sp>
      <p:grpSp>
        <p:nvGrpSpPr>
          <p:cNvPr id="15" name="Grupo 14">
            <a:extLst>
              <a:ext uri="{FF2B5EF4-FFF2-40B4-BE49-F238E27FC236}">
                <a16:creationId xmlns:a16="http://schemas.microsoft.com/office/drawing/2014/main" id="{FCDB90C7-1EC3-44F8-83CC-0AA093BAE467}"/>
              </a:ext>
            </a:extLst>
          </p:cNvPr>
          <p:cNvGrpSpPr/>
          <p:nvPr/>
        </p:nvGrpSpPr>
        <p:grpSpPr>
          <a:xfrm>
            <a:off x="5280016" y="2850990"/>
            <a:ext cx="799350" cy="801525"/>
            <a:chOff x="4816018" y="4693696"/>
            <a:chExt cx="1387728" cy="1391506"/>
          </a:xfrm>
        </p:grpSpPr>
        <p:sp>
          <p:nvSpPr>
            <p:cNvPr id="16" name="Oval 79">
              <a:extLst>
                <a:ext uri="{FF2B5EF4-FFF2-40B4-BE49-F238E27FC236}">
                  <a16:creationId xmlns:a16="http://schemas.microsoft.com/office/drawing/2014/main" id="{B7669D9F-F4FF-4B3A-AE99-90DD70E93C11}"/>
                </a:ext>
              </a:extLst>
            </p:cNvPr>
            <p:cNvSpPr/>
            <p:nvPr/>
          </p:nvSpPr>
          <p:spPr bwMode="auto">
            <a:xfrm>
              <a:off x="4816018" y="4693696"/>
              <a:ext cx="1387728" cy="1391506"/>
            </a:xfrm>
            <a:prstGeom prst="ellipse">
              <a:avLst/>
            </a:prstGeom>
            <a:solidFill>
              <a:srgbClr val="E64C3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169">
                <a:defRPr/>
              </a:pPr>
              <a:endParaRPr lang="en-US" sz="1050">
                <a:solidFill>
                  <a:prstClr val="white"/>
                </a:solidFill>
                <a:latin typeface="Calibri"/>
              </a:endParaRPr>
            </a:p>
          </p:txBody>
        </p:sp>
        <p:grpSp>
          <p:nvGrpSpPr>
            <p:cNvPr id="17" name="Grupo 16">
              <a:extLst>
                <a:ext uri="{FF2B5EF4-FFF2-40B4-BE49-F238E27FC236}">
                  <a16:creationId xmlns:a16="http://schemas.microsoft.com/office/drawing/2014/main" id="{17AB5182-D660-4FBD-AB86-447961D725EB}"/>
                </a:ext>
              </a:extLst>
            </p:cNvPr>
            <p:cNvGrpSpPr/>
            <p:nvPr/>
          </p:nvGrpSpPr>
          <p:grpSpPr>
            <a:xfrm>
              <a:off x="5133591" y="4910040"/>
              <a:ext cx="752581" cy="933667"/>
              <a:chOff x="4992813" y="4244750"/>
              <a:chExt cx="752581" cy="933667"/>
            </a:xfrm>
          </p:grpSpPr>
          <p:grpSp>
            <p:nvGrpSpPr>
              <p:cNvPr id="18" name="Agrupar 143">
                <a:extLst>
                  <a:ext uri="{FF2B5EF4-FFF2-40B4-BE49-F238E27FC236}">
                    <a16:creationId xmlns:a16="http://schemas.microsoft.com/office/drawing/2014/main" id="{882FAA12-45E2-4BA2-939F-0CD44C0AD03D}"/>
                  </a:ext>
                </a:extLst>
              </p:cNvPr>
              <p:cNvGrpSpPr>
                <a:grpSpLocks noChangeAspect="1"/>
              </p:cNvGrpSpPr>
              <p:nvPr/>
            </p:nvGrpSpPr>
            <p:grpSpPr>
              <a:xfrm>
                <a:off x="4992813" y="4244750"/>
                <a:ext cx="752581" cy="933667"/>
                <a:chOff x="5619553" y="6158116"/>
                <a:chExt cx="1657350" cy="2035175"/>
              </a:xfrm>
              <a:solidFill>
                <a:srgbClr val="FFFFFF"/>
              </a:solidFill>
            </p:grpSpPr>
            <p:sp>
              <p:nvSpPr>
                <p:cNvPr id="20" name="Freeform 5">
                  <a:extLst>
                    <a:ext uri="{FF2B5EF4-FFF2-40B4-BE49-F238E27FC236}">
                      <a16:creationId xmlns:a16="http://schemas.microsoft.com/office/drawing/2014/main" id="{60684E0C-D80B-4320-954B-A5E697F6EFD2}"/>
                    </a:ext>
                  </a:extLst>
                </p:cNvPr>
                <p:cNvSpPr>
                  <a:spLocks noEditPoints="1"/>
                </p:cNvSpPr>
                <p:nvPr/>
              </p:nvSpPr>
              <p:spPr bwMode="auto">
                <a:xfrm>
                  <a:off x="5619553" y="6158116"/>
                  <a:ext cx="1657350" cy="2035175"/>
                </a:xfrm>
                <a:custGeom>
                  <a:avLst/>
                  <a:gdLst>
                    <a:gd name="T0" fmla="*/ 2048 w 2381"/>
                    <a:gd name="T1" fmla="*/ 907 h 2923"/>
                    <a:gd name="T2" fmla="*/ 2156 w 2381"/>
                    <a:gd name="T3" fmla="*/ 845 h 2923"/>
                    <a:gd name="T4" fmla="*/ 1887 w 2381"/>
                    <a:gd name="T5" fmla="*/ 652 h 2923"/>
                    <a:gd name="T6" fmla="*/ 1862 w 2381"/>
                    <a:gd name="T7" fmla="*/ 750 h 2923"/>
                    <a:gd name="T8" fmla="*/ 1328 w 2381"/>
                    <a:gd name="T9" fmla="*/ 550 h 2923"/>
                    <a:gd name="T10" fmla="*/ 1328 w 2381"/>
                    <a:gd name="T11" fmla="*/ 438 h 2923"/>
                    <a:gd name="T12" fmla="*/ 1398 w 2381"/>
                    <a:gd name="T13" fmla="*/ 333 h 2923"/>
                    <a:gd name="T14" fmla="*/ 1390 w 2381"/>
                    <a:gd name="T15" fmla="*/ 292 h 2923"/>
                    <a:gd name="T16" fmla="*/ 1505 w 2381"/>
                    <a:gd name="T17" fmla="*/ 164 h 2923"/>
                    <a:gd name="T18" fmla="*/ 1505 w 2381"/>
                    <a:gd name="T19" fmla="*/ 149 h 2923"/>
                    <a:gd name="T20" fmla="*/ 1266 w 2381"/>
                    <a:gd name="T21" fmla="*/ 0 h 2923"/>
                    <a:gd name="T22" fmla="*/ 1133 w 2381"/>
                    <a:gd name="T23" fmla="*/ 0 h 2923"/>
                    <a:gd name="T24" fmla="*/ 895 w 2381"/>
                    <a:gd name="T25" fmla="*/ 149 h 2923"/>
                    <a:gd name="T26" fmla="*/ 895 w 2381"/>
                    <a:gd name="T27" fmla="*/ 164 h 2923"/>
                    <a:gd name="T28" fmla="*/ 994 w 2381"/>
                    <a:gd name="T29" fmla="*/ 285 h 2923"/>
                    <a:gd name="T30" fmla="*/ 983 w 2381"/>
                    <a:gd name="T31" fmla="*/ 333 h 2923"/>
                    <a:gd name="T32" fmla="*/ 1054 w 2381"/>
                    <a:gd name="T33" fmla="*/ 438 h 2923"/>
                    <a:gd name="T34" fmla="*/ 1054 w 2381"/>
                    <a:gd name="T35" fmla="*/ 550 h 2923"/>
                    <a:gd name="T36" fmla="*/ 0 w 2381"/>
                    <a:gd name="T37" fmla="*/ 1733 h 2923"/>
                    <a:gd name="T38" fmla="*/ 1191 w 2381"/>
                    <a:gd name="T39" fmla="*/ 2923 h 2923"/>
                    <a:gd name="T40" fmla="*/ 2381 w 2381"/>
                    <a:gd name="T41" fmla="*/ 1733 h 2923"/>
                    <a:gd name="T42" fmla="*/ 2048 w 2381"/>
                    <a:gd name="T43" fmla="*/ 907 h 2923"/>
                    <a:gd name="T44" fmla="*/ 1191 w 2381"/>
                    <a:gd name="T45" fmla="*/ 2726 h 2923"/>
                    <a:gd name="T46" fmla="*/ 198 w 2381"/>
                    <a:gd name="T47" fmla="*/ 1733 h 2923"/>
                    <a:gd name="T48" fmla="*/ 1191 w 2381"/>
                    <a:gd name="T49" fmla="*/ 740 h 2923"/>
                    <a:gd name="T50" fmla="*/ 2184 w 2381"/>
                    <a:gd name="T51" fmla="*/ 1733 h 2923"/>
                    <a:gd name="T52" fmla="*/ 1191 w 2381"/>
                    <a:gd name="T53" fmla="*/ 2726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81" h="2923">
                      <a:moveTo>
                        <a:pt x="2048" y="907"/>
                      </a:moveTo>
                      <a:cubicBezTo>
                        <a:pt x="2156" y="845"/>
                        <a:pt x="2156" y="845"/>
                        <a:pt x="2156" y="845"/>
                      </a:cubicBezTo>
                      <a:cubicBezTo>
                        <a:pt x="2156" y="766"/>
                        <a:pt x="1955" y="629"/>
                        <a:pt x="1887" y="652"/>
                      </a:cubicBezTo>
                      <a:cubicBezTo>
                        <a:pt x="1862" y="750"/>
                        <a:pt x="1862" y="750"/>
                        <a:pt x="1862" y="750"/>
                      </a:cubicBezTo>
                      <a:cubicBezTo>
                        <a:pt x="1707" y="643"/>
                        <a:pt x="1524" y="573"/>
                        <a:pt x="1328" y="550"/>
                      </a:cubicBezTo>
                      <a:cubicBezTo>
                        <a:pt x="1328" y="438"/>
                        <a:pt x="1328" y="438"/>
                        <a:pt x="1328" y="438"/>
                      </a:cubicBezTo>
                      <a:cubicBezTo>
                        <a:pt x="1369" y="421"/>
                        <a:pt x="1398" y="380"/>
                        <a:pt x="1398" y="333"/>
                      </a:cubicBezTo>
                      <a:cubicBezTo>
                        <a:pt x="1398" y="318"/>
                        <a:pt x="1395" y="304"/>
                        <a:pt x="1390" y="292"/>
                      </a:cubicBezTo>
                      <a:cubicBezTo>
                        <a:pt x="1459" y="265"/>
                        <a:pt x="1505" y="218"/>
                        <a:pt x="1505" y="164"/>
                      </a:cubicBezTo>
                      <a:cubicBezTo>
                        <a:pt x="1505" y="149"/>
                        <a:pt x="1505" y="149"/>
                        <a:pt x="1505" y="149"/>
                      </a:cubicBezTo>
                      <a:cubicBezTo>
                        <a:pt x="1505" y="67"/>
                        <a:pt x="1398" y="0"/>
                        <a:pt x="1266" y="0"/>
                      </a:cubicBezTo>
                      <a:cubicBezTo>
                        <a:pt x="1133" y="0"/>
                        <a:pt x="1133" y="0"/>
                        <a:pt x="1133" y="0"/>
                      </a:cubicBezTo>
                      <a:cubicBezTo>
                        <a:pt x="1002" y="0"/>
                        <a:pt x="895" y="67"/>
                        <a:pt x="895" y="149"/>
                      </a:cubicBezTo>
                      <a:cubicBezTo>
                        <a:pt x="895" y="164"/>
                        <a:pt x="895" y="164"/>
                        <a:pt x="895" y="164"/>
                      </a:cubicBezTo>
                      <a:cubicBezTo>
                        <a:pt x="895" y="214"/>
                        <a:pt x="934" y="258"/>
                        <a:pt x="994" y="285"/>
                      </a:cubicBezTo>
                      <a:cubicBezTo>
                        <a:pt x="987" y="299"/>
                        <a:pt x="983" y="316"/>
                        <a:pt x="983" y="333"/>
                      </a:cubicBezTo>
                      <a:cubicBezTo>
                        <a:pt x="983" y="380"/>
                        <a:pt x="1012" y="421"/>
                        <a:pt x="1054" y="438"/>
                      </a:cubicBezTo>
                      <a:cubicBezTo>
                        <a:pt x="1054" y="550"/>
                        <a:pt x="1054" y="550"/>
                        <a:pt x="1054" y="550"/>
                      </a:cubicBezTo>
                      <a:cubicBezTo>
                        <a:pt x="461" y="618"/>
                        <a:pt x="0" y="1122"/>
                        <a:pt x="0" y="1733"/>
                      </a:cubicBezTo>
                      <a:cubicBezTo>
                        <a:pt x="0" y="2390"/>
                        <a:pt x="533" y="2923"/>
                        <a:pt x="1191" y="2923"/>
                      </a:cubicBezTo>
                      <a:cubicBezTo>
                        <a:pt x="1848" y="2923"/>
                        <a:pt x="2381" y="2390"/>
                        <a:pt x="2381" y="1733"/>
                      </a:cubicBezTo>
                      <a:cubicBezTo>
                        <a:pt x="2381" y="1412"/>
                        <a:pt x="2255" y="1121"/>
                        <a:pt x="2048" y="907"/>
                      </a:cubicBezTo>
                      <a:close/>
                      <a:moveTo>
                        <a:pt x="1191" y="2726"/>
                      </a:moveTo>
                      <a:cubicBezTo>
                        <a:pt x="642" y="2726"/>
                        <a:pt x="198" y="2281"/>
                        <a:pt x="198" y="1733"/>
                      </a:cubicBezTo>
                      <a:cubicBezTo>
                        <a:pt x="198" y="1185"/>
                        <a:pt x="642" y="740"/>
                        <a:pt x="1191" y="740"/>
                      </a:cubicBezTo>
                      <a:cubicBezTo>
                        <a:pt x="1739" y="740"/>
                        <a:pt x="2184" y="1185"/>
                        <a:pt x="2184" y="1733"/>
                      </a:cubicBezTo>
                      <a:cubicBezTo>
                        <a:pt x="2184" y="2281"/>
                        <a:pt x="1739" y="2726"/>
                        <a:pt x="1191" y="2726"/>
                      </a:cubicBezTo>
                      <a:close/>
                    </a:path>
                  </a:pathLst>
                </a:custGeom>
                <a:grpFill/>
                <a:ln>
                  <a:noFill/>
                </a:ln>
              </p:spPr>
              <p:txBody>
                <a:bodyPr/>
                <a:lstStyle/>
                <a:p>
                  <a:pPr algn="ctr" defTabSz="514169">
                    <a:defRPr/>
                  </a:pPr>
                  <a:endParaRPr lang="en-US" sz="1050">
                    <a:solidFill>
                      <a:prstClr val="black"/>
                    </a:solidFill>
                    <a:latin typeface="Calibri"/>
                  </a:endParaRPr>
                </a:p>
              </p:txBody>
            </p:sp>
            <p:grpSp>
              <p:nvGrpSpPr>
                <p:cNvPr id="21" name="Group 46">
                  <a:extLst>
                    <a:ext uri="{FF2B5EF4-FFF2-40B4-BE49-F238E27FC236}">
                      <a16:creationId xmlns:a16="http://schemas.microsoft.com/office/drawing/2014/main" id="{F1D04E92-4D7D-405C-92D5-032C95ECAF73}"/>
                    </a:ext>
                  </a:extLst>
                </p:cNvPr>
                <p:cNvGrpSpPr/>
                <p:nvPr/>
              </p:nvGrpSpPr>
              <p:grpSpPr bwMode="auto">
                <a:xfrm>
                  <a:off x="5819807" y="6705842"/>
                  <a:ext cx="1256841" cy="1275227"/>
                  <a:chOff x="6405563" y="1277938"/>
                  <a:chExt cx="1543050" cy="1565275"/>
                </a:xfrm>
                <a:grpFill/>
              </p:grpSpPr>
              <p:sp>
                <p:nvSpPr>
                  <p:cNvPr id="22" name="Freeform 6">
                    <a:extLst>
                      <a:ext uri="{FF2B5EF4-FFF2-40B4-BE49-F238E27FC236}">
                        <a16:creationId xmlns:a16="http://schemas.microsoft.com/office/drawing/2014/main" id="{A7788BDB-F4EE-423E-A828-FD01D2F80B3B}"/>
                      </a:ext>
                    </a:extLst>
                  </p:cNvPr>
                  <p:cNvSpPr>
                    <a:spLocks/>
                  </p:cNvSpPr>
                  <p:nvPr/>
                </p:nvSpPr>
                <p:spPr bwMode="auto">
                  <a:xfrm>
                    <a:off x="7146926" y="1277938"/>
                    <a:ext cx="98425" cy="200025"/>
                  </a:xfrm>
                  <a:custGeom>
                    <a:avLst/>
                    <a:gdLst>
                      <a:gd name="T0" fmla="*/ 45 w 117"/>
                      <a:gd name="T1" fmla="*/ 0 h 234"/>
                      <a:gd name="T2" fmla="*/ 72 w 117"/>
                      <a:gd name="T3" fmla="*/ 0 h 234"/>
                      <a:gd name="T4" fmla="*/ 117 w 117"/>
                      <a:gd name="T5" fmla="*/ 45 h 234"/>
                      <a:gd name="T6" fmla="*/ 117 w 117"/>
                      <a:gd name="T7" fmla="*/ 189 h 234"/>
                      <a:gd name="T8" fmla="*/ 72 w 117"/>
                      <a:gd name="T9" fmla="*/ 234 h 234"/>
                      <a:gd name="T10" fmla="*/ 45 w 117"/>
                      <a:gd name="T11" fmla="*/ 234 h 234"/>
                      <a:gd name="T12" fmla="*/ 0 w 117"/>
                      <a:gd name="T13" fmla="*/ 189 h 234"/>
                      <a:gd name="T14" fmla="*/ 0 w 117"/>
                      <a:gd name="T15" fmla="*/ 45 h 234"/>
                      <a:gd name="T16" fmla="*/ 45 w 11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4">
                        <a:moveTo>
                          <a:pt x="45" y="0"/>
                        </a:moveTo>
                        <a:cubicBezTo>
                          <a:pt x="72" y="0"/>
                          <a:pt x="72" y="0"/>
                          <a:pt x="72" y="0"/>
                        </a:cubicBezTo>
                        <a:cubicBezTo>
                          <a:pt x="97" y="0"/>
                          <a:pt x="117" y="20"/>
                          <a:pt x="117" y="45"/>
                        </a:cubicBezTo>
                        <a:cubicBezTo>
                          <a:pt x="117" y="189"/>
                          <a:pt x="117" y="189"/>
                          <a:pt x="117" y="189"/>
                        </a:cubicBezTo>
                        <a:cubicBezTo>
                          <a:pt x="117" y="214"/>
                          <a:pt x="97" y="234"/>
                          <a:pt x="72" y="234"/>
                        </a:cubicBezTo>
                        <a:cubicBezTo>
                          <a:pt x="45" y="234"/>
                          <a:pt x="45" y="234"/>
                          <a:pt x="45" y="234"/>
                        </a:cubicBezTo>
                        <a:cubicBezTo>
                          <a:pt x="20" y="234"/>
                          <a:pt x="0" y="214"/>
                          <a:pt x="0" y="189"/>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23" name="Freeform 7">
                    <a:extLst>
                      <a:ext uri="{FF2B5EF4-FFF2-40B4-BE49-F238E27FC236}">
                        <a16:creationId xmlns:a16="http://schemas.microsoft.com/office/drawing/2014/main" id="{E269C317-6955-4EA1-9162-72F778DFA952}"/>
                      </a:ext>
                    </a:extLst>
                  </p:cNvPr>
                  <p:cNvSpPr>
                    <a:spLocks/>
                  </p:cNvSpPr>
                  <p:nvPr/>
                </p:nvSpPr>
                <p:spPr bwMode="auto">
                  <a:xfrm>
                    <a:off x="7146926" y="2644775"/>
                    <a:ext cx="98425" cy="198438"/>
                  </a:xfrm>
                  <a:custGeom>
                    <a:avLst/>
                    <a:gdLst>
                      <a:gd name="T0" fmla="*/ 45 w 117"/>
                      <a:gd name="T1" fmla="*/ 0 h 233"/>
                      <a:gd name="T2" fmla="*/ 72 w 117"/>
                      <a:gd name="T3" fmla="*/ 0 h 233"/>
                      <a:gd name="T4" fmla="*/ 117 w 117"/>
                      <a:gd name="T5" fmla="*/ 45 h 233"/>
                      <a:gd name="T6" fmla="*/ 117 w 117"/>
                      <a:gd name="T7" fmla="*/ 188 h 233"/>
                      <a:gd name="T8" fmla="*/ 72 w 117"/>
                      <a:gd name="T9" fmla="*/ 233 h 233"/>
                      <a:gd name="T10" fmla="*/ 45 w 117"/>
                      <a:gd name="T11" fmla="*/ 233 h 233"/>
                      <a:gd name="T12" fmla="*/ 0 w 117"/>
                      <a:gd name="T13" fmla="*/ 188 h 233"/>
                      <a:gd name="T14" fmla="*/ 0 w 117"/>
                      <a:gd name="T15" fmla="*/ 45 h 233"/>
                      <a:gd name="T16" fmla="*/ 45 w 117"/>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3">
                        <a:moveTo>
                          <a:pt x="45" y="0"/>
                        </a:moveTo>
                        <a:cubicBezTo>
                          <a:pt x="72" y="0"/>
                          <a:pt x="72" y="0"/>
                          <a:pt x="72" y="0"/>
                        </a:cubicBezTo>
                        <a:cubicBezTo>
                          <a:pt x="97" y="0"/>
                          <a:pt x="117" y="20"/>
                          <a:pt x="117" y="45"/>
                        </a:cubicBezTo>
                        <a:cubicBezTo>
                          <a:pt x="117" y="188"/>
                          <a:pt x="117" y="188"/>
                          <a:pt x="117" y="188"/>
                        </a:cubicBezTo>
                        <a:cubicBezTo>
                          <a:pt x="117" y="213"/>
                          <a:pt x="97" y="233"/>
                          <a:pt x="72" y="233"/>
                        </a:cubicBezTo>
                        <a:cubicBezTo>
                          <a:pt x="45" y="233"/>
                          <a:pt x="45" y="233"/>
                          <a:pt x="45" y="233"/>
                        </a:cubicBezTo>
                        <a:cubicBezTo>
                          <a:pt x="20" y="233"/>
                          <a:pt x="0" y="213"/>
                          <a:pt x="0" y="188"/>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24" name="Freeform 8">
                    <a:extLst>
                      <a:ext uri="{FF2B5EF4-FFF2-40B4-BE49-F238E27FC236}">
                        <a16:creationId xmlns:a16="http://schemas.microsoft.com/office/drawing/2014/main" id="{D900059B-D68F-4191-88B1-91BCE18FA2BA}"/>
                      </a:ext>
                    </a:extLst>
                  </p:cNvPr>
                  <p:cNvSpPr>
                    <a:spLocks/>
                  </p:cNvSpPr>
                  <p:nvPr/>
                </p:nvSpPr>
                <p:spPr bwMode="auto">
                  <a:xfrm>
                    <a:off x="6405563" y="2020888"/>
                    <a:ext cx="200025" cy="100013"/>
                  </a:xfrm>
                  <a:custGeom>
                    <a:avLst/>
                    <a:gdLst>
                      <a:gd name="T0" fmla="*/ 0 w 234"/>
                      <a:gd name="T1" fmla="*/ 72 h 117"/>
                      <a:gd name="T2" fmla="*/ 0 w 234"/>
                      <a:gd name="T3" fmla="*/ 45 h 117"/>
                      <a:gd name="T4" fmla="*/ 45 w 234"/>
                      <a:gd name="T5" fmla="*/ 0 h 117"/>
                      <a:gd name="T6" fmla="*/ 189 w 234"/>
                      <a:gd name="T7" fmla="*/ 0 h 117"/>
                      <a:gd name="T8" fmla="*/ 234 w 234"/>
                      <a:gd name="T9" fmla="*/ 45 h 117"/>
                      <a:gd name="T10" fmla="*/ 234 w 234"/>
                      <a:gd name="T11" fmla="*/ 72 h 117"/>
                      <a:gd name="T12" fmla="*/ 189 w 234"/>
                      <a:gd name="T13" fmla="*/ 117 h 117"/>
                      <a:gd name="T14" fmla="*/ 45 w 234"/>
                      <a:gd name="T15" fmla="*/ 117 h 117"/>
                      <a:gd name="T16" fmla="*/ 0 w 234"/>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17">
                        <a:moveTo>
                          <a:pt x="0" y="72"/>
                        </a:moveTo>
                        <a:cubicBezTo>
                          <a:pt x="0" y="45"/>
                          <a:pt x="0" y="45"/>
                          <a:pt x="0" y="45"/>
                        </a:cubicBezTo>
                        <a:cubicBezTo>
                          <a:pt x="0" y="21"/>
                          <a:pt x="20" y="0"/>
                          <a:pt x="45" y="0"/>
                        </a:cubicBezTo>
                        <a:cubicBezTo>
                          <a:pt x="189" y="0"/>
                          <a:pt x="189" y="0"/>
                          <a:pt x="189" y="0"/>
                        </a:cubicBezTo>
                        <a:cubicBezTo>
                          <a:pt x="214" y="0"/>
                          <a:pt x="234" y="21"/>
                          <a:pt x="234" y="45"/>
                        </a:cubicBezTo>
                        <a:cubicBezTo>
                          <a:pt x="234" y="72"/>
                          <a:pt x="234" y="72"/>
                          <a:pt x="234" y="72"/>
                        </a:cubicBezTo>
                        <a:cubicBezTo>
                          <a:pt x="234" y="97"/>
                          <a:pt x="214" y="117"/>
                          <a:pt x="189"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25" name="Freeform 9">
                    <a:extLst>
                      <a:ext uri="{FF2B5EF4-FFF2-40B4-BE49-F238E27FC236}">
                        <a16:creationId xmlns:a16="http://schemas.microsoft.com/office/drawing/2014/main" id="{770E4B33-3CFC-4F1E-9F7E-829DF1AA5105}"/>
                      </a:ext>
                    </a:extLst>
                  </p:cNvPr>
                  <p:cNvSpPr>
                    <a:spLocks/>
                  </p:cNvSpPr>
                  <p:nvPr/>
                </p:nvSpPr>
                <p:spPr bwMode="auto">
                  <a:xfrm>
                    <a:off x="7748588" y="2020888"/>
                    <a:ext cx="200025" cy="100013"/>
                  </a:xfrm>
                  <a:custGeom>
                    <a:avLst/>
                    <a:gdLst>
                      <a:gd name="T0" fmla="*/ 0 w 233"/>
                      <a:gd name="T1" fmla="*/ 72 h 117"/>
                      <a:gd name="T2" fmla="*/ 0 w 233"/>
                      <a:gd name="T3" fmla="*/ 45 h 117"/>
                      <a:gd name="T4" fmla="*/ 45 w 233"/>
                      <a:gd name="T5" fmla="*/ 0 h 117"/>
                      <a:gd name="T6" fmla="*/ 188 w 233"/>
                      <a:gd name="T7" fmla="*/ 0 h 117"/>
                      <a:gd name="T8" fmla="*/ 233 w 233"/>
                      <a:gd name="T9" fmla="*/ 45 h 117"/>
                      <a:gd name="T10" fmla="*/ 233 w 233"/>
                      <a:gd name="T11" fmla="*/ 72 h 117"/>
                      <a:gd name="T12" fmla="*/ 188 w 233"/>
                      <a:gd name="T13" fmla="*/ 117 h 117"/>
                      <a:gd name="T14" fmla="*/ 45 w 233"/>
                      <a:gd name="T15" fmla="*/ 117 h 117"/>
                      <a:gd name="T16" fmla="*/ 0 w 233"/>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17">
                        <a:moveTo>
                          <a:pt x="0" y="72"/>
                        </a:moveTo>
                        <a:cubicBezTo>
                          <a:pt x="0" y="45"/>
                          <a:pt x="0" y="45"/>
                          <a:pt x="0" y="45"/>
                        </a:cubicBezTo>
                        <a:cubicBezTo>
                          <a:pt x="0" y="21"/>
                          <a:pt x="20" y="0"/>
                          <a:pt x="45" y="0"/>
                        </a:cubicBezTo>
                        <a:cubicBezTo>
                          <a:pt x="188" y="0"/>
                          <a:pt x="188" y="0"/>
                          <a:pt x="188" y="0"/>
                        </a:cubicBezTo>
                        <a:cubicBezTo>
                          <a:pt x="213" y="0"/>
                          <a:pt x="233" y="21"/>
                          <a:pt x="233" y="45"/>
                        </a:cubicBezTo>
                        <a:cubicBezTo>
                          <a:pt x="233" y="72"/>
                          <a:pt x="233" y="72"/>
                          <a:pt x="233" y="72"/>
                        </a:cubicBezTo>
                        <a:cubicBezTo>
                          <a:pt x="233" y="97"/>
                          <a:pt x="213" y="117"/>
                          <a:pt x="188"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26" name="Freeform 10">
                    <a:extLst>
                      <a:ext uri="{FF2B5EF4-FFF2-40B4-BE49-F238E27FC236}">
                        <a16:creationId xmlns:a16="http://schemas.microsoft.com/office/drawing/2014/main" id="{5FA5FC62-8264-40F5-9ED9-FED5803A3357}"/>
                      </a:ext>
                    </a:extLst>
                  </p:cNvPr>
                  <p:cNvSpPr>
                    <a:spLocks/>
                  </p:cNvSpPr>
                  <p:nvPr/>
                </p:nvSpPr>
                <p:spPr bwMode="auto">
                  <a:xfrm>
                    <a:off x="7508876" y="1423988"/>
                    <a:ext cx="60325" cy="85725"/>
                  </a:xfrm>
                  <a:custGeom>
                    <a:avLst/>
                    <a:gdLst>
                      <a:gd name="T0" fmla="*/ 58 w 72"/>
                      <a:gd name="T1" fmla="*/ 4 h 100"/>
                      <a:gd name="T2" fmla="*/ 65 w 72"/>
                      <a:gd name="T3" fmla="*/ 8 h 100"/>
                      <a:gd name="T4" fmla="*/ 67 w 72"/>
                      <a:gd name="T5" fmla="*/ 31 h 100"/>
                      <a:gd name="T6" fmla="*/ 35 w 72"/>
                      <a:gd name="T7" fmla="*/ 86 h 100"/>
                      <a:gd name="T8" fmla="*/ 14 w 72"/>
                      <a:gd name="T9" fmla="*/ 96 h 100"/>
                      <a:gd name="T10" fmla="*/ 7 w 72"/>
                      <a:gd name="T11" fmla="*/ 92 h 100"/>
                      <a:gd name="T12" fmla="*/ 6 w 72"/>
                      <a:gd name="T13" fmla="*/ 68 h 100"/>
                      <a:gd name="T14" fmla="*/ 37 w 72"/>
                      <a:gd name="T15" fmla="*/ 14 h 100"/>
                      <a:gd name="T16" fmla="*/ 58 w 72"/>
                      <a:gd name="T17"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4"/>
                        </a:moveTo>
                        <a:cubicBezTo>
                          <a:pt x="65" y="8"/>
                          <a:pt x="65" y="8"/>
                          <a:pt x="65" y="8"/>
                        </a:cubicBezTo>
                        <a:cubicBezTo>
                          <a:pt x="71" y="11"/>
                          <a:pt x="72" y="22"/>
                          <a:pt x="67" y="31"/>
                        </a:cubicBezTo>
                        <a:cubicBezTo>
                          <a:pt x="35" y="86"/>
                          <a:pt x="35" y="86"/>
                          <a:pt x="35" y="86"/>
                        </a:cubicBezTo>
                        <a:cubicBezTo>
                          <a:pt x="30" y="95"/>
                          <a:pt x="20" y="100"/>
                          <a:pt x="14" y="96"/>
                        </a:cubicBezTo>
                        <a:cubicBezTo>
                          <a:pt x="7" y="92"/>
                          <a:pt x="7" y="92"/>
                          <a:pt x="7" y="92"/>
                        </a:cubicBezTo>
                        <a:cubicBezTo>
                          <a:pt x="1" y="88"/>
                          <a:pt x="0" y="78"/>
                          <a:pt x="6" y="68"/>
                        </a:cubicBezTo>
                        <a:cubicBezTo>
                          <a:pt x="37" y="14"/>
                          <a:pt x="37" y="14"/>
                          <a:pt x="37" y="14"/>
                        </a:cubicBezTo>
                        <a:cubicBezTo>
                          <a:pt x="42" y="5"/>
                          <a:pt x="52" y="0"/>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27" name="Freeform 11">
                    <a:extLst>
                      <a:ext uri="{FF2B5EF4-FFF2-40B4-BE49-F238E27FC236}">
                        <a16:creationId xmlns:a16="http://schemas.microsoft.com/office/drawing/2014/main" id="{78E975F5-9D71-45CD-A362-2C981EB6B501}"/>
                      </a:ext>
                    </a:extLst>
                  </p:cNvPr>
                  <p:cNvSpPr>
                    <a:spLocks/>
                  </p:cNvSpPr>
                  <p:nvPr/>
                </p:nvSpPr>
                <p:spPr bwMode="auto">
                  <a:xfrm>
                    <a:off x="7740651" y="1690688"/>
                    <a:ext cx="84138" cy="61913"/>
                  </a:xfrm>
                  <a:custGeom>
                    <a:avLst/>
                    <a:gdLst>
                      <a:gd name="T0" fmla="*/ 92 w 99"/>
                      <a:gd name="T1" fmla="*/ 7 h 72"/>
                      <a:gd name="T2" fmla="*/ 96 w 99"/>
                      <a:gd name="T3" fmla="*/ 14 h 72"/>
                      <a:gd name="T4" fmla="*/ 85 w 99"/>
                      <a:gd name="T5" fmla="*/ 35 h 72"/>
                      <a:gd name="T6" fmla="*/ 31 w 99"/>
                      <a:gd name="T7" fmla="*/ 66 h 72"/>
                      <a:gd name="T8" fmla="*/ 8 w 99"/>
                      <a:gd name="T9" fmla="*/ 65 h 72"/>
                      <a:gd name="T10" fmla="*/ 4 w 99"/>
                      <a:gd name="T11" fmla="*/ 58 h 72"/>
                      <a:gd name="T12" fmla="*/ 14 w 99"/>
                      <a:gd name="T13" fmla="*/ 37 h 72"/>
                      <a:gd name="T14" fmla="*/ 68 w 99"/>
                      <a:gd name="T15" fmla="*/ 5 h 72"/>
                      <a:gd name="T16" fmla="*/ 92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7"/>
                        </a:moveTo>
                        <a:cubicBezTo>
                          <a:pt x="96" y="14"/>
                          <a:pt x="96" y="14"/>
                          <a:pt x="96" y="14"/>
                        </a:cubicBezTo>
                        <a:cubicBezTo>
                          <a:pt x="99" y="20"/>
                          <a:pt x="95" y="30"/>
                          <a:pt x="85" y="35"/>
                        </a:cubicBezTo>
                        <a:cubicBezTo>
                          <a:pt x="31" y="66"/>
                          <a:pt x="31" y="66"/>
                          <a:pt x="31" y="66"/>
                        </a:cubicBezTo>
                        <a:cubicBezTo>
                          <a:pt x="22" y="72"/>
                          <a:pt x="11" y="71"/>
                          <a:pt x="8" y="65"/>
                        </a:cubicBezTo>
                        <a:cubicBezTo>
                          <a:pt x="4" y="58"/>
                          <a:pt x="4" y="58"/>
                          <a:pt x="4" y="58"/>
                        </a:cubicBezTo>
                        <a:cubicBezTo>
                          <a:pt x="0" y="52"/>
                          <a:pt x="5" y="42"/>
                          <a:pt x="14" y="37"/>
                        </a:cubicBezTo>
                        <a:cubicBezTo>
                          <a:pt x="68" y="5"/>
                          <a:pt x="68" y="5"/>
                          <a:pt x="68" y="5"/>
                        </a:cubicBezTo>
                        <a:cubicBezTo>
                          <a:pt x="78" y="0"/>
                          <a:pt x="88" y="1"/>
                          <a:pt x="9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28" name="Freeform 12">
                    <a:extLst>
                      <a:ext uri="{FF2B5EF4-FFF2-40B4-BE49-F238E27FC236}">
                        <a16:creationId xmlns:a16="http://schemas.microsoft.com/office/drawing/2014/main" id="{89159116-E5D6-435B-A630-FAC467337B59}"/>
                      </a:ext>
                    </a:extLst>
                  </p:cNvPr>
                  <p:cNvSpPr>
                    <a:spLocks/>
                  </p:cNvSpPr>
                  <p:nvPr/>
                </p:nvSpPr>
                <p:spPr bwMode="auto">
                  <a:xfrm>
                    <a:off x="7508876" y="2613025"/>
                    <a:ext cx="60325" cy="84138"/>
                  </a:xfrm>
                  <a:custGeom>
                    <a:avLst/>
                    <a:gdLst>
                      <a:gd name="T0" fmla="*/ 58 w 72"/>
                      <a:gd name="T1" fmla="*/ 96 h 100"/>
                      <a:gd name="T2" fmla="*/ 65 w 72"/>
                      <a:gd name="T3" fmla="*/ 92 h 100"/>
                      <a:gd name="T4" fmla="*/ 67 w 72"/>
                      <a:gd name="T5" fmla="*/ 68 h 100"/>
                      <a:gd name="T6" fmla="*/ 35 w 72"/>
                      <a:gd name="T7" fmla="*/ 14 h 100"/>
                      <a:gd name="T8" fmla="*/ 14 w 72"/>
                      <a:gd name="T9" fmla="*/ 4 h 100"/>
                      <a:gd name="T10" fmla="*/ 7 w 72"/>
                      <a:gd name="T11" fmla="*/ 8 h 100"/>
                      <a:gd name="T12" fmla="*/ 6 w 72"/>
                      <a:gd name="T13" fmla="*/ 31 h 100"/>
                      <a:gd name="T14" fmla="*/ 37 w 72"/>
                      <a:gd name="T15" fmla="*/ 86 h 100"/>
                      <a:gd name="T16" fmla="*/ 58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96"/>
                        </a:moveTo>
                        <a:cubicBezTo>
                          <a:pt x="65" y="92"/>
                          <a:pt x="65" y="92"/>
                          <a:pt x="65" y="92"/>
                        </a:cubicBezTo>
                        <a:cubicBezTo>
                          <a:pt x="71" y="88"/>
                          <a:pt x="72" y="78"/>
                          <a:pt x="67" y="68"/>
                        </a:cubicBezTo>
                        <a:cubicBezTo>
                          <a:pt x="35" y="14"/>
                          <a:pt x="35" y="14"/>
                          <a:pt x="35" y="14"/>
                        </a:cubicBezTo>
                        <a:cubicBezTo>
                          <a:pt x="30" y="5"/>
                          <a:pt x="20" y="0"/>
                          <a:pt x="14" y="4"/>
                        </a:cubicBezTo>
                        <a:cubicBezTo>
                          <a:pt x="7" y="8"/>
                          <a:pt x="7" y="8"/>
                          <a:pt x="7" y="8"/>
                        </a:cubicBezTo>
                        <a:cubicBezTo>
                          <a:pt x="1" y="11"/>
                          <a:pt x="0" y="22"/>
                          <a:pt x="6" y="31"/>
                        </a:cubicBezTo>
                        <a:cubicBezTo>
                          <a:pt x="37" y="86"/>
                          <a:pt x="37" y="86"/>
                          <a:pt x="37" y="86"/>
                        </a:cubicBezTo>
                        <a:cubicBezTo>
                          <a:pt x="42" y="95"/>
                          <a:pt x="52" y="100"/>
                          <a:pt x="5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29" name="Freeform 13">
                    <a:extLst>
                      <a:ext uri="{FF2B5EF4-FFF2-40B4-BE49-F238E27FC236}">
                        <a16:creationId xmlns:a16="http://schemas.microsoft.com/office/drawing/2014/main" id="{60CC8763-3B8F-4ED5-90E8-4C8BB3A6B83C}"/>
                      </a:ext>
                    </a:extLst>
                  </p:cNvPr>
                  <p:cNvSpPr>
                    <a:spLocks/>
                  </p:cNvSpPr>
                  <p:nvPr/>
                </p:nvSpPr>
                <p:spPr bwMode="auto">
                  <a:xfrm>
                    <a:off x="7740651" y="2370138"/>
                    <a:ext cx="84138" cy="60325"/>
                  </a:xfrm>
                  <a:custGeom>
                    <a:avLst/>
                    <a:gdLst>
                      <a:gd name="T0" fmla="*/ 92 w 99"/>
                      <a:gd name="T1" fmla="*/ 65 h 72"/>
                      <a:gd name="T2" fmla="*/ 96 w 99"/>
                      <a:gd name="T3" fmla="*/ 58 h 72"/>
                      <a:gd name="T4" fmla="*/ 85 w 99"/>
                      <a:gd name="T5" fmla="*/ 37 h 72"/>
                      <a:gd name="T6" fmla="*/ 31 w 99"/>
                      <a:gd name="T7" fmla="*/ 5 h 72"/>
                      <a:gd name="T8" fmla="*/ 8 w 99"/>
                      <a:gd name="T9" fmla="*/ 7 h 72"/>
                      <a:gd name="T10" fmla="*/ 4 w 99"/>
                      <a:gd name="T11" fmla="*/ 14 h 72"/>
                      <a:gd name="T12" fmla="*/ 14 w 99"/>
                      <a:gd name="T13" fmla="*/ 35 h 72"/>
                      <a:gd name="T14" fmla="*/ 68 w 99"/>
                      <a:gd name="T15" fmla="*/ 66 h 72"/>
                      <a:gd name="T16" fmla="*/ 92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65"/>
                        </a:moveTo>
                        <a:cubicBezTo>
                          <a:pt x="96" y="58"/>
                          <a:pt x="96" y="58"/>
                          <a:pt x="96" y="58"/>
                        </a:cubicBezTo>
                        <a:cubicBezTo>
                          <a:pt x="99" y="52"/>
                          <a:pt x="95" y="42"/>
                          <a:pt x="85" y="37"/>
                        </a:cubicBezTo>
                        <a:cubicBezTo>
                          <a:pt x="31" y="5"/>
                          <a:pt x="31" y="5"/>
                          <a:pt x="31" y="5"/>
                        </a:cubicBezTo>
                        <a:cubicBezTo>
                          <a:pt x="22" y="0"/>
                          <a:pt x="11" y="1"/>
                          <a:pt x="8" y="7"/>
                        </a:cubicBezTo>
                        <a:cubicBezTo>
                          <a:pt x="4" y="14"/>
                          <a:pt x="4" y="14"/>
                          <a:pt x="4" y="14"/>
                        </a:cubicBezTo>
                        <a:cubicBezTo>
                          <a:pt x="0" y="20"/>
                          <a:pt x="5" y="30"/>
                          <a:pt x="14" y="35"/>
                        </a:cubicBezTo>
                        <a:cubicBezTo>
                          <a:pt x="68" y="66"/>
                          <a:pt x="68" y="66"/>
                          <a:pt x="68" y="66"/>
                        </a:cubicBezTo>
                        <a:cubicBezTo>
                          <a:pt x="78" y="72"/>
                          <a:pt x="88" y="71"/>
                          <a:pt x="9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30" name="Freeform 14">
                    <a:extLst>
                      <a:ext uri="{FF2B5EF4-FFF2-40B4-BE49-F238E27FC236}">
                        <a16:creationId xmlns:a16="http://schemas.microsoft.com/office/drawing/2014/main" id="{21665FF0-5FB5-44B2-A7A4-2F34FBBB1B42}"/>
                      </a:ext>
                    </a:extLst>
                  </p:cNvPr>
                  <p:cNvSpPr>
                    <a:spLocks/>
                  </p:cNvSpPr>
                  <p:nvPr/>
                </p:nvSpPr>
                <p:spPr bwMode="auto">
                  <a:xfrm>
                    <a:off x="6823076" y="2613025"/>
                    <a:ext cx="61913" cy="84138"/>
                  </a:xfrm>
                  <a:custGeom>
                    <a:avLst/>
                    <a:gdLst>
                      <a:gd name="T0" fmla="*/ 14 w 72"/>
                      <a:gd name="T1" fmla="*/ 96 h 100"/>
                      <a:gd name="T2" fmla="*/ 7 w 72"/>
                      <a:gd name="T3" fmla="*/ 92 h 100"/>
                      <a:gd name="T4" fmla="*/ 6 w 72"/>
                      <a:gd name="T5" fmla="*/ 68 h 100"/>
                      <a:gd name="T6" fmla="*/ 37 w 72"/>
                      <a:gd name="T7" fmla="*/ 14 h 100"/>
                      <a:gd name="T8" fmla="*/ 58 w 72"/>
                      <a:gd name="T9" fmla="*/ 4 h 100"/>
                      <a:gd name="T10" fmla="*/ 65 w 72"/>
                      <a:gd name="T11" fmla="*/ 8 h 100"/>
                      <a:gd name="T12" fmla="*/ 67 w 72"/>
                      <a:gd name="T13" fmla="*/ 31 h 100"/>
                      <a:gd name="T14" fmla="*/ 35 w 72"/>
                      <a:gd name="T15" fmla="*/ 86 h 100"/>
                      <a:gd name="T16" fmla="*/ 14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14" y="96"/>
                        </a:moveTo>
                        <a:cubicBezTo>
                          <a:pt x="7" y="92"/>
                          <a:pt x="7" y="92"/>
                          <a:pt x="7" y="92"/>
                        </a:cubicBezTo>
                        <a:cubicBezTo>
                          <a:pt x="1" y="88"/>
                          <a:pt x="0" y="78"/>
                          <a:pt x="6" y="68"/>
                        </a:cubicBezTo>
                        <a:cubicBezTo>
                          <a:pt x="37" y="14"/>
                          <a:pt x="37" y="14"/>
                          <a:pt x="37" y="14"/>
                        </a:cubicBezTo>
                        <a:cubicBezTo>
                          <a:pt x="43" y="5"/>
                          <a:pt x="52" y="0"/>
                          <a:pt x="58" y="4"/>
                        </a:cubicBezTo>
                        <a:cubicBezTo>
                          <a:pt x="65" y="8"/>
                          <a:pt x="65" y="8"/>
                          <a:pt x="65" y="8"/>
                        </a:cubicBezTo>
                        <a:cubicBezTo>
                          <a:pt x="71" y="11"/>
                          <a:pt x="72" y="22"/>
                          <a:pt x="67" y="31"/>
                        </a:cubicBezTo>
                        <a:cubicBezTo>
                          <a:pt x="35" y="86"/>
                          <a:pt x="35" y="86"/>
                          <a:pt x="35" y="86"/>
                        </a:cubicBezTo>
                        <a:cubicBezTo>
                          <a:pt x="30" y="95"/>
                          <a:pt x="21" y="100"/>
                          <a:pt x="1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31" name="Freeform 15">
                    <a:extLst>
                      <a:ext uri="{FF2B5EF4-FFF2-40B4-BE49-F238E27FC236}">
                        <a16:creationId xmlns:a16="http://schemas.microsoft.com/office/drawing/2014/main" id="{C9BAE66D-CCC1-478A-97C3-02E42C1B718C}"/>
                      </a:ext>
                    </a:extLst>
                  </p:cNvPr>
                  <p:cNvSpPr>
                    <a:spLocks/>
                  </p:cNvSpPr>
                  <p:nvPr/>
                </p:nvSpPr>
                <p:spPr bwMode="auto">
                  <a:xfrm>
                    <a:off x="6567488" y="2370138"/>
                    <a:ext cx="85725" cy="60325"/>
                  </a:xfrm>
                  <a:custGeom>
                    <a:avLst/>
                    <a:gdLst>
                      <a:gd name="T0" fmla="*/ 8 w 99"/>
                      <a:gd name="T1" fmla="*/ 65 h 72"/>
                      <a:gd name="T2" fmla="*/ 4 w 99"/>
                      <a:gd name="T3" fmla="*/ 58 h 72"/>
                      <a:gd name="T4" fmla="*/ 14 w 99"/>
                      <a:gd name="T5" fmla="*/ 37 h 72"/>
                      <a:gd name="T6" fmla="*/ 68 w 99"/>
                      <a:gd name="T7" fmla="*/ 5 h 72"/>
                      <a:gd name="T8" fmla="*/ 92 w 99"/>
                      <a:gd name="T9" fmla="*/ 7 h 72"/>
                      <a:gd name="T10" fmla="*/ 96 w 99"/>
                      <a:gd name="T11" fmla="*/ 14 h 72"/>
                      <a:gd name="T12" fmla="*/ 85 w 99"/>
                      <a:gd name="T13" fmla="*/ 35 h 72"/>
                      <a:gd name="T14" fmla="*/ 31 w 99"/>
                      <a:gd name="T15" fmla="*/ 66 h 72"/>
                      <a:gd name="T16" fmla="*/ 8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65"/>
                        </a:moveTo>
                        <a:cubicBezTo>
                          <a:pt x="4" y="58"/>
                          <a:pt x="4" y="58"/>
                          <a:pt x="4" y="58"/>
                        </a:cubicBezTo>
                        <a:cubicBezTo>
                          <a:pt x="0" y="52"/>
                          <a:pt x="5" y="42"/>
                          <a:pt x="14" y="37"/>
                        </a:cubicBezTo>
                        <a:cubicBezTo>
                          <a:pt x="68" y="5"/>
                          <a:pt x="68" y="5"/>
                          <a:pt x="68" y="5"/>
                        </a:cubicBezTo>
                        <a:cubicBezTo>
                          <a:pt x="78" y="0"/>
                          <a:pt x="88" y="1"/>
                          <a:pt x="92" y="7"/>
                        </a:cubicBezTo>
                        <a:cubicBezTo>
                          <a:pt x="96" y="14"/>
                          <a:pt x="96" y="14"/>
                          <a:pt x="96" y="14"/>
                        </a:cubicBezTo>
                        <a:cubicBezTo>
                          <a:pt x="99" y="20"/>
                          <a:pt x="95" y="30"/>
                          <a:pt x="85" y="35"/>
                        </a:cubicBezTo>
                        <a:cubicBezTo>
                          <a:pt x="31" y="66"/>
                          <a:pt x="31" y="66"/>
                          <a:pt x="31" y="66"/>
                        </a:cubicBezTo>
                        <a:cubicBezTo>
                          <a:pt x="22" y="72"/>
                          <a:pt x="11" y="71"/>
                          <a:pt x="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32" name="Freeform 16">
                    <a:extLst>
                      <a:ext uri="{FF2B5EF4-FFF2-40B4-BE49-F238E27FC236}">
                        <a16:creationId xmlns:a16="http://schemas.microsoft.com/office/drawing/2014/main" id="{803C6733-8E58-469A-A363-14079A65D3A4}"/>
                      </a:ext>
                    </a:extLst>
                  </p:cNvPr>
                  <p:cNvSpPr>
                    <a:spLocks/>
                  </p:cNvSpPr>
                  <p:nvPr/>
                </p:nvSpPr>
                <p:spPr bwMode="auto">
                  <a:xfrm>
                    <a:off x="6823076" y="1428750"/>
                    <a:ext cx="61913" cy="85725"/>
                  </a:xfrm>
                  <a:custGeom>
                    <a:avLst/>
                    <a:gdLst>
                      <a:gd name="T0" fmla="*/ 14 w 72"/>
                      <a:gd name="T1" fmla="*/ 3 h 99"/>
                      <a:gd name="T2" fmla="*/ 7 w 72"/>
                      <a:gd name="T3" fmla="*/ 7 h 99"/>
                      <a:gd name="T4" fmla="*/ 6 w 72"/>
                      <a:gd name="T5" fmla="*/ 31 h 99"/>
                      <a:gd name="T6" fmla="*/ 37 w 72"/>
                      <a:gd name="T7" fmla="*/ 85 h 99"/>
                      <a:gd name="T8" fmla="*/ 58 w 72"/>
                      <a:gd name="T9" fmla="*/ 95 h 99"/>
                      <a:gd name="T10" fmla="*/ 65 w 72"/>
                      <a:gd name="T11" fmla="*/ 91 h 99"/>
                      <a:gd name="T12" fmla="*/ 67 w 72"/>
                      <a:gd name="T13" fmla="*/ 68 h 99"/>
                      <a:gd name="T14" fmla="*/ 35 w 72"/>
                      <a:gd name="T15" fmla="*/ 14 h 99"/>
                      <a:gd name="T16" fmla="*/ 14 w 72"/>
                      <a:gd name="T1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9">
                        <a:moveTo>
                          <a:pt x="14" y="3"/>
                        </a:moveTo>
                        <a:cubicBezTo>
                          <a:pt x="7" y="7"/>
                          <a:pt x="7" y="7"/>
                          <a:pt x="7" y="7"/>
                        </a:cubicBezTo>
                        <a:cubicBezTo>
                          <a:pt x="1" y="11"/>
                          <a:pt x="0" y="21"/>
                          <a:pt x="6" y="31"/>
                        </a:cubicBezTo>
                        <a:cubicBezTo>
                          <a:pt x="37" y="85"/>
                          <a:pt x="37" y="85"/>
                          <a:pt x="37" y="85"/>
                        </a:cubicBezTo>
                        <a:cubicBezTo>
                          <a:pt x="43" y="94"/>
                          <a:pt x="52" y="99"/>
                          <a:pt x="58" y="95"/>
                        </a:cubicBezTo>
                        <a:cubicBezTo>
                          <a:pt x="65" y="91"/>
                          <a:pt x="65" y="91"/>
                          <a:pt x="65" y="91"/>
                        </a:cubicBezTo>
                        <a:cubicBezTo>
                          <a:pt x="71" y="88"/>
                          <a:pt x="72" y="77"/>
                          <a:pt x="67" y="68"/>
                        </a:cubicBezTo>
                        <a:cubicBezTo>
                          <a:pt x="35" y="14"/>
                          <a:pt x="35" y="14"/>
                          <a:pt x="35" y="14"/>
                        </a:cubicBezTo>
                        <a:cubicBezTo>
                          <a:pt x="30" y="4"/>
                          <a:pt x="21"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sp>
                <p:nvSpPr>
                  <p:cNvPr id="33" name="Freeform 17">
                    <a:extLst>
                      <a:ext uri="{FF2B5EF4-FFF2-40B4-BE49-F238E27FC236}">
                        <a16:creationId xmlns:a16="http://schemas.microsoft.com/office/drawing/2014/main" id="{0C1C2F2C-5F54-4716-8558-30A7EF06FABD}"/>
                      </a:ext>
                    </a:extLst>
                  </p:cNvPr>
                  <p:cNvSpPr>
                    <a:spLocks/>
                  </p:cNvSpPr>
                  <p:nvPr/>
                </p:nvSpPr>
                <p:spPr bwMode="auto">
                  <a:xfrm>
                    <a:off x="6567488" y="1695450"/>
                    <a:ext cx="85725" cy="60325"/>
                  </a:xfrm>
                  <a:custGeom>
                    <a:avLst/>
                    <a:gdLst>
                      <a:gd name="T0" fmla="*/ 8 w 99"/>
                      <a:gd name="T1" fmla="*/ 7 h 72"/>
                      <a:gd name="T2" fmla="*/ 4 w 99"/>
                      <a:gd name="T3" fmla="*/ 14 h 72"/>
                      <a:gd name="T4" fmla="*/ 14 w 99"/>
                      <a:gd name="T5" fmla="*/ 36 h 72"/>
                      <a:gd name="T6" fmla="*/ 68 w 99"/>
                      <a:gd name="T7" fmla="*/ 67 h 72"/>
                      <a:gd name="T8" fmla="*/ 92 w 99"/>
                      <a:gd name="T9" fmla="*/ 65 h 72"/>
                      <a:gd name="T10" fmla="*/ 96 w 99"/>
                      <a:gd name="T11" fmla="*/ 58 h 72"/>
                      <a:gd name="T12" fmla="*/ 85 w 99"/>
                      <a:gd name="T13" fmla="*/ 37 h 72"/>
                      <a:gd name="T14" fmla="*/ 31 w 99"/>
                      <a:gd name="T15" fmla="*/ 6 h 72"/>
                      <a:gd name="T16" fmla="*/ 8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7"/>
                        </a:moveTo>
                        <a:cubicBezTo>
                          <a:pt x="4" y="14"/>
                          <a:pt x="4" y="14"/>
                          <a:pt x="4" y="14"/>
                        </a:cubicBezTo>
                        <a:cubicBezTo>
                          <a:pt x="0" y="21"/>
                          <a:pt x="5" y="30"/>
                          <a:pt x="14" y="36"/>
                        </a:cubicBezTo>
                        <a:cubicBezTo>
                          <a:pt x="68" y="67"/>
                          <a:pt x="68" y="67"/>
                          <a:pt x="68" y="67"/>
                        </a:cubicBezTo>
                        <a:cubicBezTo>
                          <a:pt x="78" y="72"/>
                          <a:pt x="88" y="72"/>
                          <a:pt x="92" y="65"/>
                        </a:cubicBezTo>
                        <a:cubicBezTo>
                          <a:pt x="96" y="58"/>
                          <a:pt x="96" y="58"/>
                          <a:pt x="96" y="58"/>
                        </a:cubicBezTo>
                        <a:cubicBezTo>
                          <a:pt x="99" y="52"/>
                          <a:pt x="95" y="43"/>
                          <a:pt x="85" y="37"/>
                        </a:cubicBezTo>
                        <a:cubicBezTo>
                          <a:pt x="31" y="6"/>
                          <a:pt x="31" y="6"/>
                          <a:pt x="31" y="6"/>
                        </a:cubicBezTo>
                        <a:cubicBezTo>
                          <a:pt x="22" y="0"/>
                          <a:pt x="11" y="1"/>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514169">
                      <a:defRPr/>
                    </a:pPr>
                    <a:endParaRPr lang="en-US" sz="1050">
                      <a:solidFill>
                        <a:prstClr val="black"/>
                      </a:solidFill>
                      <a:latin typeface="Calibri"/>
                    </a:endParaRPr>
                  </a:p>
                </p:txBody>
              </p:sp>
            </p:grpSp>
          </p:grpSp>
          <p:sp>
            <p:nvSpPr>
              <p:cNvPr id="19" name="Circular 34">
                <a:extLst>
                  <a:ext uri="{FF2B5EF4-FFF2-40B4-BE49-F238E27FC236}">
                    <a16:creationId xmlns:a16="http://schemas.microsoft.com/office/drawing/2014/main" id="{E9538CCB-EA8A-4CF4-8366-3E0CAA700576}"/>
                  </a:ext>
                </a:extLst>
              </p:cNvPr>
              <p:cNvSpPr>
                <a:spLocks noChangeAspect="1"/>
              </p:cNvSpPr>
              <p:nvPr/>
            </p:nvSpPr>
            <p:spPr>
              <a:xfrm rot="5400000">
                <a:off x="5058143" y="4437354"/>
                <a:ext cx="616467" cy="650341"/>
              </a:xfrm>
              <a:prstGeom prst="pie">
                <a:avLst>
                  <a:gd name="adj1" fmla="val 10800000"/>
                  <a:gd name="adj2" fmla="val 1522265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169">
                  <a:defRPr/>
                </a:pPr>
                <a:endParaRPr lang="es-ES" sz="1050">
                  <a:solidFill>
                    <a:prstClr val="black"/>
                  </a:solidFill>
                  <a:latin typeface="Calibri"/>
                </a:endParaRPr>
              </a:p>
            </p:txBody>
          </p:sp>
        </p:grpSp>
      </p:grpSp>
      <p:sp>
        <p:nvSpPr>
          <p:cNvPr id="34" name="Rectángulo 19">
            <a:extLst>
              <a:ext uri="{FF2B5EF4-FFF2-40B4-BE49-F238E27FC236}">
                <a16:creationId xmlns:a16="http://schemas.microsoft.com/office/drawing/2014/main" id="{C5E83811-0775-4A0B-B513-EAB789E79836}"/>
              </a:ext>
            </a:extLst>
          </p:cNvPr>
          <p:cNvSpPr/>
          <p:nvPr/>
        </p:nvSpPr>
        <p:spPr>
          <a:xfrm>
            <a:off x="4871140" y="3663724"/>
            <a:ext cx="1421208" cy="415498"/>
          </a:xfrm>
          <a:prstGeom prst="rect">
            <a:avLst/>
          </a:prstGeom>
        </p:spPr>
        <p:txBody>
          <a:bodyPr wrap="square">
            <a:spAutoFit/>
          </a:bodyPr>
          <a:lstStyle/>
          <a:p>
            <a:pPr algn="ctr" defTabSz="685794">
              <a:defRPr/>
            </a:pPr>
            <a:r>
              <a:rPr lang="es-ES" sz="1050" b="1" dirty="0">
                <a:solidFill>
                  <a:schemeClr val="tx1">
                    <a:lumMod val="65000"/>
                    <a:lumOff val="35000"/>
                  </a:schemeClr>
                </a:solidFill>
                <a:latin typeface="Century Gothic" panose="020B0502020202020204" pitchFamily="34" charset="0"/>
                <a:cs typeface="Athelas Italic"/>
              </a:rPr>
              <a:t>Proceso </a:t>
            </a:r>
          </a:p>
          <a:p>
            <a:pPr algn="ctr" defTabSz="685794">
              <a:defRPr/>
            </a:pPr>
            <a:r>
              <a:rPr lang="es-ES" sz="1050" b="1" dirty="0">
                <a:solidFill>
                  <a:schemeClr val="tx1">
                    <a:lumMod val="65000"/>
                    <a:lumOff val="35000"/>
                  </a:schemeClr>
                </a:solidFill>
                <a:latin typeface="Century Gothic" panose="020B0502020202020204" pitchFamily="34" charset="0"/>
                <a:cs typeface="Athelas Italic"/>
              </a:rPr>
              <a:t>Ágil</a:t>
            </a:r>
          </a:p>
        </p:txBody>
      </p:sp>
      <p:sp>
        <p:nvSpPr>
          <p:cNvPr id="47" name="Rectángulo 25">
            <a:extLst>
              <a:ext uri="{FF2B5EF4-FFF2-40B4-BE49-F238E27FC236}">
                <a16:creationId xmlns:a16="http://schemas.microsoft.com/office/drawing/2014/main" id="{1477F501-24BF-46B3-BB35-935F45A75367}"/>
              </a:ext>
            </a:extLst>
          </p:cNvPr>
          <p:cNvSpPr/>
          <p:nvPr/>
        </p:nvSpPr>
        <p:spPr>
          <a:xfrm>
            <a:off x="4742473" y="5048608"/>
            <a:ext cx="1701552" cy="577081"/>
          </a:xfrm>
          <a:prstGeom prst="rect">
            <a:avLst/>
          </a:prstGeom>
        </p:spPr>
        <p:txBody>
          <a:bodyPr wrap="square">
            <a:spAutoFit/>
          </a:bodyPr>
          <a:lstStyle/>
          <a:p>
            <a:pPr algn="ctr" defTabSz="685794">
              <a:defRPr/>
            </a:pPr>
            <a:r>
              <a:rPr lang="es-ES_tradnl" sz="1050" b="1" dirty="0">
                <a:solidFill>
                  <a:schemeClr val="tx1">
                    <a:lumMod val="65000"/>
                    <a:lumOff val="35000"/>
                  </a:schemeClr>
                </a:solidFill>
                <a:latin typeface="Century Gothic" panose="020B0502020202020204" pitchFamily="34" charset="0"/>
                <a:cs typeface="Athelas Italic"/>
              </a:rPr>
              <a:t>Identificación de comportamientos clave</a:t>
            </a:r>
            <a:endParaRPr lang="es-CO" sz="1050" b="1" dirty="0">
              <a:solidFill>
                <a:schemeClr val="tx1">
                  <a:lumMod val="65000"/>
                  <a:lumOff val="35000"/>
                </a:schemeClr>
              </a:solidFill>
              <a:latin typeface="Century Gothic" panose="020B0502020202020204" pitchFamily="34" charset="0"/>
              <a:cs typeface="Athelas Italic"/>
            </a:endParaRPr>
          </a:p>
        </p:txBody>
      </p:sp>
      <p:sp>
        <p:nvSpPr>
          <p:cNvPr id="57" name="Rectángulo 19">
            <a:extLst>
              <a:ext uri="{FF2B5EF4-FFF2-40B4-BE49-F238E27FC236}">
                <a16:creationId xmlns:a16="http://schemas.microsoft.com/office/drawing/2014/main" id="{C57754DF-57C8-40CF-ABFE-2AABCD5726B5}"/>
              </a:ext>
            </a:extLst>
          </p:cNvPr>
          <p:cNvSpPr/>
          <p:nvPr/>
        </p:nvSpPr>
        <p:spPr>
          <a:xfrm>
            <a:off x="7165819" y="2397082"/>
            <a:ext cx="1338626" cy="415498"/>
          </a:xfrm>
          <a:prstGeom prst="rect">
            <a:avLst/>
          </a:prstGeom>
        </p:spPr>
        <p:txBody>
          <a:bodyPr wrap="square">
            <a:spAutoFit/>
          </a:bodyPr>
          <a:lstStyle/>
          <a:p>
            <a:pPr algn="ctr" defTabSz="685794">
              <a:defRPr/>
            </a:pPr>
            <a:r>
              <a:rPr lang="es-ES" sz="1050" b="1" dirty="0">
                <a:solidFill>
                  <a:schemeClr val="tx1">
                    <a:lumMod val="65000"/>
                    <a:lumOff val="35000"/>
                  </a:schemeClr>
                </a:solidFill>
                <a:latin typeface="Century Gothic" panose="020B0502020202020204" pitchFamily="34" charset="0"/>
                <a:cs typeface="Athelas Italic"/>
              </a:rPr>
              <a:t>Grupos </a:t>
            </a:r>
          </a:p>
          <a:p>
            <a:pPr algn="ctr" defTabSz="685794">
              <a:defRPr/>
            </a:pPr>
            <a:r>
              <a:rPr lang="es-ES" sz="1050" b="1" dirty="0">
                <a:solidFill>
                  <a:schemeClr val="tx1">
                    <a:lumMod val="65000"/>
                    <a:lumOff val="35000"/>
                  </a:schemeClr>
                </a:solidFill>
                <a:latin typeface="Century Gothic" panose="020B0502020202020204" pitchFamily="34" charset="0"/>
                <a:cs typeface="Athelas Italic"/>
              </a:rPr>
              <a:t>Focales</a:t>
            </a:r>
          </a:p>
        </p:txBody>
      </p:sp>
      <p:grpSp>
        <p:nvGrpSpPr>
          <p:cNvPr id="58" name="Grupo 57">
            <a:extLst>
              <a:ext uri="{FF2B5EF4-FFF2-40B4-BE49-F238E27FC236}">
                <a16:creationId xmlns:a16="http://schemas.microsoft.com/office/drawing/2014/main" id="{F3B35A08-673C-450B-B8F6-227729AE0167}"/>
              </a:ext>
            </a:extLst>
          </p:cNvPr>
          <p:cNvGrpSpPr/>
          <p:nvPr/>
        </p:nvGrpSpPr>
        <p:grpSpPr>
          <a:xfrm>
            <a:off x="7510988" y="1580613"/>
            <a:ext cx="799350" cy="801525"/>
            <a:chOff x="4174876" y="3782294"/>
            <a:chExt cx="799350" cy="801526"/>
          </a:xfrm>
        </p:grpSpPr>
        <p:sp>
          <p:nvSpPr>
            <p:cNvPr id="59" name="Oval 79">
              <a:extLst>
                <a:ext uri="{FF2B5EF4-FFF2-40B4-BE49-F238E27FC236}">
                  <a16:creationId xmlns:a16="http://schemas.microsoft.com/office/drawing/2014/main" id="{2F198D88-A10A-4F8B-B457-D3527FD64C71}"/>
                </a:ext>
              </a:extLst>
            </p:cNvPr>
            <p:cNvSpPr/>
            <p:nvPr/>
          </p:nvSpPr>
          <p:spPr bwMode="auto">
            <a:xfrm>
              <a:off x="4174876" y="3782294"/>
              <a:ext cx="799350" cy="801526"/>
            </a:xfrm>
            <a:prstGeom prst="ellipse">
              <a:avLst/>
            </a:prstGeom>
            <a:solidFill>
              <a:srgbClr val="E64C3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169">
                <a:defRPr/>
              </a:pPr>
              <a:endParaRPr lang="en-US" sz="1050">
                <a:solidFill>
                  <a:prstClr val="white"/>
                </a:solidFill>
                <a:latin typeface="Calibri"/>
              </a:endParaRPr>
            </a:p>
          </p:txBody>
        </p:sp>
        <p:sp>
          <p:nvSpPr>
            <p:cNvPr id="60" name="Isosceles Triangle 8">
              <a:extLst>
                <a:ext uri="{FF2B5EF4-FFF2-40B4-BE49-F238E27FC236}">
                  <a16:creationId xmlns:a16="http://schemas.microsoft.com/office/drawing/2014/main" id="{5D6F1692-F47E-439A-8F10-8655958D4B88}"/>
                </a:ext>
              </a:extLst>
            </p:cNvPr>
            <p:cNvSpPr/>
            <p:nvPr/>
          </p:nvSpPr>
          <p:spPr>
            <a:xfrm rot="16200000">
              <a:off x="4370597" y="39189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16">
                <a:defRPr/>
              </a:pPr>
              <a:endParaRPr lang="ko-KR" altLang="en-US" sz="2700">
                <a:solidFill>
                  <a:prstClr val="white"/>
                </a:solidFill>
                <a:latin typeface="Calibri"/>
                <a:ea typeface="맑은 고딕" panose="020B0503020000020004" pitchFamily="34" charset="-127"/>
              </a:endParaRPr>
            </a:p>
          </p:txBody>
        </p:sp>
      </p:grpSp>
      <p:sp>
        <p:nvSpPr>
          <p:cNvPr id="61" name="Rectángulo 19">
            <a:extLst>
              <a:ext uri="{FF2B5EF4-FFF2-40B4-BE49-F238E27FC236}">
                <a16:creationId xmlns:a16="http://schemas.microsoft.com/office/drawing/2014/main" id="{6A54C7F6-0AFA-4B87-8C0B-3DC35F2A3A90}"/>
              </a:ext>
            </a:extLst>
          </p:cNvPr>
          <p:cNvSpPr/>
          <p:nvPr/>
        </p:nvSpPr>
        <p:spPr>
          <a:xfrm>
            <a:off x="7119136" y="5207856"/>
            <a:ext cx="1421208" cy="415498"/>
          </a:xfrm>
          <a:prstGeom prst="rect">
            <a:avLst/>
          </a:prstGeom>
        </p:spPr>
        <p:txBody>
          <a:bodyPr wrap="square">
            <a:spAutoFit/>
          </a:bodyPr>
          <a:lstStyle/>
          <a:p>
            <a:pPr algn="ctr" defTabSz="685794">
              <a:defRPr/>
            </a:pPr>
            <a:r>
              <a:rPr lang="es-CO" sz="1050" b="1" dirty="0">
                <a:solidFill>
                  <a:schemeClr val="tx1">
                    <a:lumMod val="65000"/>
                    <a:lumOff val="35000"/>
                  </a:schemeClr>
                </a:solidFill>
                <a:latin typeface="Century Gothic" panose="020B0502020202020204" pitchFamily="34" charset="0"/>
                <a:cs typeface="Athelas Italic"/>
              </a:rPr>
              <a:t>Planes de Acción con foco</a:t>
            </a:r>
            <a:endParaRPr lang="es-ES" sz="1050" b="1" dirty="0">
              <a:solidFill>
                <a:schemeClr val="tx1">
                  <a:lumMod val="65000"/>
                  <a:lumOff val="35000"/>
                </a:schemeClr>
              </a:solidFill>
              <a:latin typeface="Century Gothic" panose="020B0502020202020204" pitchFamily="34" charset="0"/>
              <a:cs typeface="Athelas Italic"/>
            </a:endParaRPr>
          </a:p>
        </p:txBody>
      </p:sp>
      <p:grpSp>
        <p:nvGrpSpPr>
          <p:cNvPr id="75" name="Grupo 74">
            <a:extLst>
              <a:ext uri="{FF2B5EF4-FFF2-40B4-BE49-F238E27FC236}">
                <a16:creationId xmlns:a16="http://schemas.microsoft.com/office/drawing/2014/main" id="{DA84D156-D19A-425C-82FA-B7C0AB3F9FD2}"/>
              </a:ext>
            </a:extLst>
          </p:cNvPr>
          <p:cNvGrpSpPr/>
          <p:nvPr/>
        </p:nvGrpSpPr>
        <p:grpSpPr>
          <a:xfrm>
            <a:off x="7510988" y="4402654"/>
            <a:ext cx="799350" cy="774743"/>
            <a:chOff x="8778016" y="5023651"/>
            <a:chExt cx="1065800" cy="1032991"/>
          </a:xfrm>
        </p:grpSpPr>
        <p:sp>
          <p:nvSpPr>
            <p:cNvPr id="48" name="Oval 19">
              <a:extLst>
                <a:ext uri="{FF2B5EF4-FFF2-40B4-BE49-F238E27FC236}">
                  <a16:creationId xmlns:a16="http://schemas.microsoft.com/office/drawing/2014/main" id="{B2CC1ABA-6CC7-468B-BCC4-9DD14A16CC09}"/>
                </a:ext>
              </a:extLst>
            </p:cNvPr>
            <p:cNvSpPr/>
            <p:nvPr/>
          </p:nvSpPr>
          <p:spPr>
            <a:xfrm>
              <a:off x="8778016" y="5023651"/>
              <a:ext cx="1065800" cy="1032991"/>
            </a:xfrm>
            <a:prstGeom prst="ellipse">
              <a:avLst/>
            </a:prstGeom>
            <a:solidFill>
              <a:srgbClr val="E64C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4">
                <a:defRPr/>
              </a:pPr>
              <a:endParaRPr lang="en-US" sz="1050">
                <a:solidFill>
                  <a:prstClr val="white"/>
                </a:solidFill>
                <a:latin typeface="Calibri"/>
              </a:endParaRPr>
            </a:p>
          </p:txBody>
        </p:sp>
        <p:sp>
          <p:nvSpPr>
            <p:cNvPr id="62" name="Donut 24">
              <a:extLst>
                <a:ext uri="{FF2B5EF4-FFF2-40B4-BE49-F238E27FC236}">
                  <a16:creationId xmlns:a16="http://schemas.microsoft.com/office/drawing/2014/main" id="{59531940-0633-4535-8ACC-B942F5E1EA97}"/>
                </a:ext>
              </a:extLst>
            </p:cNvPr>
            <p:cNvSpPr/>
            <p:nvPr/>
          </p:nvSpPr>
          <p:spPr>
            <a:xfrm>
              <a:off x="8961268" y="5146746"/>
              <a:ext cx="728619" cy="73455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6">
                <a:defRPr/>
              </a:pPr>
              <a:endParaRPr lang="ko-KR" altLang="en-US" sz="2700">
                <a:solidFill>
                  <a:prstClr val="black"/>
                </a:solidFill>
                <a:latin typeface="Calibri"/>
                <a:ea typeface="맑은 고딕" panose="020B0503020000020004" pitchFamily="34" charset="-127"/>
              </a:endParaRPr>
            </a:p>
          </p:txBody>
        </p:sp>
      </p:grpSp>
      <p:grpSp>
        <p:nvGrpSpPr>
          <p:cNvPr id="74" name="Grupo 73">
            <a:extLst>
              <a:ext uri="{FF2B5EF4-FFF2-40B4-BE49-F238E27FC236}">
                <a16:creationId xmlns:a16="http://schemas.microsoft.com/office/drawing/2014/main" id="{359CF80A-3C80-4E45-B99A-6947F7BACBEB}"/>
              </a:ext>
            </a:extLst>
          </p:cNvPr>
          <p:cNvGrpSpPr/>
          <p:nvPr/>
        </p:nvGrpSpPr>
        <p:grpSpPr>
          <a:xfrm>
            <a:off x="7510988" y="2991633"/>
            <a:ext cx="799350" cy="801525"/>
            <a:chOff x="-775075" y="2894649"/>
            <a:chExt cx="1065800" cy="1068701"/>
          </a:xfrm>
        </p:grpSpPr>
        <p:sp>
          <p:nvSpPr>
            <p:cNvPr id="55" name="Oval 79">
              <a:extLst>
                <a:ext uri="{FF2B5EF4-FFF2-40B4-BE49-F238E27FC236}">
                  <a16:creationId xmlns:a16="http://schemas.microsoft.com/office/drawing/2014/main" id="{F7564672-F890-4F92-AD87-C130A9FB36BC}"/>
                </a:ext>
              </a:extLst>
            </p:cNvPr>
            <p:cNvSpPr/>
            <p:nvPr/>
          </p:nvSpPr>
          <p:spPr bwMode="auto">
            <a:xfrm>
              <a:off x="-775075" y="2894649"/>
              <a:ext cx="1065800" cy="1068701"/>
            </a:xfrm>
            <a:prstGeom prst="ellipse">
              <a:avLst/>
            </a:prstGeom>
            <a:solidFill>
              <a:srgbClr val="E64C3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169">
                <a:defRPr/>
              </a:pPr>
              <a:endParaRPr lang="en-US" sz="1050" dirty="0">
                <a:solidFill>
                  <a:prstClr val="white"/>
                </a:solidFill>
                <a:latin typeface="Calibri"/>
              </a:endParaRPr>
            </a:p>
          </p:txBody>
        </p:sp>
        <p:grpSp>
          <p:nvGrpSpPr>
            <p:cNvPr id="67" name="Google Shape;489;p36">
              <a:extLst>
                <a:ext uri="{FF2B5EF4-FFF2-40B4-BE49-F238E27FC236}">
                  <a16:creationId xmlns:a16="http://schemas.microsoft.com/office/drawing/2014/main" id="{A6CB452C-517D-41BB-BB90-C8BE1C690F40}"/>
                </a:ext>
              </a:extLst>
            </p:cNvPr>
            <p:cNvGrpSpPr/>
            <p:nvPr/>
          </p:nvGrpSpPr>
          <p:grpSpPr>
            <a:xfrm>
              <a:off x="-570161" y="3179698"/>
              <a:ext cx="682723" cy="495485"/>
              <a:chOff x="3932350" y="3714775"/>
              <a:chExt cx="439650" cy="319075"/>
            </a:xfrm>
            <a:solidFill>
              <a:schemeClr val="bg1"/>
            </a:solidFill>
          </p:grpSpPr>
          <p:sp>
            <p:nvSpPr>
              <p:cNvPr id="68" name="Google Shape;490;p36">
                <a:extLst>
                  <a:ext uri="{FF2B5EF4-FFF2-40B4-BE49-F238E27FC236}">
                    <a16:creationId xmlns:a16="http://schemas.microsoft.com/office/drawing/2014/main" id="{116E8329-4ABF-4250-83B6-F8F6A2E82DD8}"/>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grpFill/>
              <a:ln w="12175" cap="rnd" cmpd="sng">
                <a:solidFill>
                  <a:schemeClr val="bg1"/>
                </a:solidFill>
                <a:prstDash val="solid"/>
                <a:round/>
                <a:headEnd type="none" w="sm" len="sm"/>
                <a:tailEnd type="none" w="sm" len="sm"/>
              </a:ln>
            </p:spPr>
            <p:txBody>
              <a:bodyPr spcFirstLastPara="1" wrap="square" lIns="68568" tIns="68568" rIns="68568" bIns="68568" anchor="ctr" anchorCtr="0">
                <a:noAutofit/>
              </a:bodyPr>
              <a:lstStyle/>
              <a:p>
                <a:endParaRPr sz="1513"/>
              </a:p>
            </p:txBody>
          </p:sp>
          <p:sp>
            <p:nvSpPr>
              <p:cNvPr id="69" name="Google Shape;491;p36">
                <a:extLst>
                  <a:ext uri="{FF2B5EF4-FFF2-40B4-BE49-F238E27FC236}">
                    <a16:creationId xmlns:a16="http://schemas.microsoft.com/office/drawing/2014/main" id="{AFA81497-E595-423C-A3A5-D4FDB6222E07}"/>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grpFill/>
              <a:ln w="12175" cap="rnd" cmpd="sng">
                <a:solidFill>
                  <a:schemeClr val="bg1"/>
                </a:solidFill>
                <a:prstDash val="solid"/>
                <a:round/>
                <a:headEnd type="none" w="sm" len="sm"/>
                <a:tailEnd type="none" w="sm" len="sm"/>
              </a:ln>
            </p:spPr>
            <p:txBody>
              <a:bodyPr spcFirstLastPara="1" wrap="square" lIns="68568" tIns="68568" rIns="68568" bIns="68568" anchor="ctr" anchorCtr="0">
                <a:noAutofit/>
              </a:bodyPr>
              <a:lstStyle/>
              <a:p>
                <a:endParaRPr sz="1513"/>
              </a:p>
            </p:txBody>
          </p:sp>
          <p:sp>
            <p:nvSpPr>
              <p:cNvPr id="70" name="Google Shape;492;p36">
                <a:extLst>
                  <a:ext uri="{FF2B5EF4-FFF2-40B4-BE49-F238E27FC236}">
                    <a16:creationId xmlns:a16="http://schemas.microsoft.com/office/drawing/2014/main" id="{EE171DA4-3E3A-4A5A-A6A5-E7DCCB279361}"/>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grpFill/>
              <a:ln w="12175" cap="rnd" cmpd="sng">
                <a:solidFill>
                  <a:schemeClr val="bg1"/>
                </a:solidFill>
                <a:prstDash val="solid"/>
                <a:round/>
                <a:headEnd type="none" w="sm" len="sm"/>
                <a:tailEnd type="none" w="sm" len="sm"/>
              </a:ln>
            </p:spPr>
            <p:txBody>
              <a:bodyPr spcFirstLastPara="1" wrap="square" lIns="68568" tIns="68568" rIns="68568" bIns="68568" anchor="ctr" anchorCtr="0">
                <a:noAutofit/>
              </a:bodyPr>
              <a:lstStyle/>
              <a:p>
                <a:endParaRPr sz="1513"/>
              </a:p>
            </p:txBody>
          </p:sp>
          <p:sp>
            <p:nvSpPr>
              <p:cNvPr id="71" name="Google Shape;493;p36">
                <a:extLst>
                  <a:ext uri="{FF2B5EF4-FFF2-40B4-BE49-F238E27FC236}">
                    <a16:creationId xmlns:a16="http://schemas.microsoft.com/office/drawing/2014/main" id="{D6EAD554-018C-4CEB-A9D0-9172883B9A5E}"/>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grpFill/>
              <a:ln w="12175" cap="rnd" cmpd="sng">
                <a:solidFill>
                  <a:schemeClr val="bg1"/>
                </a:solidFill>
                <a:prstDash val="solid"/>
                <a:round/>
                <a:headEnd type="none" w="sm" len="sm"/>
                <a:tailEnd type="none" w="sm" len="sm"/>
              </a:ln>
            </p:spPr>
            <p:txBody>
              <a:bodyPr spcFirstLastPara="1" wrap="square" lIns="68568" tIns="68568" rIns="68568" bIns="68568" anchor="ctr" anchorCtr="0">
                <a:noAutofit/>
              </a:bodyPr>
              <a:lstStyle/>
              <a:p>
                <a:endParaRPr sz="1513"/>
              </a:p>
            </p:txBody>
          </p:sp>
          <p:sp>
            <p:nvSpPr>
              <p:cNvPr id="72" name="Google Shape;494;p36">
                <a:extLst>
                  <a:ext uri="{FF2B5EF4-FFF2-40B4-BE49-F238E27FC236}">
                    <a16:creationId xmlns:a16="http://schemas.microsoft.com/office/drawing/2014/main" id="{E37A3115-5B75-4C80-900B-2124A5E4C392}"/>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grpFill/>
              <a:ln w="12175" cap="rnd" cmpd="sng">
                <a:solidFill>
                  <a:schemeClr val="bg1"/>
                </a:solidFill>
                <a:prstDash val="solid"/>
                <a:round/>
                <a:headEnd type="none" w="sm" len="sm"/>
                <a:tailEnd type="none" w="sm" len="sm"/>
              </a:ln>
            </p:spPr>
            <p:txBody>
              <a:bodyPr spcFirstLastPara="1" wrap="square" lIns="68568" tIns="68568" rIns="68568" bIns="68568" anchor="ctr" anchorCtr="0">
                <a:noAutofit/>
              </a:bodyPr>
              <a:lstStyle/>
              <a:p>
                <a:endParaRPr sz="1513"/>
              </a:p>
            </p:txBody>
          </p:sp>
        </p:grpSp>
      </p:grpSp>
      <p:sp>
        <p:nvSpPr>
          <p:cNvPr id="73" name="Rectángulo 25">
            <a:extLst>
              <a:ext uri="{FF2B5EF4-FFF2-40B4-BE49-F238E27FC236}">
                <a16:creationId xmlns:a16="http://schemas.microsoft.com/office/drawing/2014/main" id="{E6B43025-D2B6-4AF3-B76E-887AC2688774}"/>
              </a:ext>
            </a:extLst>
          </p:cNvPr>
          <p:cNvSpPr/>
          <p:nvPr/>
        </p:nvSpPr>
        <p:spPr>
          <a:xfrm>
            <a:off x="7022015" y="3770374"/>
            <a:ext cx="1613595" cy="415498"/>
          </a:xfrm>
          <a:prstGeom prst="rect">
            <a:avLst/>
          </a:prstGeom>
        </p:spPr>
        <p:txBody>
          <a:bodyPr wrap="square">
            <a:spAutoFit/>
          </a:bodyPr>
          <a:lstStyle/>
          <a:p>
            <a:pPr algn="ctr" defTabSz="685794">
              <a:defRPr/>
            </a:pPr>
            <a:r>
              <a:rPr lang="es-ES_tradnl" sz="1050" b="1" dirty="0">
                <a:solidFill>
                  <a:schemeClr val="tx1">
                    <a:lumMod val="65000"/>
                    <a:lumOff val="35000"/>
                  </a:schemeClr>
                </a:solidFill>
                <a:latin typeface="Century Gothic" panose="020B0502020202020204" pitchFamily="34" charset="0"/>
                <a:cs typeface="Athelas Italic"/>
              </a:rPr>
              <a:t>Reportes automáticos por segmentos</a:t>
            </a:r>
            <a:endParaRPr lang="es-CO" sz="1050" b="1" dirty="0">
              <a:solidFill>
                <a:schemeClr val="tx1">
                  <a:lumMod val="65000"/>
                  <a:lumOff val="35000"/>
                </a:schemeClr>
              </a:solidFill>
              <a:latin typeface="Century Gothic" panose="020B0502020202020204" pitchFamily="34" charset="0"/>
              <a:cs typeface="Athelas Italic"/>
            </a:endParaRPr>
          </a:p>
        </p:txBody>
      </p:sp>
      <p:grpSp>
        <p:nvGrpSpPr>
          <p:cNvPr id="85" name="Grupo 84">
            <a:extLst>
              <a:ext uri="{FF2B5EF4-FFF2-40B4-BE49-F238E27FC236}">
                <a16:creationId xmlns:a16="http://schemas.microsoft.com/office/drawing/2014/main" id="{DD2BA139-EEE2-421F-8EA7-5B8980F313C4}"/>
              </a:ext>
            </a:extLst>
          </p:cNvPr>
          <p:cNvGrpSpPr/>
          <p:nvPr/>
        </p:nvGrpSpPr>
        <p:grpSpPr>
          <a:xfrm>
            <a:off x="5280016" y="4240223"/>
            <a:ext cx="799350" cy="801525"/>
            <a:chOff x="7282877" y="5023651"/>
            <a:chExt cx="1065800" cy="1068701"/>
          </a:xfrm>
        </p:grpSpPr>
        <p:sp>
          <p:nvSpPr>
            <p:cNvPr id="36" name="Oval 79">
              <a:extLst>
                <a:ext uri="{FF2B5EF4-FFF2-40B4-BE49-F238E27FC236}">
                  <a16:creationId xmlns:a16="http://schemas.microsoft.com/office/drawing/2014/main" id="{3272C2A1-1D87-4553-8DD8-D1E8C233434B}"/>
                </a:ext>
              </a:extLst>
            </p:cNvPr>
            <p:cNvSpPr/>
            <p:nvPr/>
          </p:nvSpPr>
          <p:spPr bwMode="auto">
            <a:xfrm>
              <a:off x="7282877" y="5023651"/>
              <a:ext cx="1065800" cy="1068701"/>
            </a:xfrm>
            <a:prstGeom prst="ellipse">
              <a:avLst/>
            </a:prstGeom>
            <a:solidFill>
              <a:srgbClr val="E64C3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169">
                <a:defRPr/>
              </a:pPr>
              <a:endParaRPr lang="en-US" sz="1050">
                <a:solidFill>
                  <a:prstClr val="white"/>
                </a:solidFill>
                <a:latin typeface="Calibri"/>
              </a:endParaRPr>
            </a:p>
          </p:txBody>
        </p:sp>
        <p:grpSp>
          <p:nvGrpSpPr>
            <p:cNvPr id="38" name="Group 54">
              <a:extLst>
                <a:ext uri="{FF2B5EF4-FFF2-40B4-BE49-F238E27FC236}">
                  <a16:creationId xmlns:a16="http://schemas.microsoft.com/office/drawing/2014/main" id="{CCF49D4B-140E-4513-B33E-8DAE63B4FEA9}"/>
                </a:ext>
              </a:extLst>
            </p:cNvPr>
            <p:cNvGrpSpPr/>
            <p:nvPr/>
          </p:nvGrpSpPr>
          <p:grpSpPr bwMode="auto">
            <a:xfrm>
              <a:off x="7717356" y="5099316"/>
              <a:ext cx="184600" cy="398135"/>
              <a:chOff x="6588125" y="1557338"/>
              <a:chExt cx="815975" cy="1797051"/>
            </a:xfrm>
            <a:noFill/>
          </p:grpSpPr>
          <p:sp>
            <p:nvSpPr>
              <p:cNvPr id="45" name="Oval 88">
                <a:extLst>
                  <a:ext uri="{FF2B5EF4-FFF2-40B4-BE49-F238E27FC236}">
                    <a16:creationId xmlns:a16="http://schemas.microsoft.com/office/drawing/2014/main" id="{28A01B61-8AEE-4C22-9802-1858E4C8CFE4}"/>
                  </a:ext>
                </a:extLst>
              </p:cNvPr>
              <p:cNvSpPr>
                <a:spLocks noChangeArrowheads="1"/>
              </p:cNvSpPr>
              <p:nvPr/>
            </p:nvSpPr>
            <p:spPr bwMode="auto">
              <a:xfrm>
                <a:off x="6810375" y="1557338"/>
                <a:ext cx="371475" cy="369888"/>
              </a:xfrm>
              <a:prstGeom prst="ellipse">
                <a:avLst/>
              </a:prstGeom>
              <a:solidFill>
                <a:srgbClr val="FFFFFF"/>
              </a:solid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sp>
            <p:nvSpPr>
              <p:cNvPr id="46" name="Freeform 7">
                <a:extLst>
                  <a:ext uri="{FF2B5EF4-FFF2-40B4-BE49-F238E27FC236}">
                    <a16:creationId xmlns:a16="http://schemas.microsoft.com/office/drawing/2014/main" id="{97631091-079E-4847-99EA-E15791ED2687}"/>
                  </a:ext>
                </a:extLst>
              </p:cNvPr>
              <p:cNvSpPr>
                <a:spLocks/>
              </p:cNvSpPr>
              <p:nvPr/>
            </p:nvSpPr>
            <p:spPr bwMode="auto">
              <a:xfrm>
                <a:off x="6588125" y="1971676"/>
                <a:ext cx="815975" cy="1382713"/>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solidFill>
                <a:srgbClr val="FFFFFF"/>
              </a:solidFill>
              <a:ln w="3175" cmpd="sng">
                <a:noFill/>
                <a:round/>
                <a:headEnd/>
                <a:tailEnd/>
              </a:ln>
            </p:spPr>
            <p:txBody>
              <a:bodyPr/>
              <a:lstStyle/>
              <a:p>
                <a:pPr defTabSz="514169">
                  <a:defRPr/>
                </a:pPr>
                <a:endParaRPr lang="en-US" sz="1050">
                  <a:solidFill>
                    <a:prstClr val="black"/>
                  </a:solidFill>
                  <a:latin typeface="Calibri"/>
                </a:endParaRPr>
              </a:p>
            </p:txBody>
          </p:sp>
        </p:grpSp>
        <p:grpSp>
          <p:nvGrpSpPr>
            <p:cNvPr id="39" name="Group 55">
              <a:extLst>
                <a:ext uri="{FF2B5EF4-FFF2-40B4-BE49-F238E27FC236}">
                  <a16:creationId xmlns:a16="http://schemas.microsoft.com/office/drawing/2014/main" id="{A7C55A61-3C4E-46FA-BF1D-0AAC2C4D7AE7}"/>
                </a:ext>
              </a:extLst>
            </p:cNvPr>
            <p:cNvGrpSpPr/>
            <p:nvPr/>
          </p:nvGrpSpPr>
          <p:grpSpPr bwMode="auto">
            <a:xfrm>
              <a:off x="8029815" y="5380675"/>
              <a:ext cx="184600" cy="398135"/>
              <a:chOff x="6503051" y="1557338"/>
              <a:chExt cx="815975" cy="1797051"/>
            </a:xfrm>
            <a:noFill/>
          </p:grpSpPr>
          <p:sp>
            <p:nvSpPr>
              <p:cNvPr id="43" name="Oval 86">
                <a:extLst>
                  <a:ext uri="{FF2B5EF4-FFF2-40B4-BE49-F238E27FC236}">
                    <a16:creationId xmlns:a16="http://schemas.microsoft.com/office/drawing/2014/main" id="{B1BECD25-D06A-4D8B-945E-093780E5DCB8}"/>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sp>
            <p:nvSpPr>
              <p:cNvPr id="44" name="Freeform 7">
                <a:extLst>
                  <a:ext uri="{FF2B5EF4-FFF2-40B4-BE49-F238E27FC236}">
                    <a16:creationId xmlns:a16="http://schemas.microsoft.com/office/drawing/2014/main" id="{E8916FFB-8A35-4FA8-BE5A-9C2B61A12A5C}"/>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grpSp>
        <p:grpSp>
          <p:nvGrpSpPr>
            <p:cNvPr id="40" name="Group 56">
              <a:extLst>
                <a:ext uri="{FF2B5EF4-FFF2-40B4-BE49-F238E27FC236}">
                  <a16:creationId xmlns:a16="http://schemas.microsoft.com/office/drawing/2014/main" id="{378DC5A9-5847-4AF8-8503-23525A75BD5A}"/>
                </a:ext>
              </a:extLst>
            </p:cNvPr>
            <p:cNvGrpSpPr/>
            <p:nvPr/>
          </p:nvGrpSpPr>
          <p:grpSpPr bwMode="auto">
            <a:xfrm>
              <a:off x="7417138" y="5380675"/>
              <a:ext cx="184600" cy="398135"/>
              <a:chOff x="6673199" y="1557338"/>
              <a:chExt cx="815975" cy="1797051"/>
            </a:xfrm>
            <a:noFill/>
          </p:grpSpPr>
          <p:sp>
            <p:nvSpPr>
              <p:cNvPr id="41" name="Oval 84">
                <a:extLst>
                  <a:ext uri="{FF2B5EF4-FFF2-40B4-BE49-F238E27FC236}">
                    <a16:creationId xmlns:a16="http://schemas.microsoft.com/office/drawing/2014/main" id="{D9F15564-EE20-4EEB-AA79-BA6F416E19CD}"/>
                  </a:ext>
                </a:extLst>
              </p:cNvPr>
              <p:cNvSpPr>
                <a:spLocks noChangeArrowheads="1"/>
              </p:cNvSpPr>
              <p:nvPr/>
            </p:nvSpPr>
            <p:spPr bwMode="auto">
              <a:xfrm>
                <a:off x="6895453" y="1557338"/>
                <a:ext cx="371476" cy="369887"/>
              </a:xfrm>
              <a:prstGeom prst="ellipse">
                <a:avLst/>
              </a:pr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sp>
            <p:nvSpPr>
              <p:cNvPr id="42" name="Freeform 7">
                <a:extLst>
                  <a:ext uri="{FF2B5EF4-FFF2-40B4-BE49-F238E27FC236}">
                    <a16:creationId xmlns:a16="http://schemas.microsoft.com/office/drawing/2014/main" id="{BAEAEB6C-41D9-4390-8A0C-A2623C004A19}"/>
                  </a:ext>
                </a:extLst>
              </p:cNvPr>
              <p:cNvSpPr>
                <a:spLocks/>
              </p:cNvSpPr>
              <p:nvPr/>
            </p:nvSpPr>
            <p:spPr bwMode="auto">
              <a:xfrm>
                <a:off x="6673199"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grpSp>
        <p:grpSp>
          <p:nvGrpSpPr>
            <p:cNvPr id="76" name="Group 55">
              <a:extLst>
                <a:ext uri="{FF2B5EF4-FFF2-40B4-BE49-F238E27FC236}">
                  <a16:creationId xmlns:a16="http://schemas.microsoft.com/office/drawing/2014/main" id="{5D5731FE-F961-4EEE-ADB9-EE1B21198395}"/>
                </a:ext>
              </a:extLst>
            </p:cNvPr>
            <p:cNvGrpSpPr/>
            <p:nvPr/>
          </p:nvGrpSpPr>
          <p:grpSpPr bwMode="auto">
            <a:xfrm>
              <a:off x="7708756" y="5566962"/>
              <a:ext cx="184600" cy="398135"/>
              <a:chOff x="6503051" y="1557338"/>
              <a:chExt cx="815975" cy="1797051"/>
            </a:xfrm>
            <a:noFill/>
          </p:grpSpPr>
          <p:sp>
            <p:nvSpPr>
              <p:cNvPr id="77" name="Oval 86">
                <a:extLst>
                  <a:ext uri="{FF2B5EF4-FFF2-40B4-BE49-F238E27FC236}">
                    <a16:creationId xmlns:a16="http://schemas.microsoft.com/office/drawing/2014/main" id="{F134FD18-379C-4FA0-913C-D974B376B697}"/>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sp>
            <p:nvSpPr>
              <p:cNvPr id="78" name="Freeform 7">
                <a:extLst>
                  <a:ext uri="{FF2B5EF4-FFF2-40B4-BE49-F238E27FC236}">
                    <a16:creationId xmlns:a16="http://schemas.microsoft.com/office/drawing/2014/main" id="{2525EE42-3EC8-4857-8DD9-36C05FCA2531}"/>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grpSp>
        <p:grpSp>
          <p:nvGrpSpPr>
            <p:cNvPr id="79" name="Group 55">
              <a:extLst>
                <a:ext uri="{FF2B5EF4-FFF2-40B4-BE49-F238E27FC236}">
                  <a16:creationId xmlns:a16="http://schemas.microsoft.com/office/drawing/2014/main" id="{C39CD4EA-3DEE-45F7-ADE1-782927330153}"/>
                </a:ext>
              </a:extLst>
            </p:cNvPr>
            <p:cNvGrpSpPr/>
            <p:nvPr/>
          </p:nvGrpSpPr>
          <p:grpSpPr bwMode="auto">
            <a:xfrm>
              <a:off x="7894431" y="5528083"/>
              <a:ext cx="184600" cy="398135"/>
              <a:chOff x="6503051" y="1557338"/>
              <a:chExt cx="815975" cy="1797051"/>
            </a:xfrm>
            <a:noFill/>
          </p:grpSpPr>
          <p:sp>
            <p:nvSpPr>
              <p:cNvPr id="80" name="Oval 86">
                <a:extLst>
                  <a:ext uri="{FF2B5EF4-FFF2-40B4-BE49-F238E27FC236}">
                    <a16:creationId xmlns:a16="http://schemas.microsoft.com/office/drawing/2014/main" id="{5AAA80C7-911B-4E1E-96A8-E0BDA07C1E31}"/>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sp>
            <p:nvSpPr>
              <p:cNvPr id="81" name="Freeform 7">
                <a:extLst>
                  <a:ext uri="{FF2B5EF4-FFF2-40B4-BE49-F238E27FC236}">
                    <a16:creationId xmlns:a16="http://schemas.microsoft.com/office/drawing/2014/main" id="{9857EA3C-B561-4790-9D5F-90812F547586}"/>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grpSp>
        <p:grpSp>
          <p:nvGrpSpPr>
            <p:cNvPr id="82" name="Group 55">
              <a:extLst>
                <a:ext uri="{FF2B5EF4-FFF2-40B4-BE49-F238E27FC236}">
                  <a16:creationId xmlns:a16="http://schemas.microsoft.com/office/drawing/2014/main" id="{CD52093D-C47D-474F-AB90-2A5EC3AB503B}"/>
                </a:ext>
              </a:extLst>
            </p:cNvPr>
            <p:cNvGrpSpPr/>
            <p:nvPr/>
          </p:nvGrpSpPr>
          <p:grpSpPr bwMode="auto">
            <a:xfrm>
              <a:off x="7538876" y="5503837"/>
              <a:ext cx="184600" cy="398135"/>
              <a:chOff x="6503051" y="1557338"/>
              <a:chExt cx="815975" cy="1797051"/>
            </a:xfrm>
            <a:noFill/>
          </p:grpSpPr>
          <p:sp>
            <p:nvSpPr>
              <p:cNvPr id="83" name="Oval 86">
                <a:extLst>
                  <a:ext uri="{FF2B5EF4-FFF2-40B4-BE49-F238E27FC236}">
                    <a16:creationId xmlns:a16="http://schemas.microsoft.com/office/drawing/2014/main" id="{DDF20DF8-A9A8-4376-BD03-079E976F230F}"/>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sp>
            <p:nvSpPr>
              <p:cNvPr id="84" name="Freeform 7">
                <a:extLst>
                  <a:ext uri="{FF2B5EF4-FFF2-40B4-BE49-F238E27FC236}">
                    <a16:creationId xmlns:a16="http://schemas.microsoft.com/office/drawing/2014/main" id="{DFE810BC-4B09-40B5-B792-F92C8752638C}"/>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514169">
                  <a:defRPr/>
                </a:pPr>
                <a:endParaRPr lang="en-US" sz="1050">
                  <a:solidFill>
                    <a:prstClr val="black"/>
                  </a:solidFill>
                  <a:latin typeface="Calibri"/>
                </a:endParaRPr>
              </a:p>
            </p:txBody>
          </p:sp>
        </p:grpSp>
      </p:grpSp>
      <p:grpSp>
        <p:nvGrpSpPr>
          <p:cNvPr id="110" name="Grupo 109">
            <a:extLst>
              <a:ext uri="{FF2B5EF4-FFF2-40B4-BE49-F238E27FC236}">
                <a16:creationId xmlns:a16="http://schemas.microsoft.com/office/drawing/2014/main" id="{67D4013C-7A14-42EE-B1C6-E91CB1E84319}"/>
              </a:ext>
            </a:extLst>
          </p:cNvPr>
          <p:cNvGrpSpPr/>
          <p:nvPr/>
        </p:nvGrpSpPr>
        <p:grpSpPr>
          <a:xfrm>
            <a:off x="431649" y="1544261"/>
            <a:ext cx="3768637" cy="3814272"/>
            <a:chOff x="3658338" y="495847"/>
            <a:chExt cx="4274200" cy="4129088"/>
          </a:xfrm>
        </p:grpSpPr>
        <p:pic>
          <p:nvPicPr>
            <p:cNvPr id="8" name="Imagen 7" descr="LOGO OCC.png">
              <a:extLst>
                <a:ext uri="{FF2B5EF4-FFF2-40B4-BE49-F238E27FC236}">
                  <a16:creationId xmlns:a16="http://schemas.microsoft.com/office/drawing/2014/main" id="{14C3DF54-B626-4405-A9AA-ABDCD333EC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1158" y="1564972"/>
              <a:ext cx="1927706" cy="2065338"/>
            </a:xfrm>
            <a:prstGeom prst="rect">
              <a:avLst/>
            </a:prstGeom>
          </p:spPr>
        </p:pic>
        <p:sp>
          <p:nvSpPr>
            <p:cNvPr id="98" name="Freeform 2">
              <a:extLst>
                <a:ext uri="{FF2B5EF4-FFF2-40B4-BE49-F238E27FC236}">
                  <a16:creationId xmlns:a16="http://schemas.microsoft.com/office/drawing/2014/main" id="{443C21E1-B3E1-472F-A7EF-BB4D005E3E27}"/>
                </a:ext>
              </a:extLst>
            </p:cNvPr>
            <p:cNvSpPr>
              <a:spLocks/>
            </p:cNvSpPr>
            <p:nvPr/>
          </p:nvSpPr>
          <p:spPr bwMode="auto">
            <a:xfrm>
              <a:off x="4079279" y="495847"/>
              <a:ext cx="1947863" cy="1549400"/>
            </a:xfrm>
            <a:custGeom>
              <a:avLst/>
              <a:gdLst>
                <a:gd name="T0" fmla="*/ 2147483646 w 1227"/>
                <a:gd name="T1" fmla="*/ 2147483646 h 976"/>
                <a:gd name="T2" fmla="*/ 2147483646 w 1227"/>
                <a:gd name="T3" fmla="*/ 2147483646 h 976"/>
                <a:gd name="T4" fmla="*/ 2147483646 w 1227"/>
                <a:gd name="T5" fmla="*/ 2147483646 h 976"/>
                <a:gd name="T6" fmla="*/ 2147483646 w 1227"/>
                <a:gd name="T7" fmla="*/ 2147483646 h 976"/>
                <a:gd name="T8" fmla="*/ 2147483646 w 1227"/>
                <a:gd name="T9" fmla="*/ 2147483646 h 976"/>
                <a:gd name="T10" fmla="*/ 2147483646 w 1227"/>
                <a:gd name="T11" fmla="*/ 2147483646 h 976"/>
                <a:gd name="T12" fmla="*/ 2147483646 w 1227"/>
                <a:gd name="T13" fmla="*/ 2147483646 h 976"/>
                <a:gd name="T14" fmla="*/ 2147483646 w 1227"/>
                <a:gd name="T15" fmla="*/ 2147483646 h 976"/>
                <a:gd name="T16" fmla="*/ 2147483646 w 1227"/>
                <a:gd name="T17" fmla="*/ 2147483646 h 976"/>
                <a:gd name="T18" fmla="*/ 2147483646 w 1227"/>
                <a:gd name="T19" fmla="*/ 2147483646 h 976"/>
                <a:gd name="T20" fmla="*/ 2147483646 w 1227"/>
                <a:gd name="T21" fmla="*/ 2147483646 h 976"/>
                <a:gd name="T22" fmla="*/ 2147483646 w 1227"/>
                <a:gd name="T23" fmla="*/ 2147483646 h 976"/>
                <a:gd name="T24" fmla="*/ 2147483646 w 1227"/>
                <a:gd name="T25" fmla="*/ 2147483646 h 976"/>
                <a:gd name="T26" fmla="*/ 2147483646 w 1227"/>
                <a:gd name="T27" fmla="*/ 2147483646 h 976"/>
                <a:gd name="T28" fmla="*/ 2147483646 w 1227"/>
                <a:gd name="T29" fmla="*/ 2147483646 h 976"/>
                <a:gd name="T30" fmla="*/ 2147483646 w 1227"/>
                <a:gd name="T31" fmla="*/ 2147483646 h 976"/>
                <a:gd name="T32" fmla="*/ 2147483646 w 1227"/>
                <a:gd name="T33" fmla="*/ 2147483646 h 976"/>
                <a:gd name="T34" fmla="*/ 2147483646 w 1227"/>
                <a:gd name="T35" fmla="*/ 2147483646 h 976"/>
                <a:gd name="T36" fmla="*/ 2147483646 w 1227"/>
                <a:gd name="T37" fmla="*/ 2147483646 h 976"/>
                <a:gd name="T38" fmla="*/ 2147483646 w 1227"/>
                <a:gd name="T39" fmla="*/ 2147483646 h 976"/>
                <a:gd name="T40" fmla="*/ 2147483646 w 1227"/>
                <a:gd name="T41" fmla="*/ 2147483646 h 976"/>
                <a:gd name="T42" fmla="*/ 2147483646 w 1227"/>
                <a:gd name="T43" fmla="*/ 2147483646 h 976"/>
                <a:gd name="T44" fmla="*/ 2147483646 w 1227"/>
                <a:gd name="T45" fmla="*/ 2147483646 h 976"/>
                <a:gd name="T46" fmla="*/ 2147483646 w 1227"/>
                <a:gd name="T47" fmla="*/ 2147483646 h 976"/>
                <a:gd name="T48" fmla="*/ 2147483646 w 1227"/>
                <a:gd name="T49" fmla="*/ 2147483646 h 976"/>
                <a:gd name="T50" fmla="*/ 2147483646 w 1227"/>
                <a:gd name="T51" fmla="*/ 2147483646 h 976"/>
                <a:gd name="T52" fmla="*/ 2147483646 w 1227"/>
                <a:gd name="T53" fmla="*/ 2147483646 h 976"/>
                <a:gd name="T54" fmla="*/ 2147483646 w 1227"/>
                <a:gd name="T55" fmla="*/ 2147483646 h 976"/>
                <a:gd name="T56" fmla="*/ 2147483646 w 1227"/>
                <a:gd name="T57" fmla="*/ 2147483646 h 976"/>
                <a:gd name="T58" fmla="*/ 2147483646 w 1227"/>
                <a:gd name="T59" fmla="*/ 0 h 976"/>
                <a:gd name="T60" fmla="*/ 2147483646 w 1227"/>
                <a:gd name="T61" fmla="*/ 2147483646 h 976"/>
                <a:gd name="T62" fmla="*/ 2147483646 w 1227"/>
                <a:gd name="T63" fmla="*/ 2147483646 h 976"/>
                <a:gd name="T64" fmla="*/ 2147483646 w 1227"/>
                <a:gd name="T65" fmla="*/ 2147483646 h 976"/>
                <a:gd name="T66" fmla="*/ 2147483646 w 1227"/>
                <a:gd name="T67" fmla="*/ 2147483646 h 976"/>
                <a:gd name="T68" fmla="*/ 2147483646 w 1227"/>
                <a:gd name="T69" fmla="*/ 2147483646 h 976"/>
                <a:gd name="T70" fmla="*/ 2147483646 w 1227"/>
                <a:gd name="T71" fmla="*/ 2147483646 h 976"/>
                <a:gd name="T72" fmla="*/ 2147483646 w 1227"/>
                <a:gd name="T73" fmla="*/ 2147483646 h 976"/>
                <a:gd name="T74" fmla="*/ 2147483646 w 1227"/>
                <a:gd name="T75" fmla="*/ 2147483646 h 976"/>
                <a:gd name="T76" fmla="*/ 2147483646 w 1227"/>
                <a:gd name="T77" fmla="*/ 2147483646 h 976"/>
                <a:gd name="T78" fmla="*/ 2147483646 w 1227"/>
                <a:gd name="T79" fmla="*/ 2147483646 h 976"/>
                <a:gd name="T80" fmla="*/ 2147483646 w 1227"/>
                <a:gd name="T81" fmla="*/ 2147483646 h 976"/>
                <a:gd name="T82" fmla="*/ 2147483646 w 1227"/>
                <a:gd name="T83" fmla="*/ 2147483646 h 976"/>
                <a:gd name="T84" fmla="*/ 2147483646 w 1227"/>
                <a:gd name="T85" fmla="*/ 2147483646 h 976"/>
                <a:gd name="T86" fmla="*/ 2147483646 w 1227"/>
                <a:gd name="T87" fmla="*/ 2147483646 h 976"/>
                <a:gd name="T88" fmla="*/ 2147483646 w 1227"/>
                <a:gd name="T89" fmla="*/ 2147483646 h 976"/>
                <a:gd name="T90" fmla="*/ 2147483646 w 1227"/>
                <a:gd name="T91" fmla="*/ 2147483646 h 976"/>
                <a:gd name="T92" fmla="*/ 2147483646 w 1227"/>
                <a:gd name="T93" fmla="*/ 2147483646 h 976"/>
                <a:gd name="T94" fmla="*/ 2147483646 w 1227"/>
                <a:gd name="T95" fmla="*/ 2147483646 h 976"/>
                <a:gd name="T96" fmla="*/ 2147483646 w 1227"/>
                <a:gd name="T97" fmla="*/ 2147483646 h 976"/>
                <a:gd name="T98" fmla="*/ 2147483646 w 1227"/>
                <a:gd name="T99" fmla="*/ 2147483646 h 976"/>
                <a:gd name="T100" fmla="*/ 2147483646 w 1227"/>
                <a:gd name="T101" fmla="*/ 2147483646 h 976"/>
                <a:gd name="T102" fmla="*/ 2147483646 w 1227"/>
                <a:gd name="T103" fmla="*/ 2147483646 h 976"/>
                <a:gd name="T104" fmla="*/ 2147483646 w 1227"/>
                <a:gd name="T105" fmla="*/ 2147483646 h 976"/>
                <a:gd name="T106" fmla="*/ 2147483646 w 1227"/>
                <a:gd name="T107" fmla="*/ 2147483646 h 976"/>
                <a:gd name="T108" fmla="*/ 2147483646 w 1227"/>
                <a:gd name="T109" fmla="*/ 2147483646 h 976"/>
                <a:gd name="T110" fmla="*/ 2147483646 w 1227"/>
                <a:gd name="T111" fmla="*/ 2147483646 h 976"/>
                <a:gd name="T112" fmla="*/ 2147483646 w 1227"/>
                <a:gd name="T113" fmla="*/ 2147483646 h 976"/>
                <a:gd name="T114" fmla="*/ 2147483646 w 1227"/>
                <a:gd name="T115" fmla="*/ 2147483646 h 976"/>
                <a:gd name="T116" fmla="*/ 2147483646 w 1227"/>
                <a:gd name="T117" fmla="*/ 2147483646 h 976"/>
                <a:gd name="T118" fmla="*/ 2147483646 w 1227"/>
                <a:gd name="T119" fmla="*/ 2147483646 h 976"/>
                <a:gd name="T120" fmla="*/ 2147483646 w 1227"/>
                <a:gd name="T121" fmla="*/ 2147483646 h 976"/>
                <a:gd name="T122" fmla="*/ 2147483646 w 1227"/>
                <a:gd name="T123" fmla="*/ 2147483646 h 9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7"/>
                <a:gd name="T187" fmla="*/ 0 h 976"/>
                <a:gd name="T188" fmla="*/ 1227 w 1227"/>
                <a:gd name="T189" fmla="*/ 976 h 9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7" h="976">
                  <a:moveTo>
                    <a:pt x="0" y="650"/>
                  </a:moveTo>
                  <a:lnTo>
                    <a:pt x="11" y="630"/>
                  </a:lnTo>
                  <a:lnTo>
                    <a:pt x="23" y="611"/>
                  </a:lnTo>
                  <a:lnTo>
                    <a:pt x="35" y="592"/>
                  </a:lnTo>
                  <a:lnTo>
                    <a:pt x="48" y="573"/>
                  </a:lnTo>
                  <a:lnTo>
                    <a:pt x="61" y="554"/>
                  </a:lnTo>
                  <a:lnTo>
                    <a:pt x="74" y="536"/>
                  </a:lnTo>
                  <a:lnTo>
                    <a:pt x="87" y="518"/>
                  </a:lnTo>
                  <a:lnTo>
                    <a:pt x="101" y="499"/>
                  </a:lnTo>
                  <a:lnTo>
                    <a:pt x="115" y="482"/>
                  </a:lnTo>
                  <a:lnTo>
                    <a:pt x="130" y="464"/>
                  </a:lnTo>
                  <a:lnTo>
                    <a:pt x="145" y="447"/>
                  </a:lnTo>
                  <a:lnTo>
                    <a:pt x="160" y="430"/>
                  </a:lnTo>
                  <a:lnTo>
                    <a:pt x="175" y="413"/>
                  </a:lnTo>
                  <a:lnTo>
                    <a:pt x="191" y="397"/>
                  </a:lnTo>
                  <a:lnTo>
                    <a:pt x="206" y="380"/>
                  </a:lnTo>
                  <a:lnTo>
                    <a:pt x="222" y="365"/>
                  </a:lnTo>
                  <a:lnTo>
                    <a:pt x="239" y="350"/>
                  </a:lnTo>
                  <a:lnTo>
                    <a:pt x="256" y="334"/>
                  </a:lnTo>
                  <a:lnTo>
                    <a:pt x="272" y="319"/>
                  </a:lnTo>
                  <a:lnTo>
                    <a:pt x="289" y="305"/>
                  </a:lnTo>
                  <a:lnTo>
                    <a:pt x="308" y="289"/>
                  </a:lnTo>
                  <a:lnTo>
                    <a:pt x="325" y="276"/>
                  </a:lnTo>
                  <a:lnTo>
                    <a:pt x="343" y="261"/>
                  </a:lnTo>
                  <a:lnTo>
                    <a:pt x="361" y="248"/>
                  </a:lnTo>
                  <a:lnTo>
                    <a:pt x="380" y="236"/>
                  </a:lnTo>
                  <a:lnTo>
                    <a:pt x="399" y="222"/>
                  </a:lnTo>
                  <a:lnTo>
                    <a:pt x="417" y="210"/>
                  </a:lnTo>
                  <a:lnTo>
                    <a:pt x="436" y="197"/>
                  </a:lnTo>
                  <a:lnTo>
                    <a:pt x="456" y="186"/>
                  </a:lnTo>
                  <a:lnTo>
                    <a:pt x="476" y="174"/>
                  </a:lnTo>
                  <a:lnTo>
                    <a:pt x="495" y="164"/>
                  </a:lnTo>
                  <a:lnTo>
                    <a:pt x="515" y="152"/>
                  </a:lnTo>
                  <a:lnTo>
                    <a:pt x="535" y="141"/>
                  </a:lnTo>
                  <a:lnTo>
                    <a:pt x="555" y="132"/>
                  </a:lnTo>
                  <a:lnTo>
                    <a:pt x="576" y="122"/>
                  </a:lnTo>
                  <a:lnTo>
                    <a:pt x="597" y="113"/>
                  </a:lnTo>
                  <a:lnTo>
                    <a:pt x="618" y="103"/>
                  </a:lnTo>
                  <a:lnTo>
                    <a:pt x="639" y="94"/>
                  </a:lnTo>
                  <a:lnTo>
                    <a:pt x="660" y="87"/>
                  </a:lnTo>
                  <a:lnTo>
                    <a:pt x="681" y="78"/>
                  </a:lnTo>
                  <a:lnTo>
                    <a:pt x="702" y="71"/>
                  </a:lnTo>
                  <a:lnTo>
                    <a:pt x="723" y="64"/>
                  </a:lnTo>
                  <a:lnTo>
                    <a:pt x="745" y="57"/>
                  </a:lnTo>
                  <a:lnTo>
                    <a:pt x="767" y="50"/>
                  </a:lnTo>
                  <a:lnTo>
                    <a:pt x="789" y="45"/>
                  </a:lnTo>
                  <a:lnTo>
                    <a:pt x="811" y="39"/>
                  </a:lnTo>
                  <a:lnTo>
                    <a:pt x="833" y="33"/>
                  </a:lnTo>
                  <a:lnTo>
                    <a:pt x="855" y="28"/>
                  </a:lnTo>
                  <a:lnTo>
                    <a:pt x="877" y="24"/>
                  </a:lnTo>
                  <a:lnTo>
                    <a:pt x="900" y="20"/>
                  </a:lnTo>
                  <a:lnTo>
                    <a:pt x="922" y="16"/>
                  </a:lnTo>
                  <a:lnTo>
                    <a:pt x="944" y="13"/>
                  </a:lnTo>
                  <a:lnTo>
                    <a:pt x="967" y="10"/>
                  </a:lnTo>
                  <a:lnTo>
                    <a:pt x="989" y="7"/>
                  </a:lnTo>
                  <a:lnTo>
                    <a:pt x="1012" y="5"/>
                  </a:lnTo>
                  <a:lnTo>
                    <a:pt x="1034" y="3"/>
                  </a:lnTo>
                  <a:lnTo>
                    <a:pt x="1057" y="2"/>
                  </a:lnTo>
                  <a:lnTo>
                    <a:pt x="1079" y="1"/>
                  </a:lnTo>
                  <a:lnTo>
                    <a:pt x="1102" y="0"/>
                  </a:lnTo>
                  <a:lnTo>
                    <a:pt x="1126" y="0"/>
                  </a:lnTo>
                  <a:lnTo>
                    <a:pt x="1226" y="337"/>
                  </a:lnTo>
                  <a:lnTo>
                    <a:pt x="1126" y="650"/>
                  </a:lnTo>
                  <a:lnTo>
                    <a:pt x="1114" y="650"/>
                  </a:lnTo>
                  <a:lnTo>
                    <a:pt x="1102" y="650"/>
                  </a:lnTo>
                  <a:lnTo>
                    <a:pt x="1091" y="651"/>
                  </a:lnTo>
                  <a:lnTo>
                    <a:pt x="1080" y="651"/>
                  </a:lnTo>
                  <a:lnTo>
                    <a:pt x="1069" y="652"/>
                  </a:lnTo>
                  <a:lnTo>
                    <a:pt x="1057" y="653"/>
                  </a:lnTo>
                  <a:lnTo>
                    <a:pt x="1046" y="655"/>
                  </a:lnTo>
                  <a:lnTo>
                    <a:pt x="1035" y="656"/>
                  </a:lnTo>
                  <a:lnTo>
                    <a:pt x="1024" y="658"/>
                  </a:lnTo>
                  <a:lnTo>
                    <a:pt x="1012" y="660"/>
                  </a:lnTo>
                  <a:lnTo>
                    <a:pt x="1002" y="662"/>
                  </a:lnTo>
                  <a:lnTo>
                    <a:pt x="990" y="665"/>
                  </a:lnTo>
                  <a:lnTo>
                    <a:pt x="979" y="667"/>
                  </a:lnTo>
                  <a:lnTo>
                    <a:pt x="968" y="669"/>
                  </a:lnTo>
                  <a:lnTo>
                    <a:pt x="958" y="672"/>
                  </a:lnTo>
                  <a:lnTo>
                    <a:pt x="946" y="675"/>
                  </a:lnTo>
                  <a:lnTo>
                    <a:pt x="935" y="678"/>
                  </a:lnTo>
                  <a:lnTo>
                    <a:pt x="925" y="682"/>
                  </a:lnTo>
                  <a:lnTo>
                    <a:pt x="913" y="686"/>
                  </a:lnTo>
                  <a:lnTo>
                    <a:pt x="903" y="690"/>
                  </a:lnTo>
                  <a:lnTo>
                    <a:pt x="892" y="693"/>
                  </a:lnTo>
                  <a:lnTo>
                    <a:pt x="882" y="697"/>
                  </a:lnTo>
                  <a:lnTo>
                    <a:pt x="871" y="702"/>
                  </a:lnTo>
                  <a:lnTo>
                    <a:pt x="861" y="706"/>
                  </a:lnTo>
                  <a:lnTo>
                    <a:pt x="851" y="711"/>
                  </a:lnTo>
                  <a:lnTo>
                    <a:pt x="840" y="715"/>
                  </a:lnTo>
                  <a:lnTo>
                    <a:pt x="830" y="721"/>
                  </a:lnTo>
                  <a:lnTo>
                    <a:pt x="820" y="726"/>
                  </a:lnTo>
                  <a:lnTo>
                    <a:pt x="811" y="732"/>
                  </a:lnTo>
                  <a:lnTo>
                    <a:pt x="800" y="737"/>
                  </a:lnTo>
                  <a:lnTo>
                    <a:pt x="791" y="742"/>
                  </a:lnTo>
                  <a:lnTo>
                    <a:pt x="781" y="749"/>
                  </a:lnTo>
                  <a:lnTo>
                    <a:pt x="771" y="755"/>
                  </a:lnTo>
                  <a:lnTo>
                    <a:pt x="762" y="761"/>
                  </a:lnTo>
                  <a:lnTo>
                    <a:pt x="752" y="767"/>
                  </a:lnTo>
                  <a:lnTo>
                    <a:pt x="743" y="774"/>
                  </a:lnTo>
                  <a:lnTo>
                    <a:pt x="734" y="781"/>
                  </a:lnTo>
                  <a:lnTo>
                    <a:pt x="725" y="787"/>
                  </a:lnTo>
                  <a:lnTo>
                    <a:pt x="717" y="795"/>
                  </a:lnTo>
                  <a:lnTo>
                    <a:pt x="708" y="802"/>
                  </a:lnTo>
                  <a:lnTo>
                    <a:pt x="699" y="810"/>
                  </a:lnTo>
                  <a:lnTo>
                    <a:pt x="691" y="817"/>
                  </a:lnTo>
                  <a:lnTo>
                    <a:pt x="682" y="825"/>
                  </a:lnTo>
                  <a:lnTo>
                    <a:pt x="673" y="833"/>
                  </a:lnTo>
                  <a:lnTo>
                    <a:pt x="666" y="840"/>
                  </a:lnTo>
                  <a:lnTo>
                    <a:pt x="658" y="848"/>
                  </a:lnTo>
                  <a:lnTo>
                    <a:pt x="650" y="857"/>
                  </a:lnTo>
                  <a:lnTo>
                    <a:pt x="643" y="865"/>
                  </a:lnTo>
                  <a:lnTo>
                    <a:pt x="635" y="874"/>
                  </a:lnTo>
                  <a:lnTo>
                    <a:pt x="627" y="882"/>
                  </a:lnTo>
                  <a:lnTo>
                    <a:pt x="621" y="891"/>
                  </a:lnTo>
                  <a:lnTo>
                    <a:pt x="613" y="900"/>
                  </a:lnTo>
                  <a:lnTo>
                    <a:pt x="606" y="908"/>
                  </a:lnTo>
                  <a:lnTo>
                    <a:pt x="600" y="918"/>
                  </a:lnTo>
                  <a:lnTo>
                    <a:pt x="593" y="927"/>
                  </a:lnTo>
                  <a:lnTo>
                    <a:pt x="586" y="936"/>
                  </a:lnTo>
                  <a:lnTo>
                    <a:pt x="580" y="946"/>
                  </a:lnTo>
                  <a:lnTo>
                    <a:pt x="575" y="955"/>
                  </a:lnTo>
                  <a:lnTo>
                    <a:pt x="568" y="965"/>
                  </a:lnTo>
                  <a:lnTo>
                    <a:pt x="562" y="975"/>
                  </a:lnTo>
                  <a:lnTo>
                    <a:pt x="314" y="721"/>
                  </a:lnTo>
                  <a:lnTo>
                    <a:pt x="0" y="650"/>
                  </a:lnTo>
                </a:path>
              </a:pathLst>
            </a:custGeom>
            <a:solidFill>
              <a:schemeClr val="accent1">
                <a:lumMod val="20000"/>
                <a:lumOff val="80000"/>
              </a:schemeClr>
            </a:solidFill>
            <a:ln w="12700" cap="rnd" cmpd="sng">
              <a:solidFill>
                <a:srgbClr val="000000"/>
              </a:solidFill>
              <a:prstDash val="solid"/>
              <a:round/>
              <a:headEnd type="none" w="med" len="med"/>
              <a:tailEnd type="none" w="med" len="med"/>
            </a:ln>
          </p:spPr>
          <p:txBody>
            <a:bodyPr/>
            <a:lstStyle/>
            <a:p>
              <a:pPr defTabSz="685828" eaLnBrk="0" fontAlgn="base" hangingPunct="0">
                <a:spcBef>
                  <a:spcPct val="0"/>
                </a:spcBef>
                <a:spcAft>
                  <a:spcPct val="0"/>
                </a:spcAft>
                <a:defRPr/>
              </a:pPr>
              <a:endParaRPr lang="es-CO" sz="1200" b="1">
                <a:latin typeface="Arial" panose="020B0604020202020204" pitchFamily="34" charset="0"/>
              </a:endParaRPr>
            </a:p>
          </p:txBody>
        </p:sp>
        <p:sp>
          <p:nvSpPr>
            <p:cNvPr id="99" name="Freeform 3">
              <a:extLst>
                <a:ext uri="{FF2B5EF4-FFF2-40B4-BE49-F238E27FC236}">
                  <a16:creationId xmlns:a16="http://schemas.microsoft.com/office/drawing/2014/main" id="{1D8A1C38-7A39-41B2-881E-789AB1AC02CB}"/>
                </a:ext>
              </a:extLst>
            </p:cNvPr>
            <p:cNvSpPr>
              <a:spLocks/>
            </p:cNvSpPr>
            <p:nvPr/>
          </p:nvSpPr>
          <p:spPr bwMode="auto">
            <a:xfrm>
              <a:off x="3803053" y="1527722"/>
              <a:ext cx="1169988" cy="2065338"/>
            </a:xfrm>
            <a:custGeom>
              <a:avLst/>
              <a:gdLst>
                <a:gd name="T0" fmla="*/ 2147483646 w 737"/>
                <a:gd name="T1" fmla="*/ 2147483646 h 1301"/>
                <a:gd name="T2" fmla="*/ 2147483646 w 737"/>
                <a:gd name="T3" fmla="*/ 2147483646 h 1301"/>
                <a:gd name="T4" fmla="*/ 2147483646 w 737"/>
                <a:gd name="T5" fmla="*/ 2147483646 h 1301"/>
                <a:gd name="T6" fmla="*/ 2147483646 w 737"/>
                <a:gd name="T7" fmla="*/ 2147483646 h 1301"/>
                <a:gd name="T8" fmla="*/ 2147483646 w 737"/>
                <a:gd name="T9" fmla="*/ 2147483646 h 1301"/>
                <a:gd name="T10" fmla="*/ 2147483646 w 737"/>
                <a:gd name="T11" fmla="*/ 2147483646 h 1301"/>
                <a:gd name="T12" fmla="*/ 2147483646 w 737"/>
                <a:gd name="T13" fmla="*/ 2147483646 h 1301"/>
                <a:gd name="T14" fmla="*/ 2147483646 w 737"/>
                <a:gd name="T15" fmla="*/ 2147483646 h 1301"/>
                <a:gd name="T16" fmla="*/ 2147483646 w 737"/>
                <a:gd name="T17" fmla="*/ 2147483646 h 1301"/>
                <a:gd name="T18" fmla="*/ 2147483646 w 737"/>
                <a:gd name="T19" fmla="*/ 2147483646 h 1301"/>
                <a:gd name="T20" fmla="*/ 2147483646 w 737"/>
                <a:gd name="T21" fmla="*/ 2147483646 h 1301"/>
                <a:gd name="T22" fmla="*/ 2147483646 w 737"/>
                <a:gd name="T23" fmla="*/ 2147483646 h 1301"/>
                <a:gd name="T24" fmla="*/ 2147483646 w 737"/>
                <a:gd name="T25" fmla="*/ 2147483646 h 1301"/>
                <a:gd name="T26" fmla="*/ 2147483646 w 737"/>
                <a:gd name="T27" fmla="*/ 2147483646 h 1301"/>
                <a:gd name="T28" fmla="*/ 0 w 737"/>
                <a:gd name="T29" fmla="*/ 2147483646 h 1301"/>
                <a:gd name="T30" fmla="*/ 0 w 737"/>
                <a:gd name="T31" fmla="*/ 2147483646 h 1301"/>
                <a:gd name="T32" fmla="*/ 2147483646 w 737"/>
                <a:gd name="T33" fmla="*/ 2147483646 h 1301"/>
                <a:gd name="T34" fmla="*/ 2147483646 w 737"/>
                <a:gd name="T35" fmla="*/ 2147483646 h 1301"/>
                <a:gd name="T36" fmla="*/ 2147483646 w 737"/>
                <a:gd name="T37" fmla="*/ 2147483646 h 1301"/>
                <a:gd name="T38" fmla="*/ 2147483646 w 737"/>
                <a:gd name="T39" fmla="*/ 2147483646 h 1301"/>
                <a:gd name="T40" fmla="*/ 2147483646 w 737"/>
                <a:gd name="T41" fmla="*/ 2147483646 h 1301"/>
                <a:gd name="T42" fmla="*/ 2147483646 w 737"/>
                <a:gd name="T43" fmla="*/ 2147483646 h 1301"/>
                <a:gd name="T44" fmla="*/ 2147483646 w 737"/>
                <a:gd name="T45" fmla="*/ 2147483646 h 1301"/>
                <a:gd name="T46" fmla="*/ 2147483646 w 737"/>
                <a:gd name="T47" fmla="*/ 2147483646 h 1301"/>
                <a:gd name="T48" fmla="*/ 2147483646 w 737"/>
                <a:gd name="T49" fmla="*/ 2147483646 h 1301"/>
                <a:gd name="T50" fmla="*/ 2147483646 w 737"/>
                <a:gd name="T51" fmla="*/ 2147483646 h 1301"/>
                <a:gd name="T52" fmla="*/ 2147483646 w 737"/>
                <a:gd name="T53" fmla="*/ 2147483646 h 1301"/>
                <a:gd name="T54" fmla="*/ 2147483646 w 737"/>
                <a:gd name="T55" fmla="*/ 2147483646 h 1301"/>
                <a:gd name="T56" fmla="*/ 2147483646 w 737"/>
                <a:gd name="T57" fmla="*/ 2147483646 h 1301"/>
                <a:gd name="T58" fmla="*/ 2147483646 w 737"/>
                <a:gd name="T59" fmla="*/ 2147483646 h 1301"/>
                <a:gd name="T60" fmla="*/ 2147483646 w 737"/>
                <a:gd name="T61" fmla="*/ 2147483646 h 1301"/>
                <a:gd name="T62" fmla="*/ 2147483646 w 737"/>
                <a:gd name="T63" fmla="*/ 2147483646 h 1301"/>
                <a:gd name="T64" fmla="*/ 2147483646 w 737"/>
                <a:gd name="T65" fmla="*/ 2147483646 h 1301"/>
                <a:gd name="T66" fmla="*/ 2147483646 w 737"/>
                <a:gd name="T67" fmla="*/ 2147483646 h 1301"/>
                <a:gd name="T68" fmla="*/ 2147483646 w 737"/>
                <a:gd name="T69" fmla="*/ 2147483646 h 1301"/>
                <a:gd name="T70" fmla="*/ 2147483646 w 737"/>
                <a:gd name="T71" fmla="*/ 2147483646 h 1301"/>
                <a:gd name="T72" fmla="*/ 2147483646 w 737"/>
                <a:gd name="T73" fmla="*/ 2147483646 h 1301"/>
                <a:gd name="T74" fmla="*/ 2147483646 w 737"/>
                <a:gd name="T75" fmla="*/ 2147483646 h 1301"/>
                <a:gd name="T76" fmla="*/ 2147483646 w 737"/>
                <a:gd name="T77" fmla="*/ 2147483646 h 1301"/>
                <a:gd name="T78" fmla="*/ 2147483646 w 737"/>
                <a:gd name="T79" fmla="*/ 2147483646 h 1301"/>
                <a:gd name="T80" fmla="*/ 2147483646 w 737"/>
                <a:gd name="T81" fmla="*/ 2147483646 h 1301"/>
                <a:gd name="T82" fmla="*/ 2147483646 w 737"/>
                <a:gd name="T83" fmla="*/ 2147483646 h 1301"/>
                <a:gd name="T84" fmla="*/ 2147483646 w 737"/>
                <a:gd name="T85" fmla="*/ 2147483646 h 1301"/>
                <a:gd name="T86" fmla="*/ 2147483646 w 737"/>
                <a:gd name="T87" fmla="*/ 2147483646 h 1301"/>
                <a:gd name="T88" fmla="*/ 2147483646 w 737"/>
                <a:gd name="T89" fmla="*/ 2147483646 h 1301"/>
                <a:gd name="T90" fmla="*/ 2147483646 w 737"/>
                <a:gd name="T91" fmla="*/ 2147483646 h 1301"/>
                <a:gd name="T92" fmla="*/ 2147483646 w 737"/>
                <a:gd name="T93" fmla="*/ 2147483646 h 1301"/>
                <a:gd name="T94" fmla="*/ 2147483646 w 737"/>
                <a:gd name="T95" fmla="*/ 2147483646 h 1301"/>
                <a:gd name="T96" fmla="*/ 2147483646 w 737"/>
                <a:gd name="T97" fmla="*/ 2147483646 h 1301"/>
                <a:gd name="T98" fmla="*/ 2147483646 w 737"/>
                <a:gd name="T99" fmla="*/ 2147483646 h 1301"/>
                <a:gd name="T100" fmla="*/ 2147483646 w 737"/>
                <a:gd name="T101" fmla="*/ 2147483646 h 1301"/>
                <a:gd name="T102" fmla="*/ 2147483646 w 737"/>
                <a:gd name="T103" fmla="*/ 2147483646 h 1301"/>
                <a:gd name="T104" fmla="*/ 2147483646 w 737"/>
                <a:gd name="T105" fmla="*/ 2147483646 h 1301"/>
                <a:gd name="T106" fmla="*/ 2147483646 w 737"/>
                <a:gd name="T107" fmla="*/ 2147483646 h 1301"/>
                <a:gd name="T108" fmla="*/ 2147483646 w 737"/>
                <a:gd name="T109" fmla="*/ 2147483646 h 1301"/>
                <a:gd name="T110" fmla="*/ 2147483646 w 737"/>
                <a:gd name="T111" fmla="*/ 2147483646 h 1301"/>
                <a:gd name="T112" fmla="*/ 2147483646 w 737"/>
                <a:gd name="T113" fmla="*/ 2147483646 h 1301"/>
                <a:gd name="T114" fmla="*/ 2147483646 w 737"/>
                <a:gd name="T115" fmla="*/ 2147483646 h 1301"/>
                <a:gd name="T116" fmla="*/ 2147483646 w 737"/>
                <a:gd name="T117" fmla="*/ 2147483646 h 1301"/>
                <a:gd name="T118" fmla="*/ 2147483646 w 737"/>
                <a:gd name="T119" fmla="*/ 2147483646 h 1301"/>
                <a:gd name="T120" fmla="*/ 2147483646 w 737"/>
                <a:gd name="T121" fmla="*/ 2147483646 h 1301"/>
                <a:gd name="T122" fmla="*/ 2147483646 w 737"/>
                <a:gd name="T123" fmla="*/ 2147483646 h 13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7"/>
                <a:gd name="T187" fmla="*/ 0 h 1301"/>
                <a:gd name="T188" fmla="*/ 737 w 737"/>
                <a:gd name="T189" fmla="*/ 1301 h 13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7" h="1301">
                  <a:moveTo>
                    <a:pt x="174" y="1300"/>
                  </a:moveTo>
                  <a:lnTo>
                    <a:pt x="163" y="1280"/>
                  </a:lnTo>
                  <a:lnTo>
                    <a:pt x="152" y="1260"/>
                  </a:lnTo>
                  <a:lnTo>
                    <a:pt x="141" y="1239"/>
                  </a:lnTo>
                  <a:lnTo>
                    <a:pt x="131" y="1219"/>
                  </a:lnTo>
                  <a:lnTo>
                    <a:pt x="122" y="1199"/>
                  </a:lnTo>
                  <a:lnTo>
                    <a:pt x="112" y="1178"/>
                  </a:lnTo>
                  <a:lnTo>
                    <a:pt x="103" y="1158"/>
                  </a:lnTo>
                  <a:lnTo>
                    <a:pt x="94" y="1137"/>
                  </a:lnTo>
                  <a:lnTo>
                    <a:pt x="86" y="1116"/>
                  </a:lnTo>
                  <a:lnTo>
                    <a:pt x="78" y="1094"/>
                  </a:lnTo>
                  <a:lnTo>
                    <a:pt x="71" y="1073"/>
                  </a:lnTo>
                  <a:lnTo>
                    <a:pt x="63" y="1051"/>
                  </a:lnTo>
                  <a:lnTo>
                    <a:pt x="57" y="1030"/>
                  </a:lnTo>
                  <a:lnTo>
                    <a:pt x="50" y="1008"/>
                  </a:lnTo>
                  <a:lnTo>
                    <a:pt x="44" y="986"/>
                  </a:lnTo>
                  <a:lnTo>
                    <a:pt x="38" y="964"/>
                  </a:lnTo>
                  <a:lnTo>
                    <a:pt x="33" y="942"/>
                  </a:lnTo>
                  <a:lnTo>
                    <a:pt x="28" y="920"/>
                  </a:lnTo>
                  <a:lnTo>
                    <a:pt x="24" y="898"/>
                  </a:lnTo>
                  <a:lnTo>
                    <a:pt x="19" y="876"/>
                  </a:lnTo>
                  <a:lnTo>
                    <a:pt x="15" y="854"/>
                  </a:lnTo>
                  <a:lnTo>
                    <a:pt x="12" y="830"/>
                  </a:lnTo>
                  <a:lnTo>
                    <a:pt x="9" y="808"/>
                  </a:lnTo>
                  <a:lnTo>
                    <a:pt x="7" y="785"/>
                  </a:lnTo>
                  <a:lnTo>
                    <a:pt x="5" y="763"/>
                  </a:lnTo>
                  <a:lnTo>
                    <a:pt x="3" y="740"/>
                  </a:lnTo>
                  <a:lnTo>
                    <a:pt x="2" y="718"/>
                  </a:lnTo>
                  <a:lnTo>
                    <a:pt x="1" y="695"/>
                  </a:lnTo>
                  <a:lnTo>
                    <a:pt x="0" y="672"/>
                  </a:lnTo>
                  <a:lnTo>
                    <a:pt x="0" y="650"/>
                  </a:lnTo>
                  <a:lnTo>
                    <a:pt x="0" y="627"/>
                  </a:lnTo>
                  <a:lnTo>
                    <a:pt x="1" y="604"/>
                  </a:lnTo>
                  <a:lnTo>
                    <a:pt x="2" y="582"/>
                  </a:lnTo>
                  <a:lnTo>
                    <a:pt x="3" y="559"/>
                  </a:lnTo>
                  <a:lnTo>
                    <a:pt x="5" y="537"/>
                  </a:lnTo>
                  <a:lnTo>
                    <a:pt x="7" y="514"/>
                  </a:lnTo>
                  <a:lnTo>
                    <a:pt x="9" y="492"/>
                  </a:lnTo>
                  <a:lnTo>
                    <a:pt x="12" y="469"/>
                  </a:lnTo>
                  <a:lnTo>
                    <a:pt x="15" y="447"/>
                  </a:lnTo>
                  <a:lnTo>
                    <a:pt x="19" y="424"/>
                  </a:lnTo>
                  <a:lnTo>
                    <a:pt x="24" y="401"/>
                  </a:lnTo>
                  <a:lnTo>
                    <a:pt x="28" y="379"/>
                  </a:lnTo>
                  <a:lnTo>
                    <a:pt x="33" y="357"/>
                  </a:lnTo>
                  <a:lnTo>
                    <a:pt x="38" y="335"/>
                  </a:lnTo>
                  <a:lnTo>
                    <a:pt x="44" y="313"/>
                  </a:lnTo>
                  <a:lnTo>
                    <a:pt x="50" y="292"/>
                  </a:lnTo>
                  <a:lnTo>
                    <a:pt x="57" y="270"/>
                  </a:lnTo>
                  <a:lnTo>
                    <a:pt x="63" y="248"/>
                  </a:lnTo>
                  <a:lnTo>
                    <a:pt x="71" y="227"/>
                  </a:lnTo>
                  <a:lnTo>
                    <a:pt x="78" y="206"/>
                  </a:lnTo>
                  <a:lnTo>
                    <a:pt x="86" y="184"/>
                  </a:lnTo>
                  <a:lnTo>
                    <a:pt x="94" y="163"/>
                  </a:lnTo>
                  <a:lnTo>
                    <a:pt x="103" y="142"/>
                  </a:lnTo>
                  <a:lnTo>
                    <a:pt x="112" y="121"/>
                  </a:lnTo>
                  <a:lnTo>
                    <a:pt x="122" y="101"/>
                  </a:lnTo>
                  <a:lnTo>
                    <a:pt x="131" y="80"/>
                  </a:lnTo>
                  <a:lnTo>
                    <a:pt x="141" y="60"/>
                  </a:lnTo>
                  <a:lnTo>
                    <a:pt x="152" y="40"/>
                  </a:lnTo>
                  <a:lnTo>
                    <a:pt x="163" y="19"/>
                  </a:lnTo>
                  <a:lnTo>
                    <a:pt x="174" y="0"/>
                  </a:lnTo>
                  <a:lnTo>
                    <a:pt x="488" y="71"/>
                  </a:lnTo>
                  <a:lnTo>
                    <a:pt x="736" y="325"/>
                  </a:lnTo>
                  <a:lnTo>
                    <a:pt x="731" y="335"/>
                  </a:lnTo>
                  <a:lnTo>
                    <a:pt x="726" y="345"/>
                  </a:lnTo>
                  <a:lnTo>
                    <a:pt x="721" y="354"/>
                  </a:lnTo>
                  <a:lnTo>
                    <a:pt x="715" y="365"/>
                  </a:lnTo>
                  <a:lnTo>
                    <a:pt x="710" y="375"/>
                  </a:lnTo>
                  <a:lnTo>
                    <a:pt x="705" y="385"/>
                  </a:lnTo>
                  <a:lnTo>
                    <a:pt x="702" y="396"/>
                  </a:lnTo>
                  <a:lnTo>
                    <a:pt x="697" y="406"/>
                  </a:lnTo>
                  <a:lnTo>
                    <a:pt x="693" y="417"/>
                  </a:lnTo>
                  <a:lnTo>
                    <a:pt x="689" y="427"/>
                  </a:lnTo>
                  <a:lnTo>
                    <a:pt x="685" y="438"/>
                  </a:lnTo>
                  <a:lnTo>
                    <a:pt x="681" y="449"/>
                  </a:lnTo>
                  <a:lnTo>
                    <a:pt x="678" y="460"/>
                  </a:lnTo>
                  <a:lnTo>
                    <a:pt x="675" y="471"/>
                  </a:lnTo>
                  <a:lnTo>
                    <a:pt x="672" y="482"/>
                  </a:lnTo>
                  <a:lnTo>
                    <a:pt x="669" y="493"/>
                  </a:lnTo>
                  <a:lnTo>
                    <a:pt x="666" y="503"/>
                  </a:lnTo>
                  <a:lnTo>
                    <a:pt x="664" y="515"/>
                  </a:lnTo>
                  <a:lnTo>
                    <a:pt x="661" y="526"/>
                  </a:lnTo>
                  <a:lnTo>
                    <a:pt x="659" y="537"/>
                  </a:lnTo>
                  <a:lnTo>
                    <a:pt x="657" y="548"/>
                  </a:lnTo>
                  <a:lnTo>
                    <a:pt x="655" y="560"/>
                  </a:lnTo>
                  <a:lnTo>
                    <a:pt x="654" y="570"/>
                  </a:lnTo>
                  <a:lnTo>
                    <a:pt x="653" y="582"/>
                  </a:lnTo>
                  <a:lnTo>
                    <a:pt x="652" y="593"/>
                  </a:lnTo>
                  <a:lnTo>
                    <a:pt x="651" y="605"/>
                  </a:lnTo>
                  <a:lnTo>
                    <a:pt x="651" y="615"/>
                  </a:lnTo>
                  <a:lnTo>
                    <a:pt x="650" y="627"/>
                  </a:lnTo>
                  <a:lnTo>
                    <a:pt x="650" y="639"/>
                  </a:lnTo>
                  <a:lnTo>
                    <a:pt x="650" y="650"/>
                  </a:lnTo>
                  <a:lnTo>
                    <a:pt x="650" y="662"/>
                  </a:lnTo>
                  <a:lnTo>
                    <a:pt x="650" y="672"/>
                  </a:lnTo>
                  <a:lnTo>
                    <a:pt x="651" y="684"/>
                  </a:lnTo>
                  <a:lnTo>
                    <a:pt x="651" y="695"/>
                  </a:lnTo>
                  <a:lnTo>
                    <a:pt x="652" y="707"/>
                  </a:lnTo>
                  <a:lnTo>
                    <a:pt x="653" y="718"/>
                  </a:lnTo>
                  <a:lnTo>
                    <a:pt x="654" y="729"/>
                  </a:lnTo>
                  <a:lnTo>
                    <a:pt x="655" y="740"/>
                  </a:lnTo>
                  <a:lnTo>
                    <a:pt x="657" y="752"/>
                  </a:lnTo>
                  <a:lnTo>
                    <a:pt x="659" y="762"/>
                  </a:lnTo>
                  <a:lnTo>
                    <a:pt x="661" y="774"/>
                  </a:lnTo>
                  <a:lnTo>
                    <a:pt x="664" y="785"/>
                  </a:lnTo>
                  <a:lnTo>
                    <a:pt x="666" y="796"/>
                  </a:lnTo>
                  <a:lnTo>
                    <a:pt x="669" y="807"/>
                  </a:lnTo>
                  <a:lnTo>
                    <a:pt x="672" y="818"/>
                  </a:lnTo>
                  <a:lnTo>
                    <a:pt x="675" y="829"/>
                  </a:lnTo>
                  <a:lnTo>
                    <a:pt x="678" y="840"/>
                  </a:lnTo>
                  <a:lnTo>
                    <a:pt x="681" y="851"/>
                  </a:lnTo>
                  <a:lnTo>
                    <a:pt x="685" y="861"/>
                  </a:lnTo>
                  <a:lnTo>
                    <a:pt x="689" y="872"/>
                  </a:lnTo>
                  <a:lnTo>
                    <a:pt x="693" y="882"/>
                  </a:lnTo>
                  <a:lnTo>
                    <a:pt x="697" y="893"/>
                  </a:lnTo>
                  <a:lnTo>
                    <a:pt x="702" y="903"/>
                  </a:lnTo>
                  <a:lnTo>
                    <a:pt x="705" y="914"/>
                  </a:lnTo>
                  <a:lnTo>
                    <a:pt x="710" y="925"/>
                  </a:lnTo>
                  <a:lnTo>
                    <a:pt x="715" y="935"/>
                  </a:lnTo>
                  <a:lnTo>
                    <a:pt x="721" y="945"/>
                  </a:lnTo>
                  <a:lnTo>
                    <a:pt x="726" y="955"/>
                  </a:lnTo>
                  <a:lnTo>
                    <a:pt x="731" y="965"/>
                  </a:lnTo>
                  <a:lnTo>
                    <a:pt x="736" y="974"/>
                  </a:lnTo>
                  <a:lnTo>
                    <a:pt x="392" y="1031"/>
                  </a:lnTo>
                  <a:lnTo>
                    <a:pt x="174" y="1300"/>
                  </a:lnTo>
                </a:path>
              </a:pathLst>
            </a:custGeom>
            <a:solidFill>
              <a:schemeClr val="accent1">
                <a:lumMod val="20000"/>
                <a:lumOff val="80000"/>
              </a:schemeClr>
            </a:solidFill>
            <a:ln w="12700" cap="rnd" cmpd="sng">
              <a:solidFill>
                <a:srgbClr val="000000"/>
              </a:solidFill>
              <a:prstDash val="solid"/>
              <a:round/>
              <a:headEnd type="none" w="med" len="med"/>
              <a:tailEnd type="none" w="med" len="med"/>
            </a:ln>
          </p:spPr>
          <p:txBody>
            <a:bodyPr/>
            <a:lstStyle/>
            <a:p>
              <a:pPr defTabSz="685828" eaLnBrk="0" fontAlgn="base" hangingPunct="0">
                <a:spcBef>
                  <a:spcPct val="0"/>
                </a:spcBef>
                <a:spcAft>
                  <a:spcPct val="0"/>
                </a:spcAft>
                <a:defRPr/>
              </a:pPr>
              <a:endParaRPr lang="es-CO" sz="1200" b="1">
                <a:latin typeface="Arial" panose="020B0604020202020204" pitchFamily="34" charset="0"/>
              </a:endParaRPr>
            </a:p>
          </p:txBody>
        </p:sp>
        <p:sp>
          <p:nvSpPr>
            <p:cNvPr id="100" name="Freeform 4">
              <a:extLst>
                <a:ext uri="{FF2B5EF4-FFF2-40B4-BE49-F238E27FC236}">
                  <a16:creationId xmlns:a16="http://schemas.microsoft.com/office/drawing/2014/main" id="{AA2278D2-E75F-4DD4-995F-6D8C60FA92F9}"/>
                </a:ext>
              </a:extLst>
            </p:cNvPr>
            <p:cNvSpPr>
              <a:spLocks/>
            </p:cNvSpPr>
            <p:nvPr/>
          </p:nvSpPr>
          <p:spPr bwMode="auto">
            <a:xfrm>
              <a:off x="4079279" y="3073947"/>
              <a:ext cx="1789113" cy="1550988"/>
            </a:xfrm>
            <a:custGeom>
              <a:avLst/>
              <a:gdLst>
                <a:gd name="T0" fmla="*/ 2147483646 w 1127"/>
                <a:gd name="T1" fmla="*/ 2147483646 h 977"/>
                <a:gd name="T2" fmla="*/ 2147483646 w 1127"/>
                <a:gd name="T3" fmla="*/ 2147483646 h 977"/>
                <a:gd name="T4" fmla="*/ 2147483646 w 1127"/>
                <a:gd name="T5" fmla="*/ 2147483646 h 977"/>
                <a:gd name="T6" fmla="*/ 2147483646 w 1127"/>
                <a:gd name="T7" fmla="*/ 2147483646 h 977"/>
                <a:gd name="T8" fmla="*/ 2147483646 w 1127"/>
                <a:gd name="T9" fmla="*/ 2147483646 h 977"/>
                <a:gd name="T10" fmla="*/ 2147483646 w 1127"/>
                <a:gd name="T11" fmla="*/ 2147483646 h 977"/>
                <a:gd name="T12" fmla="*/ 2147483646 w 1127"/>
                <a:gd name="T13" fmla="*/ 2147483646 h 977"/>
                <a:gd name="T14" fmla="*/ 2147483646 w 1127"/>
                <a:gd name="T15" fmla="*/ 2147483646 h 977"/>
                <a:gd name="T16" fmla="*/ 2147483646 w 1127"/>
                <a:gd name="T17" fmla="*/ 2147483646 h 977"/>
                <a:gd name="T18" fmla="*/ 2147483646 w 1127"/>
                <a:gd name="T19" fmla="*/ 2147483646 h 977"/>
                <a:gd name="T20" fmla="*/ 2147483646 w 1127"/>
                <a:gd name="T21" fmla="*/ 2147483646 h 977"/>
                <a:gd name="T22" fmla="*/ 2147483646 w 1127"/>
                <a:gd name="T23" fmla="*/ 2147483646 h 977"/>
                <a:gd name="T24" fmla="*/ 2147483646 w 1127"/>
                <a:gd name="T25" fmla="*/ 2147483646 h 977"/>
                <a:gd name="T26" fmla="*/ 2147483646 w 1127"/>
                <a:gd name="T27" fmla="*/ 2147483646 h 977"/>
                <a:gd name="T28" fmla="*/ 2147483646 w 1127"/>
                <a:gd name="T29" fmla="*/ 2147483646 h 977"/>
                <a:gd name="T30" fmla="*/ 2147483646 w 1127"/>
                <a:gd name="T31" fmla="*/ 2147483646 h 977"/>
                <a:gd name="T32" fmla="*/ 2147483646 w 1127"/>
                <a:gd name="T33" fmla="*/ 2147483646 h 977"/>
                <a:gd name="T34" fmla="*/ 2147483646 w 1127"/>
                <a:gd name="T35" fmla="*/ 2147483646 h 977"/>
                <a:gd name="T36" fmla="*/ 2147483646 w 1127"/>
                <a:gd name="T37" fmla="*/ 2147483646 h 977"/>
                <a:gd name="T38" fmla="*/ 2147483646 w 1127"/>
                <a:gd name="T39" fmla="*/ 2147483646 h 977"/>
                <a:gd name="T40" fmla="*/ 2147483646 w 1127"/>
                <a:gd name="T41" fmla="*/ 2147483646 h 977"/>
                <a:gd name="T42" fmla="*/ 2147483646 w 1127"/>
                <a:gd name="T43" fmla="*/ 2147483646 h 977"/>
                <a:gd name="T44" fmla="*/ 2147483646 w 1127"/>
                <a:gd name="T45" fmla="*/ 2147483646 h 977"/>
                <a:gd name="T46" fmla="*/ 2147483646 w 1127"/>
                <a:gd name="T47" fmla="*/ 2147483646 h 977"/>
                <a:gd name="T48" fmla="*/ 2147483646 w 1127"/>
                <a:gd name="T49" fmla="*/ 2147483646 h 977"/>
                <a:gd name="T50" fmla="*/ 2147483646 w 1127"/>
                <a:gd name="T51" fmla="*/ 2147483646 h 977"/>
                <a:gd name="T52" fmla="*/ 2147483646 w 1127"/>
                <a:gd name="T53" fmla="*/ 2147483646 h 977"/>
                <a:gd name="T54" fmla="*/ 2147483646 w 1127"/>
                <a:gd name="T55" fmla="*/ 2147483646 h 977"/>
                <a:gd name="T56" fmla="*/ 2147483646 w 1127"/>
                <a:gd name="T57" fmla="*/ 2147483646 h 977"/>
                <a:gd name="T58" fmla="*/ 2147483646 w 1127"/>
                <a:gd name="T59" fmla="*/ 2147483646 h 977"/>
                <a:gd name="T60" fmla="*/ 2147483646 w 1127"/>
                <a:gd name="T61" fmla="*/ 2147483646 h 977"/>
                <a:gd name="T62" fmla="*/ 2147483646 w 1127"/>
                <a:gd name="T63" fmla="*/ 2147483646 h 977"/>
                <a:gd name="T64" fmla="*/ 2147483646 w 1127"/>
                <a:gd name="T65" fmla="*/ 2147483646 h 977"/>
                <a:gd name="T66" fmla="*/ 2147483646 w 1127"/>
                <a:gd name="T67" fmla="*/ 2147483646 h 977"/>
                <a:gd name="T68" fmla="*/ 2147483646 w 1127"/>
                <a:gd name="T69" fmla="*/ 2147483646 h 977"/>
                <a:gd name="T70" fmla="*/ 2147483646 w 1127"/>
                <a:gd name="T71" fmla="*/ 2147483646 h 977"/>
                <a:gd name="T72" fmla="*/ 2147483646 w 1127"/>
                <a:gd name="T73" fmla="*/ 2147483646 h 977"/>
                <a:gd name="T74" fmla="*/ 2147483646 w 1127"/>
                <a:gd name="T75" fmla="*/ 2147483646 h 977"/>
                <a:gd name="T76" fmla="*/ 2147483646 w 1127"/>
                <a:gd name="T77" fmla="*/ 2147483646 h 977"/>
                <a:gd name="T78" fmla="*/ 2147483646 w 1127"/>
                <a:gd name="T79" fmla="*/ 2147483646 h 977"/>
                <a:gd name="T80" fmla="*/ 2147483646 w 1127"/>
                <a:gd name="T81" fmla="*/ 2147483646 h 977"/>
                <a:gd name="T82" fmla="*/ 2147483646 w 1127"/>
                <a:gd name="T83" fmla="*/ 2147483646 h 977"/>
                <a:gd name="T84" fmla="*/ 2147483646 w 1127"/>
                <a:gd name="T85" fmla="*/ 2147483646 h 977"/>
                <a:gd name="T86" fmla="*/ 2147483646 w 1127"/>
                <a:gd name="T87" fmla="*/ 2147483646 h 977"/>
                <a:gd name="T88" fmla="*/ 2147483646 w 1127"/>
                <a:gd name="T89" fmla="*/ 2147483646 h 977"/>
                <a:gd name="T90" fmla="*/ 2147483646 w 1127"/>
                <a:gd name="T91" fmla="*/ 2147483646 h 977"/>
                <a:gd name="T92" fmla="*/ 2147483646 w 1127"/>
                <a:gd name="T93" fmla="*/ 2147483646 h 977"/>
                <a:gd name="T94" fmla="*/ 2147483646 w 1127"/>
                <a:gd name="T95" fmla="*/ 2147483646 h 977"/>
                <a:gd name="T96" fmla="*/ 2147483646 w 1127"/>
                <a:gd name="T97" fmla="*/ 2147483646 h 977"/>
                <a:gd name="T98" fmla="*/ 2147483646 w 1127"/>
                <a:gd name="T99" fmla="*/ 2147483646 h 977"/>
                <a:gd name="T100" fmla="*/ 2147483646 w 1127"/>
                <a:gd name="T101" fmla="*/ 2147483646 h 977"/>
                <a:gd name="T102" fmla="*/ 2147483646 w 1127"/>
                <a:gd name="T103" fmla="*/ 2147483646 h 977"/>
                <a:gd name="T104" fmla="*/ 2147483646 w 1127"/>
                <a:gd name="T105" fmla="*/ 2147483646 h 977"/>
                <a:gd name="T106" fmla="*/ 2147483646 w 1127"/>
                <a:gd name="T107" fmla="*/ 2147483646 h 977"/>
                <a:gd name="T108" fmla="*/ 2147483646 w 1127"/>
                <a:gd name="T109" fmla="*/ 2147483646 h 977"/>
                <a:gd name="T110" fmla="*/ 2147483646 w 1127"/>
                <a:gd name="T111" fmla="*/ 2147483646 h 977"/>
                <a:gd name="T112" fmla="*/ 2147483646 w 1127"/>
                <a:gd name="T113" fmla="*/ 2147483646 h 977"/>
                <a:gd name="T114" fmla="*/ 2147483646 w 1127"/>
                <a:gd name="T115" fmla="*/ 2147483646 h 977"/>
                <a:gd name="T116" fmla="*/ 2147483646 w 1127"/>
                <a:gd name="T117" fmla="*/ 2147483646 h 977"/>
                <a:gd name="T118" fmla="*/ 2147483646 w 1127"/>
                <a:gd name="T119" fmla="*/ 2147483646 h 977"/>
                <a:gd name="T120" fmla="*/ 2147483646 w 1127"/>
                <a:gd name="T121" fmla="*/ 2147483646 h 977"/>
                <a:gd name="T122" fmla="*/ 2147483646 w 1127"/>
                <a:gd name="T123" fmla="*/ 2147483646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7"/>
                <a:gd name="T187" fmla="*/ 0 h 977"/>
                <a:gd name="T188" fmla="*/ 1127 w 1127"/>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7" h="977">
                  <a:moveTo>
                    <a:pt x="1126" y="976"/>
                  </a:moveTo>
                  <a:lnTo>
                    <a:pt x="1102" y="976"/>
                  </a:lnTo>
                  <a:lnTo>
                    <a:pt x="1079" y="975"/>
                  </a:lnTo>
                  <a:lnTo>
                    <a:pt x="1057" y="974"/>
                  </a:lnTo>
                  <a:lnTo>
                    <a:pt x="1034" y="972"/>
                  </a:lnTo>
                  <a:lnTo>
                    <a:pt x="1012" y="971"/>
                  </a:lnTo>
                  <a:lnTo>
                    <a:pt x="989" y="968"/>
                  </a:lnTo>
                  <a:lnTo>
                    <a:pt x="967" y="966"/>
                  </a:lnTo>
                  <a:lnTo>
                    <a:pt x="944" y="963"/>
                  </a:lnTo>
                  <a:lnTo>
                    <a:pt x="922" y="959"/>
                  </a:lnTo>
                  <a:lnTo>
                    <a:pt x="900" y="956"/>
                  </a:lnTo>
                  <a:lnTo>
                    <a:pt x="877" y="952"/>
                  </a:lnTo>
                  <a:lnTo>
                    <a:pt x="855" y="947"/>
                  </a:lnTo>
                  <a:lnTo>
                    <a:pt x="833" y="942"/>
                  </a:lnTo>
                  <a:lnTo>
                    <a:pt x="811" y="937"/>
                  </a:lnTo>
                  <a:lnTo>
                    <a:pt x="789" y="932"/>
                  </a:lnTo>
                  <a:lnTo>
                    <a:pt x="767" y="925"/>
                  </a:lnTo>
                  <a:lnTo>
                    <a:pt x="745" y="919"/>
                  </a:lnTo>
                  <a:lnTo>
                    <a:pt x="723" y="911"/>
                  </a:lnTo>
                  <a:lnTo>
                    <a:pt x="702" y="905"/>
                  </a:lnTo>
                  <a:lnTo>
                    <a:pt x="681" y="897"/>
                  </a:lnTo>
                  <a:lnTo>
                    <a:pt x="660" y="889"/>
                  </a:lnTo>
                  <a:lnTo>
                    <a:pt x="639" y="881"/>
                  </a:lnTo>
                  <a:lnTo>
                    <a:pt x="618" y="872"/>
                  </a:lnTo>
                  <a:lnTo>
                    <a:pt x="597" y="863"/>
                  </a:lnTo>
                  <a:lnTo>
                    <a:pt x="576" y="854"/>
                  </a:lnTo>
                  <a:lnTo>
                    <a:pt x="555" y="844"/>
                  </a:lnTo>
                  <a:lnTo>
                    <a:pt x="535" y="834"/>
                  </a:lnTo>
                  <a:lnTo>
                    <a:pt x="515" y="823"/>
                  </a:lnTo>
                  <a:lnTo>
                    <a:pt x="495" y="813"/>
                  </a:lnTo>
                  <a:lnTo>
                    <a:pt x="476" y="801"/>
                  </a:lnTo>
                  <a:lnTo>
                    <a:pt x="456" y="789"/>
                  </a:lnTo>
                  <a:lnTo>
                    <a:pt x="436" y="778"/>
                  </a:lnTo>
                  <a:lnTo>
                    <a:pt x="417" y="765"/>
                  </a:lnTo>
                  <a:lnTo>
                    <a:pt x="399" y="753"/>
                  </a:lnTo>
                  <a:lnTo>
                    <a:pt x="380" y="741"/>
                  </a:lnTo>
                  <a:lnTo>
                    <a:pt x="361" y="727"/>
                  </a:lnTo>
                  <a:lnTo>
                    <a:pt x="343" y="714"/>
                  </a:lnTo>
                  <a:lnTo>
                    <a:pt x="325" y="700"/>
                  </a:lnTo>
                  <a:lnTo>
                    <a:pt x="308" y="686"/>
                  </a:lnTo>
                  <a:lnTo>
                    <a:pt x="289" y="671"/>
                  </a:lnTo>
                  <a:lnTo>
                    <a:pt x="272" y="657"/>
                  </a:lnTo>
                  <a:lnTo>
                    <a:pt x="256" y="642"/>
                  </a:lnTo>
                  <a:lnTo>
                    <a:pt x="239" y="626"/>
                  </a:lnTo>
                  <a:lnTo>
                    <a:pt x="222" y="611"/>
                  </a:lnTo>
                  <a:lnTo>
                    <a:pt x="206" y="595"/>
                  </a:lnTo>
                  <a:lnTo>
                    <a:pt x="191" y="578"/>
                  </a:lnTo>
                  <a:lnTo>
                    <a:pt x="175" y="562"/>
                  </a:lnTo>
                  <a:lnTo>
                    <a:pt x="160" y="546"/>
                  </a:lnTo>
                  <a:lnTo>
                    <a:pt x="145" y="528"/>
                  </a:lnTo>
                  <a:lnTo>
                    <a:pt x="130" y="511"/>
                  </a:lnTo>
                  <a:lnTo>
                    <a:pt x="115" y="494"/>
                  </a:lnTo>
                  <a:lnTo>
                    <a:pt x="101" y="476"/>
                  </a:lnTo>
                  <a:lnTo>
                    <a:pt x="87" y="458"/>
                  </a:lnTo>
                  <a:lnTo>
                    <a:pt x="74" y="440"/>
                  </a:lnTo>
                  <a:lnTo>
                    <a:pt x="61" y="421"/>
                  </a:lnTo>
                  <a:lnTo>
                    <a:pt x="48" y="403"/>
                  </a:lnTo>
                  <a:lnTo>
                    <a:pt x="35" y="383"/>
                  </a:lnTo>
                  <a:lnTo>
                    <a:pt x="23" y="364"/>
                  </a:lnTo>
                  <a:lnTo>
                    <a:pt x="11" y="345"/>
                  </a:lnTo>
                  <a:lnTo>
                    <a:pt x="0" y="326"/>
                  </a:lnTo>
                  <a:lnTo>
                    <a:pt x="218" y="57"/>
                  </a:lnTo>
                  <a:lnTo>
                    <a:pt x="562" y="0"/>
                  </a:lnTo>
                  <a:lnTo>
                    <a:pt x="568" y="10"/>
                  </a:lnTo>
                  <a:lnTo>
                    <a:pt x="575" y="21"/>
                  </a:lnTo>
                  <a:lnTo>
                    <a:pt x="580" y="29"/>
                  </a:lnTo>
                  <a:lnTo>
                    <a:pt x="586" y="39"/>
                  </a:lnTo>
                  <a:lnTo>
                    <a:pt x="593" y="48"/>
                  </a:lnTo>
                  <a:lnTo>
                    <a:pt x="600" y="58"/>
                  </a:lnTo>
                  <a:lnTo>
                    <a:pt x="606" y="67"/>
                  </a:lnTo>
                  <a:lnTo>
                    <a:pt x="613" y="76"/>
                  </a:lnTo>
                  <a:lnTo>
                    <a:pt x="621" y="85"/>
                  </a:lnTo>
                  <a:lnTo>
                    <a:pt x="627" y="94"/>
                  </a:lnTo>
                  <a:lnTo>
                    <a:pt x="635" y="102"/>
                  </a:lnTo>
                  <a:lnTo>
                    <a:pt x="643" y="111"/>
                  </a:lnTo>
                  <a:lnTo>
                    <a:pt x="650" y="119"/>
                  </a:lnTo>
                  <a:lnTo>
                    <a:pt x="658" y="127"/>
                  </a:lnTo>
                  <a:lnTo>
                    <a:pt x="666" y="135"/>
                  </a:lnTo>
                  <a:lnTo>
                    <a:pt x="673" y="143"/>
                  </a:lnTo>
                  <a:lnTo>
                    <a:pt x="682" y="151"/>
                  </a:lnTo>
                  <a:lnTo>
                    <a:pt x="691" y="159"/>
                  </a:lnTo>
                  <a:lnTo>
                    <a:pt x="699" y="167"/>
                  </a:lnTo>
                  <a:lnTo>
                    <a:pt x="708" y="173"/>
                  </a:lnTo>
                  <a:lnTo>
                    <a:pt x="717" y="181"/>
                  </a:lnTo>
                  <a:lnTo>
                    <a:pt x="725" y="188"/>
                  </a:lnTo>
                  <a:lnTo>
                    <a:pt x="734" y="194"/>
                  </a:lnTo>
                  <a:lnTo>
                    <a:pt x="743" y="201"/>
                  </a:lnTo>
                  <a:lnTo>
                    <a:pt x="752" y="208"/>
                  </a:lnTo>
                  <a:lnTo>
                    <a:pt x="762" y="215"/>
                  </a:lnTo>
                  <a:lnTo>
                    <a:pt x="771" y="221"/>
                  </a:lnTo>
                  <a:lnTo>
                    <a:pt x="781" y="227"/>
                  </a:lnTo>
                  <a:lnTo>
                    <a:pt x="791" y="233"/>
                  </a:lnTo>
                  <a:lnTo>
                    <a:pt x="800" y="239"/>
                  </a:lnTo>
                  <a:lnTo>
                    <a:pt x="811" y="244"/>
                  </a:lnTo>
                  <a:lnTo>
                    <a:pt x="820" y="250"/>
                  </a:lnTo>
                  <a:lnTo>
                    <a:pt x="830" y="255"/>
                  </a:lnTo>
                  <a:lnTo>
                    <a:pt x="840" y="260"/>
                  </a:lnTo>
                  <a:lnTo>
                    <a:pt x="851" y="264"/>
                  </a:lnTo>
                  <a:lnTo>
                    <a:pt x="861" y="269"/>
                  </a:lnTo>
                  <a:lnTo>
                    <a:pt x="871" y="274"/>
                  </a:lnTo>
                  <a:lnTo>
                    <a:pt x="882" y="278"/>
                  </a:lnTo>
                  <a:lnTo>
                    <a:pt x="892" y="283"/>
                  </a:lnTo>
                  <a:lnTo>
                    <a:pt x="903" y="286"/>
                  </a:lnTo>
                  <a:lnTo>
                    <a:pt x="913" y="290"/>
                  </a:lnTo>
                  <a:lnTo>
                    <a:pt x="925" y="294"/>
                  </a:lnTo>
                  <a:lnTo>
                    <a:pt x="935" y="297"/>
                  </a:lnTo>
                  <a:lnTo>
                    <a:pt x="946" y="301"/>
                  </a:lnTo>
                  <a:lnTo>
                    <a:pt x="958" y="304"/>
                  </a:lnTo>
                  <a:lnTo>
                    <a:pt x="968" y="307"/>
                  </a:lnTo>
                  <a:lnTo>
                    <a:pt x="979" y="309"/>
                  </a:lnTo>
                  <a:lnTo>
                    <a:pt x="990" y="311"/>
                  </a:lnTo>
                  <a:lnTo>
                    <a:pt x="1002" y="313"/>
                  </a:lnTo>
                  <a:lnTo>
                    <a:pt x="1012" y="315"/>
                  </a:lnTo>
                  <a:lnTo>
                    <a:pt x="1024" y="317"/>
                  </a:lnTo>
                  <a:lnTo>
                    <a:pt x="1035" y="319"/>
                  </a:lnTo>
                  <a:lnTo>
                    <a:pt x="1046" y="321"/>
                  </a:lnTo>
                  <a:lnTo>
                    <a:pt x="1057" y="322"/>
                  </a:lnTo>
                  <a:lnTo>
                    <a:pt x="1069" y="323"/>
                  </a:lnTo>
                  <a:lnTo>
                    <a:pt x="1080" y="324"/>
                  </a:lnTo>
                  <a:lnTo>
                    <a:pt x="1091" y="325"/>
                  </a:lnTo>
                  <a:lnTo>
                    <a:pt x="1102" y="325"/>
                  </a:lnTo>
                  <a:lnTo>
                    <a:pt x="1114" y="326"/>
                  </a:lnTo>
                  <a:lnTo>
                    <a:pt x="1126" y="326"/>
                  </a:lnTo>
                  <a:lnTo>
                    <a:pt x="1034" y="633"/>
                  </a:lnTo>
                  <a:lnTo>
                    <a:pt x="1126" y="976"/>
                  </a:lnTo>
                </a:path>
              </a:pathLst>
            </a:custGeom>
            <a:solidFill>
              <a:schemeClr val="accent1">
                <a:lumMod val="20000"/>
                <a:lumOff val="80000"/>
              </a:schemeClr>
            </a:solidFill>
            <a:ln w="12700" cap="rnd" cmpd="sng">
              <a:solidFill>
                <a:srgbClr val="000000"/>
              </a:solidFill>
              <a:prstDash val="solid"/>
              <a:round/>
              <a:headEnd type="none" w="med" len="med"/>
              <a:tailEnd type="none" w="med" len="med"/>
            </a:ln>
          </p:spPr>
          <p:txBody>
            <a:bodyPr/>
            <a:lstStyle/>
            <a:p>
              <a:pPr defTabSz="685828" eaLnBrk="0" fontAlgn="base" hangingPunct="0">
                <a:spcBef>
                  <a:spcPct val="0"/>
                </a:spcBef>
                <a:spcAft>
                  <a:spcPct val="0"/>
                </a:spcAft>
                <a:defRPr/>
              </a:pPr>
              <a:endParaRPr lang="es-CO" sz="1200" b="1">
                <a:latin typeface="Arial" panose="020B0604020202020204" pitchFamily="34" charset="0"/>
              </a:endParaRPr>
            </a:p>
          </p:txBody>
        </p:sp>
        <p:sp>
          <p:nvSpPr>
            <p:cNvPr id="101" name="Freeform 5">
              <a:extLst>
                <a:ext uri="{FF2B5EF4-FFF2-40B4-BE49-F238E27FC236}">
                  <a16:creationId xmlns:a16="http://schemas.microsoft.com/office/drawing/2014/main" id="{B16F2EAC-C192-4981-9ADD-29A5ACD7F289}"/>
                </a:ext>
              </a:extLst>
            </p:cNvPr>
            <p:cNvSpPr>
              <a:spLocks/>
            </p:cNvSpPr>
            <p:nvPr/>
          </p:nvSpPr>
          <p:spPr bwMode="auto">
            <a:xfrm>
              <a:off x="5866803" y="495847"/>
              <a:ext cx="1785938" cy="1549400"/>
            </a:xfrm>
            <a:custGeom>
              <a:avLst/>
              <a:gdLst>
                <a:gd name="T0" fmla="*/ 2147483646 w 1125"/>
                <a:gd name="T1" fmla="*/ 0 h 976"/>
                <a:gd name="T2" fmla="*/ 2147483646 w 1125"/>
                <a:gd name="T3" fmla="*/ 2147483646 h 976"/>
                <a:gd name="T4" fmla="*/ 2147483646 w 1125"/>
                <a:gd name="T5" fmla="*/ 2147483646 h 976"/>
                <a:gd name="T6" fmla="*/ 2147483646 w 1125"/>
                <a:gd name="T7" fmla="*/ 2147483646 h 976"/>
                <a:gd name="T8" fmla="*/ 2147483646 w 1125"/>
                <a:gd name="T9" fmla="*/ 2147483646 h 976"/>
                <a:gd name="T10" fmla="*/ 2147483646 w 1125"/>
                <a:gd name="T11" fmla="*/ 2147483646 h 976"/>
                <a:gd name="T12" fmla="*/ 2147483646 w 1125"/>
                <a:gd name="T13" fmla="*/ 2147483646 h 976"/>
                <a:gd name="T14" fmla="*/ 2147483646 w 1125"/>
                <a:gd name="T15" fmla="*/ 2147483646 h 976"/>
                <a:gd name="T16" fmla="*/ 2147483646 w 1125"/>
                <a:gd name="T17" fmla="*/ 2147483646 h 976"/>
                <a:gd name="T18" fmla="*/ 2147483646 w 1125"/>
                <a:gd name="T19" fmla="*/ 2147483646 h 976"/>
                <a:gd name="T20" fmla="*/ 2147483646 w 1125"/>
                <a:gd name="T21" fmla="*/ 2147483646 h 976"/>
                <a:gd name="T22" fmla="*/ 2147483646 w 1125"/>
                <a:gd name="T23" fmla="*/ 2147483646 h 976"/>
                <a:gd name="T24" fmla="*/ 2147483646 w 1125"/>
                <a:gd name="T25" fmla="*/ 2147483646 h 976"/>
                <a:gd name="T26" fmla="*/ 2147483646 w 1125"/>
                <a:gd name="T27" fmla="*/ 2147483646 h 976"/>
                <a:gd name="T28" fmla="*/ 2147483646 w 1125"/>
                <a:gd name="T29" fmla="*/ 2147483646 h 976"/>
                <a:gd name="T30" fmla="*/ 2147483646 w 1125"/>
                <a:gd name="T31" fmla="*/ 2147483646 h 976"/>
                <a:gd name="T32" fmla="*/ 2147483646 w 1125"/>
                <a:gd name="T33" fmla="*/ 2147483646 h 976"/>
                <a:gd name="T34" fmla="*/ 2147483646 w 1125"/>
                <a:gd name="T35" fmla="*/ 2147483646 h 976"/>
                <a:gd name="T36" fmla="*/ 2147483646 w 1125"/>
                <a:gd name="T37" fmla="*/ 2147483646 h 976"/>
                <a:gd name="T38" fmla="*/ 2147483646 w 1125"/>
                <a:gd name="T39" fmla="*/ 2147483646 h 976"/>
                <a:gd name="T40" fmla="*/ 2147483646 w 1125"/>
                <a:gd name="T41" fmla="*/ 2147483646 h 976"/>
                <a:gd name="T42" fmla="*/ 2147483646 w 1125"/>
                <a:gd name="T43" fmla="*/ 2147483646 h 976"/>
                <a:gd name="T44" fmla="*/ 2147483646 w 1125"/>
                <a:gd name="T45" fmla="*/ 2147483646 h 976"/>
                <a:gd name="T46" fmla="*/ 2147483646 w 1125"/>
                <a:gd name="T47" fmla="*/ 2147483646 h 976"/>
                <a:gd name="T48" fmla="*/ 2147483646 w 1125"/>
                <a:gd name="T49" fmla="*/ 2147483646 h 976"/>
                <a:gd name="T50" fmla="*/ 2147483646 w 1125"/>
                <a:gd name="T51" fmla="*/ 2147483646 h 976"/>
                <a:gd name="T52" fmla="*/ 2147483646 w 1125"/>
                <a:gd name="T53" fmla="*/ 2147483646 h 976"/>
                <a:gd name="T54" fmla="*/ 2147483646 w 1125"/>
                <a:gd name="T55" fmla="*/ 2147483646 h 976"/>
                <a:gd name="T56" fmla="*/ 2147483646 w 1125"/>
                <a:gd name="T57" fmla="*/ 2147483646 h 976"/>
                <a:gd name="T58" fmla="*/ 2147483646 w 1125"/>
                <a:gd name="T59" fmla="*/ 2147483646 h 976"/>
                <a:gd name="T60" fmla="*/ 2147483646 w 1125"/>
                <a:gd name="T61" fmla="*/ 2147483646 h 976"/>
                <a:gd name="T62" fmla="*/ 2147483646 w 1125"/>
                <a:gd name="T63" fmla="*/ 2147483646 h 976"/>
                <a:gd name="T64" fmla="*/ 2147483646 w 1125"/>
                <a:gd name="T65" fmla="*/ 2147483646 h 976"/>
                <a:gd name="T66" fmla="*/ 2147483646 w 1125"/>
                <a:gd name="T67" fmla="*/ 2147483646 h 976"/>
                <a:gd name="T68" fmla="*/ 2147483646 w 1125"/>
                <a:gd name="T69" fmla="*/ 2147483646 h 976"/>
                <a:gd name="T70" fmla="*/ 2147483646 w 1125"/>
                <a:gd name="T71" fmla="*/ 2147483646 h 976"/>
                <a:gd name="T72" fmla="*/ 2147483646 w 1125"/>
                <a:gd name="T73" fmla="*/ 2147483646 h 976"/>
                <a:gd name="T74" fmla="*/ 2147483646 w 1125"/>
                <a:gd name="T75" fmla="*/ 2147483646 h 976"/>
                <a:gd name="T76" fmla="*/ 2147483646 w 1125"/>
                <a:gd name="T77" fmla="*/ 2147483646 h 976"/>
                <a:gd name="T78" fmla="*/ 2147483646 w 1125"/>
                <a:gd name="T79" fmla="*/ 2147483646 h 976"/>
                <a:gd name="T80" fmla="*/ 2147483646 w 1125"/>
                <a:gd name="T81" fmla="*/ 2147483646 h 976"/>
                <a:gd name="T82" fmla="*/ 2147483646 w 1125"/>
                <a:gd name="T83" fmla="*/ 2147483646 h 976"/>
                <a:gd name="T84" fmla="*/ 2147483646 w 1125"/>
                <a:gd name="T85" fmla="*/ 2147483646 h 976"/>
                <a:gd name="T86" fmla="*/ 2147483646 w 1125"/>
                <a:gd name="T87" fmla="*/ 2147483646 h 976"/>
                <a:gd name="T88" fmla="*/ 2147483646 w 1125"/>
                <a:gd name="T89" fmla="*/ 2147483646 h 976"/>
                <a:gd name="T90" fmla="*/ 2147483646 w 1125"/>
                <a:gd name="T91" fmla="*/ 2147483646 h 976"/>
                <a:gd name="T92" fmla="*/ 2147483646 w 1125"/>
                <a:gd name="T93" fmla="*/ 2147483646 h 976"/>
                <a:gd name="T94" fmla="*/ 2147483646 w 1125"/>
                <a:gd name="T95" fmla="*/ 2147483646 h 976"/>
                <a:gd name="T96" fmla="*/ 2147483646 w 1125"/>
                <a:gd name="T97" fmla="*/ 2147483646 h 976"/>
                <a:gd name="T98" fmla="*/ 2147483646 w 1125"/>
                <a:gd name="T99" fmla="*/ 2147483646 h 976"/>
                <a:gd name="T100" fmla="*/ 2147483646 w 1125"/>
                <a:gd name="T101" fmla="*/ 2147483646 h 976"/>
                <a:gd name="T102" fmla="*/ 2147483646 w 1125"/>
                <a:gd name="T103" fmla="*/ 2147483646 h 976"/>
                <a:gd name="T104" fmla="*/ 2147483646 w 1125"/>
                <a:gd name="T105" fmla="*/ 2147483646 h 976"/>
                <a:gd name="T106" fmla="*/ 2147483646 w 1125"/>
                <a:gd name="T107" fmla="*/ 2147483646 h 976"/>
                <a:gd name="T108" fmla="*/ 2147483646 w 1125"/>
                <a:gd name="T109" fmla="*/ 2147483646 h 976"/>
                <a:gd name="T110" fmla="*/ 2147483646 w 1125"/>
                <a:gd name="T111" fmla="*/ 2147483646 h 976"/>
                <a:gd name="T112" fmla="*/ 2147483646 w 1125"/>
                <a:gd name="T113" fmla="*/ 2147483646 h 976"/>
                <a:gd name="T114" fmla="*/ 2147483646 w 1125"/>
                <a:gd name="T115" fmla="*/ 2147483646 h 976"/>
                <a:gd name="T116" fmla="*/ 2147483646 w 1125"/>
                <a:gd name="T117" fmla="*/ 2147483646 h 976"/>
                <a:gd name="T118" fmla="*/ 2147483646 w 1125"/>
                <a:gd name="T119" fmla="*/ 2147483646 h 976"/>
                <a:gd name="T120" fmla="*/ 2147483646 w 1125"/>
                <a:gd name="T121" fmla="*/ 2147483646 h 976"/>
                <a:gd name="T122" fmla="*/ 2147483646 w 1125"/>
                <a:gd name="T123" fmla="*/ 2147483646 h 9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5"/>
                <a:gd name="T187" fmla="*/ 0 h 976"/>
                <a:gd name="T188" fmla="*/ 1125 w 1125"/>
                <a:gd name="T189" fmla="*/ 976 h 9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5" h="976">
                  <a:moveTo>
                    <a:pt x="0" y="0"/>
                  </a:moveTo>
                  <a:lnTo>
                    <a:pt x="22" y="0"/>
                  </a:lnTo>
                  <a:lnTo>
                    <a:pt x="45" y="1"/>
                  </a:lnTo>
                  <a:lnTo>
                    <a:pt x="68" y="2"/>
                  </a:lnTo>
                  <a:lnTo>
                    <a:pt x="90" y="3"/>
                  </a:lnTo>
                  <a:lnTo>
                    <a:pt x="113" y="5"/>
                  </a:lnTo>
                  <a:lnTo>
                    <a:pt x="135" y="7"/>
                  </a:lnTo>
                  <a:lnTo>
                    <a:pt x="158" y="10"/>
                  </a:lnTo>
                  <a:lnTo>
                    <a:pt x="180" y="13"/>
                  </a:lnTo>
                  <a:lnTo>
                    <a:pt x="203" y="16"/>
                  </a:lnTo>
                  <a:lnTo>
                    <a:pt x="225" y="20"/>
                  </a:lnTo>
                  <a:lnTo>
                    <a:pt x="247" y="24"/>
                  </a:lnTo>
                  <a:lnTo>
                    <a:pt x="269" y="28"/>
                  </a:lnTo>
                  <a:lnTo>
                    <a:pt x="291" y="33"/>
                  </a:lnTo>
                  <a:lnTo>
                    <a:pt x="313" y="39"/>
                  </a:lnTo>
                  <a:lnTo>
                    <a:pt x="335" y="45"/>
                  </a:lnTo>
                  <a:lnTo>
                    <a:pt x="358" y="50"/>
                  </a:lnTo>
                  <a:lnTo>
                    <a:pt x="380" y="57"/>
                  </a:lnTo>
                  <a:lnTo>
                    <a:pt x="401" y="64"/>
                  </a:lnTo>
                  <a:lnTo>
                    <a:pt x="423" y="71"/>
                  </a:lnTo>
                  <a:lnTo>
                    <a:pt x="444" y="78"/>
                  </a:lnTo>
                  <a:lnTo>
                    <a:pt x="465" y="87"/>
                  </a:lnTo>
                  <a:lnTo>
                    <a:pt x="486" y="94"/>
                  </a:lnTo>
                  <a:lnTo>
                    <a:pt x="507" y="103"/>
                  </a:lnTo>
                  <a:lnTo>
                    <a:pt x="527" y="113"/>
                  </a:lnTo>
                  <a:lnTo>
                    <a:pt x="549" y="122"/>
                  </a:lnTo>
                  <a:lnTo>
                    <a:pt x="569" y="132"/>
                  </a:lnTo>
                  <a:lnTo>
                    <a:pt x="589" y="141"/>
                  </a:lnTo>
                  <a:lnTo>
                    <a:pt x="609" y="152"/>
                  </a:lnTo>
                  <a:lnTo>
                    <a:pt x="629" y="164"/>
                  </a:lnTo>
                  <a:lnTo>
                    <a:pt x="649" y="174"/>
                  </a:lnTo>
                  <a:lnTo>
                    <a:pt x="669" y="186"/>
                  </a:lnTo>
                  <a:lnTo>
                    <a:pt x="688" y="197"/>
                  </a:lnTo>
                  <a:lnTo>
                    <a:pt x="707" y="210"/>
                  </a:lnTo>
                  <a:lnTo>
                    <a:pt x="726" y="222"/>
                  </a:lnTo>
                  <a:lnTo>
                    <a:pt x="744" y="236"/>
                  </a:lnTo>
                  <a:lnTo>
                    <a:pt x="764" y="248"/>
                  </a:lnTo>
                  <a:lnTo>
                    <a:pt x="782" y="261"/>
                  </a:lnTo>
                  <a:lnTo>
                    <a:pt x="799" y="276"/>
                  </a:lnTo>
                  <a:lnTo>
                    <a:pt x="817" y="289"/>
                  </a:lnTo>
                  <a:lnTo>
                    <a:pt x="835" y="305"/>
                  </a:lnTo>
                  <a:lnTo>
                    <a:pt x="852" y="319"/>
                  </a:lnTo>
                  <a:lnTo>
                    <a:pt x="869" y="334"/>
                  </a:lnTo>
                  <a:lnTo>
                    <a:pt x="885" y="350"/>
                  </a:lnTo>
                  <a:lnTo>
                    <a:pt x="902" y="365"/>
                  </a:lnTo>
                  <a:lnTo>
                    <a:pt x="918" y="380"/>
                  </a:lnTo>
                  <a:lnTo>
                    <a:pt x="934" y="397"/>
                  </a:lnTo>
                  <a:lnTo>
                    <a:pt x="950" y="413"/>
                  </a:lnTo>
                  <a:lnTo>
                    <a:pt x="965" y="430"/>
                  </a:lnTo>
                  <a:lnTo>
                    <a:pt x="980" y="447"/>
                  </a:lnTo>
                  <a:lnTo>
                    <a:pt x="995" y="464"/>
                  </a:lnTo>
                  <a:lnTo>
                    <a:pt x="1009" y="482"/>
                  </a:lnTo>
                  <a:lnTo>
                    <a:pt x="1024" y="499"/>
                  </a:lnTo>
                  <a:lnTo>
                    <a:pt x="1037" y="518"/>
                  </a:lnTo>
                  <a:lnTo>
                    <a:pt x="1051" y="536"/>
                  </a:lnTo>
                  <a:lnTo>
                    <a:pt x="1064" y="554"/>
                  </a:lnTo>
                  <a:lnTo>
                    <a:pt x="1076" y="573"/>
                  </a:lnTo>
                  <a:lnTo>
                    <a:pt x="1089" y="592"/>
                  </a:lnTo>
                  <a:lnTo>
                    <a:pt x="1101" y="611"/>
                  </a:lnTo>
                  <a:lnTo>
                    <a:pt x="1113" y="630"/>
                  </a:lnTo>
                  <a:lnTo>
                    <a:pt x="1124" y="650"/>
                  </a:lnTo>
                  <a:lnTo>
                    <a:pt x="916" y="913"/>
                  </a:lnTo>
                  <a:lnTo>
                    <a:pt x="562" y="975"/>
                  </a:lnTo>
                  <a:lnTo>
                    <a:pt x="556" y="965"/>
                  </a:lnTo>
                  <a:lnTo>
                    <a:pt x="550" y="955"/>
                  </a:lnTo>
                  <a:lnTo>
                    <a:pt x="545" y="946"/>
                  </a:lnTo>
                  <a:lnTo>
                    <a:pt x="538" y="936"/>
                  </a:lnTo>
                  <a:lnTo>
                    <a:pt x="531" y="927"/>
                  </a:lnTo>
                  <a:lnTo>
                    <a:pt x="525" y="918"/>
                  </a:lnTo>
                  <a:lnTo>
                    <a:pt x="518" y="908"/>
                  </a:lnTo>
                  <a:lnTo>
                    <a:pt x="511" y="900"/>
                  </a:lnTo>
                  <a:lnTo>
                    <a:pt x="504" y="891"/>
                  </a:lnTo>
                  <a:lnTo>
                    <a:pt x="497" y="882"/>
                  </a:lnTo>
                  <a:lnTo>
                    <a:pt x="490" y="874"/>
                  </a:lnTo>
                  <a:lnTo>
                    <a:pt x="482" y="865"/>
                  </a:lnTo>
                  <a:lnTo>
                    <a:pt x="475" y="857"/>
                  </a:lnTo>
                  <a:lnTo>
                    <a:pt x="467" y="848"/>
                  </a:lnTo>
                  <a:lnTo>
                    <a:pt x="458" y="840"/>
                  </a:lnTo>
                  <a:lnTo>
                    <a:pt x="451" y="833"/>
                  </a:lnTo>
                  <a:lnTo>
                    <a:pt x="442" y="825"/>
                  </a:lnTo>
                  <a:lnTo>
                    <a:pt x="434" y="817"/>
                  </a:lnTo>
                  <a:lnTo>
                    <a:pt x="426" y="810"/>
                  </a:lnTo>
                  <a:lnTo>
                    <a:pt x="417" y="802"/>
                  </a:lnTo>
                  <a:lnTo>
                    <a:pt x="408" y="795"/>
                  </a:lnTo>
                  <a:lnTo>
                    <a:pt x="400" y="787"/>
                  </a:lnTo>
                  <a:lnTo>
                    <a:pt x="390" y="781"/>
                  </a:lnTo>
                  <a:lnTo>
                    <a:pt x="382" y="774"/>
                  </a:lnTo>
                  <a:lnTo>
                    <a:pt x="372" y="767"/>
                  </a:lnTo>
                  <a:lnTo>
                    <a:pt x="362" y="761"/>
                  </a:lnTo>
                  <a:lnTo>
                    <a:pt x="353" y="755"/>
                  </a:lnTo>
                  <a:lnTo>
                    <a:pt x="344" y="749"/>
                  </a:lnTo>
                  <a:lnTo>
                    <a:pt x="334" y="742"/>
                  </a:lnTo>
                  <a:lnTo>
                    <a:pt x="324" y="737"/>
                  </a:lnTo>
                  <a:lnTo>
                    <a:pt x="314" y="732"/>
                  </a:lnTo>
                  <a:lnTo>
                    <a:pt x="305" y="726"/>
                  </a:lnTo>
                  <a:lnTo>
                    <a:pt x="294" y="721"/>
                  </a:lnTo>
                  <a:lnTo>
                    <a:pt x="285" y="715"/>
                  </a:lnTo>
                  <a:lnTo>
                    <a:pt x="274" y="711"/>
                  </a:lnTo>
                  <a:lnTo>
                    <a:pt x="263" y="706"/>
                  </a:lnTo>
                  <a:lnTo>
                    <a:pt x="253" y="702"/>
                  </a:lnTo>
                  <a:lnTo>
                    <a:pt x="242" y="697"/>
                  </a:lnTo>
                  <a:lnTo>
                    <a:pt x="232" y="693"/>
                  </a:lnTo>
                  <a:lnTo>
                    <a:pt x="221" y="690"/>
                  </a:lnTo>
                  <a:lnTo>
                    <a:pt x="211" y="686"/>
                  </a:lnTo>
                  <a:lnTo>
                    <a:pt x="200" y="682"/>
                  </a:lnTo>
                  <a:lnTo>
                    <a:pt x="190" y="678"/>
                  </a:lnTo>
                  <a:lnTo>
                    <a:pt x="178" y="675"/>
                  </a:lnTo>
                  <a:lnTo>
                    <a:pt x="167" y="672"/>
                  </a:lnTo>
                  <a:lnTo>
                    <a:pt x="157" y="669"/>
                  </a:lnTo>
                  <a:lnTo>
                    <a:pt x="145" y="667"/>
                  </a:lnTo>
                  <a:lnTo>
                    <a:pt x="135" y="665"/>
                  </a:lnTo>
                  <a:lnTo>
                    <a:pt x="123" y="662"/>
                  </a:lnTo>
                  <a:lnTo>
                    <a:pt x="112" y="660"/>
                  </a:lnTo>
                  <a:lnTo>
                    <a:pt x="101" y="658"/>
                  </a:lnTo>
                  <a:lnTo>
                    <a:pt x="90" y="656"/>
                  </a:lnTo>
                  <a:lnTo>
                    <a:pt x="78" y="655"/>
                  </a:lnTo>
                  <a:lnTo>
                    <a:pt x="68" y="653"/>
                  </a:lnTo>
                  <a:lnTo>
                    <a:pt x="56" y="652"/>
                  </a:lnTo>
                  <a:lnTo>
                    <a:pt x="45" y="651"/>
                  </a:lnTo>
                  <a:lnTo>
                    <a:pt x="33" y="651"/>
                  </a:lnTo>
                  <a:lnTo>
                    <a:pt x="22" y="650"/>
                  </a:lnTo>
                  <a:lnTo>
                    <a:pt x="11" y="650"/>
                  </a:lnTo>
                  <a:lnTo>
                    <a:pt x="0" y="650"/>
                  </a:lnTo>
                  <a:lnTo>
                    <a:pt x="100" y="337"/>
                  </a:lnTo>
                  <a:lnTo>
                    <a:pt x="0" y="0"/>
                  </a:lnTo>
                </a:path>
              </a:pathLst>
            </a:custGeom>
            <a:solidFill>
              <a:schemeClr val="accent1">
                <a:lumMod val="20000"/>
                <a:lumOff val="80000"/>
              </a:schemeClr>
            </a:solidFill>
            <a:ln w="12700" cap="rnd" cmpd="sng">
              <a:solidFill>
                <a:srgbClr val="000000"/>
              </a:solidFill>
              <a:prstDash val="solid"/>
              <a:round/>
              <a:headEnd type="none" w="med" len="med"/>
              <a:tailEnd type="none" w="med" len="med"/>
            </a:ln>
          </p:spPr>
          <p:txBody>
            <a:bodyPr/>
            <a:lstStyle/>
            <a:p>
              <a:pPr defTabSz="685828" eaLnBrk="0" fontAlgn="base" hangingPunct="0">
                <a:spcBef>
                  <a:spcPct val="0"/>
                </a:spcBef>
                <a:spcAft>
                  <a:spcPct val="0"/>
                </a:spcAft>
                <a:defRPr/>
              </a:pPr>
              <a:endParaRPr lang="es-CO" sz="1200" b="1">
                <a:latin typeface="Arial" panose="020B0604020202020204" pitchFamily="34" charset="0"/>
              </a:endParaRPr>
            </a:p>
          </p:txBody>
        </p:sp>
        <p:sp>
          <p:nvSpPr>
            <p:cNvPr id="102" name="Freeform 6">
              <a:extLst>
                <a:ext uri="{FF2B5EF4-FFF2-40B4-BE49-F238E27FC236}">
                  <a16:creationId xmlns:a16="http://schemas.microsoft.com/office/drawing/2014/main" id="{7EAC8F55-1449-4B4A-90AA-5A0F4CA960BB}"/>
                </a:ext>
              </a:extLst>
            </p:cNvPr>
            <p:cNvSpPr>
              <a:spLocks/>
            </p:cNvSpPr>
            <p:nvPr/>
          </p:nvSpPr>
          <p:spPr bwMode="auto">
            <a:xfrm>
              <a:off x="6758979" y="1527722"/>
              <a:ext cx="1171575" cy="2065338"/>
            </a:xfrm>
            <a:custGeom>
              <a:avLst/>
              <a:gdLst>
                <a:gd name="T0" fmla="*/ 2147483646 w 738"/>
                <a:gd name="T1" fmla="*/ 2147483646 h 1301"/>
                <a:gd name="T2" fmla="*/ 2147483646 w 738"/>
                <a:gd name="T3" fmla="*/ 2147483646 h 1301"/>
                <a:gd name="T4" fmla="*/ 2147483646 w 738"/>
                <a:gd name="T5" fmla="*/ 2147483646 h 1301"/>
                <a:gd name="T6" fmla="*/ 2147483646 w 738"/>
                <a:gd name="T7" fmla="*/ 2147483646 h 1301"/>
                <a:gd name="T8" fmla="*/ 2147483646 w 738"/>
                <a:gd name="T9" fmla="*/ 2147483646 h 1301"/>
                <a:gd name="T10" fmla="*/ 2147483646 w 738"/>
                <a:gd name="T11" fmla="*/ 2147483646 h 1301"/>
                <a:gd name="T12" fmla="*/ 2147483646 w 738"/>
                <a:gd name="T13" fmla="*/ 2147483646 h 1301"/>
                <a:gd name="T14" fmla="*/ 2147483646 w 738"/>
                <a:gd name="T15" fmla="*/ 2147483646 h 1301"/>
                <a:gd name="T16" fmla="*/ 2147483646 w 738"/>
                <a:gd name="T17" fmla="*/ 2147483646 h 1301"/>
                <a:gd name="T18" fmla="*/ 2147483646 w 738"/>
                <a:gd name="T19" fmla="*/ 2147483646 h 1301"/>
                <a:gd name="T20" fmla="*/ 2147483646 w 738"/>
                <a:gd name="T21" fmla="*/ 2147483646 h 1301"/>
                <a:gd name="T22" fmla="*/ 2147483646 w 738"/>
                <a:gd name="T23" fmla="*/ 2147483646 h 1301"/>
                <a:gd name="T24" fmla="*/ 2147483646 w 738"/>
                <a:gd name="T25" fmla="*/ 2147483646 h 1301"/>
                <a:gd name="T26" fmla="*/ 2147483646 w 738"/>
                <a:gd name="T27" fmla="*/ 2147483646 h 1301"/>
                <a:gd name="T28" fmla="*/ 2147483646 w 738"/>
                <a:gd name="T29" fmla="*/ 2147483646 h 1301"/>
                <a:gd name="T30" fmla="*/ 2147483646 w 738"/>
                <a:gd name="T31" fmla="*/ 2147483646 h 1301"/>
                <a:gd name="T32" fmla="*/ 2147483646 w 738"/>
                <a:gd name="T33" fmla="*/ 2147483646 h 1301"/>
                <a:gd name="T34" fmla="*/ 2147483646 w 738"/>
                <a:gd name="T35" fmla="*/ 2147483646 h 1301"/>
                <a:gd name="T36" fmla="*/ 2147483646 w 738"/>
                <a:gd name="T37" fmla="*/ 2147483646 h 1301"/>
                <a:gd name="T38" fmla="*/ 2147483646 w 738"/>
                <a:gd name="T39" fmla="*/ 2147483646 h 1301"/>
                <a:gd name="T40" fmla="*/ 2147483646 w 738"/>
                <a:gd name="T41" fmla="*/ 2147483646 h 1301"/>
                <a:gd name="T42" fmla="*/ 2147483646 w 738"/>
                <a:gd name="T43" fmla="*/ 2147483646 h 1301"/>
                <a:gd name="T44" fmla="*/ 2147483646 w 738"/>
                <a:gd name="T45" fmla="*/ 2147483646 h 1301"/>
                <a:gd name="T46" fmla="*/ 2147483646 w 738"/>
                <a:gd name="T47" fmla="*/ 2147483646 h 1301"/>
                <a:gd name="T48" fmla="*/ 2147483646 w 738"/>
                <a:gd name="T49" fmla="*/ 2147483646 h 1301"/>
                <a:gd name="T50" fmla="*/ 2147483646 w 738"/>
                <a:gd name="T51" fmla="*/ 2147483646 h 1301"/>
                <a:gd name="T52" fmla="*/ 2147483646 w 738"/>
                <a:gd name="T53" fmla="*/ 2147483646 h 1301"/>
                <a:gd name="T54" fmla="*/ 2147483646 w 738"/>
                <a:gd name="T55" fmla="*/ 2147483646 h 1301"/>
                <a:gd name="T56" fmla="*/ 2147483646 w 738"/>
                <a:gd name="T57" fmla="*/ 2147483646 h 1301"/>
                <a:gd name="T58" fmla="*/ 2147483646 w 738"/>
                <a:gd name="T59" fmla="*/ 2147483646 h 1301"/>
                <a:gd name="T60" fmla="*/ 2147483646 w 738"/>
                <a:gd name="T61" fmla="*/ 2147483646 h 1301"/>
                <a:gd name="T62" fmla="*/ 2147483646 w 738"/>
                <a:gd name="T63" fmla="*/ 2147483646 h 1301"/>
                <a:gd name="T64" fmla="*/ 2147483646 w 738"/>
                <a:gd name="T65" fmla="*/ 2147483646 h 1301"/>
                <a:gd name="T66" fmla="*/ 2147483646 w 738"/>
                <a:gd name="T67" fmla="*/ 2147483646 h 1301"/>
                <a:gd name="T68" fmla="*/ 2147483646 w 738"/>
                <a:gd name="T69" fmla="*/ 2147483646 h 1301"/>
                <a:gd name="T70" fmla="*/ 2147483646 w 738"/>
                <a:gd name="T71" fmla="*/ 2147483646 h 1301"/>
                <a:gd name="T72" fmla="*/ 2147483646 w 738"/>
                <a:gd name="T73" fmla="*/ 2147483646 h 1301"/>
                <a:gd name="T74" fmla="*/ 2147483646 w 738"/>
                <a:gd name="T75" fmla="*/ 2147483646 h 1301"/>
                <a:gd name="T76" fmla="*/ 2147483646 w 738"/>
                <a:gd name="T77" fmla="*/ 2147483646 h 1301"/>
                <a:gd name="T78" fmla="*/ 2147483646 w 738"/>
                <a:gd name="T79" fmla="*/ 2147483646 h 1301"/>
                <a:gd name="T80" fmla="*/ 2147483646 w 738"/>
                <a:gd name="T81" fmla="*/ 2147483646 h 1301"/>
                <a:gd name="T82" fmla="*/ 2147483646 w 738"/>
                <a:gd name="T83" fmla="*/ 2147483646 h 1301"/>
                <a:gd name="T84" fmla="*/ 2147483646 w 738"/>
                <a:gd name="T85" fmla="*/ 2147483646 h 1301"/>
                <a:gd name="T86" fmla="*/ 2147483646 w 738"/>
                <a:gd name="T87" fmla="*/ 2147483646 h 1301"/>
                <a:gd name="T88" fmla="*/ 2147483646 w 738"/>
                <a:gd name="T89" fmla="*/ 2147483646 h 1301"/>
                <a:gd name="T90" fmla="*/ 2147483646 w 738"/>
                <a:gd name="T91" fmla="*/ 2147483646 h 1301"/>
                <a:gd name="T92" fmla="*/ 2147483646 w 738"/>
                <a:gd name="T93" fmla="*/ 2147483646 h 1301"/>
                <a:gd name="T94" fmla="*/ 2147483646 w 738"/>
                <a:gd name="T95" fmla="*/ 2147483646 h 1301"/>
                <a:gd name="T96" fmla="*/ 2147483646 w 738"/>
                <a:gd name="T97" fmla="*/ 2147483646 h 1301"/>
                <a:gd name="T98" fmla="*/ 2147483646 w 738"/>
                <a:gd name="T99" fmla="*/ 2147483646 h 1301"/>
                <a:gd name="T100" fmla="*/ 2147483646 w 738"/>
                <a:gd name="T101" fmla="*/ 2147483646 h 1301"/>
                <a:gd name="T102" fmla="*/ 2147483646 w 738"/>
                <a:gd name="T103" fmla="*/ 2147483646 h 1301"/>
                <a:gd name="T104" fmla="*/ 2147483646 w 738"/>
                <a:gd name="T105" fmla="*/ 2147483646 h 1301"/>
                <a:gd name="T106" fmla="*/ 2147483646 w 738"/>
                <a:gd name="T107" fmla="*/ 2147483646 h 1301"/>
                <a:gd name="T108" fmla="*/ 2147483646 w 738"/>
                <a:gd name="T109" fmla="*/ 2147483646 h 1301"/>
                <a:gd name="T110" fmla="*/ 2147483646 w 738"/>
                <a:gd name="T111" fmla="*/ 2147483646 h 1301"/>
                <a:gd name="T112" fmla="*/ 2147483646 w 738"/>
                <a:gd name="T113" fmla="*/ 2147483646 h 1301"/>
                <a:gd name="T114" fmla="*/ 2147483646 w 738"/>
                <a:gd name="T115" fmla="*/ 2147483646 h 1301"/>
                <a:gd name="T116" fmla="*/ 2147483646 w 738"/>
                <a:gd name="T117" fmla="*/ 2147483646 h 1301"/>
                <a:gd name="T118" fmla="*/ 2147483646 w 738"/>
                <a:gd name="T119" fmla="*/ 2147483646 h 1301"/>
                <a:gd name="T120" fmla="*/ 2147483646 w 738"/>
                <a:gd name="T121" fmla="*/ 2147483646 h 1301"/>
                <a:gd name="T122" fmla="*/ 2147483646 w 738"/>
                <a:gd name="T123" fmla="*/ 2147483646 h 13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8"/>
                <a:gd name="T187" fmla="*/ 0 h 1301"/>
                <a:gd name="T188" fmla="*/ 738 w 738"/>
                <a:gd name="T189" fmla="*/ 1301 h 13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8" h="1301">
                  <a:moveTo>
                    <a:pt x="562" y="0"/>
                  </a:moveTo>
                  <a:lnTo>
                    <a:pt x="574" y="19"/>
                  </a:lnTo>
                  <a:lnTo>
                    <a:pt x="584" y="40"/>
                  </a:lnTo>
                  <a:lnTo>
                    <a:pt x="595" y="60"/>
                  </a:lnTo>
                  <a:lnTo>
                    <a:pt x="606" y="80"/>
                  </a:lnTo>
                  <a:lnTo>
                    <a:pt x="615" y="101"/>
                  </a:lnTo>
                  <a:lnTo>
                    <a:pt x="625" y="121"/>
                  </a:lnTo>
                  <a:lnTo>
                    <a:pt x="633" y="142"/>
                  </a:lnTo>
                  <a:lnTo>
                    <a:pt x="642" y="163"/>
                  </a:lnTo>
                  <a:lnTo>
                    <a:pt x="651" y="184"/>
                  </a:lnTo>
                  <a:lnTo>
                    <a:pt x="658" y="206"/>
                  </a:lnTo>
                  <a:lnTo>
                    <a:pt x="666" y="227"/>
                  </a:lnTo>
                  <a:lnTo>
                    <a:pt x="673" y="248"/>
                  </a:lnTo>
                  <a:lnTo>
                    <a:pt x="680" y="270"/>
                  </a:lnTo>
                  <a:lnTo>
                    <a:pt x="686" y="292"/>
                  </a:lnTo>
                  <a:lnTo>
                    <a:pt x="693" y="313"/>
                  </a:lnTo>
                  <a:lnTo>
                    <a:pt x="699" y="335"/>
                  </a:lnTo>
                  <a:lnTo>
                    <a:pt x="704" y="357"/>
                  </a:lnTo>
                  <a:lnTo>
                    <a:pt x="708" y="379"/>
                  </a:lnTo>
                  <a:lnTo>
                    <a:pt x="713" y="401"/>
                  </a:lnTo>
                  <a:lnTo>
                    <a:pt x="717" y="424"/>
                  </a:lnTo>
                  <a:lnTo>
                    <a:pt x="721" y="447"/>
                  </a:lnTo>
                  <a:lnTo>
                    <a:pt x="725" y="469"/>
                  </a:lnTo>
                  <a:lnTo>
                    <a:pt x="728" y="492"/>
                  </a:lnTo>
                  <a:lnTo>
                    <a:pt x="729" y="514"/>
                  </a:lnTo>
                  <a:lnTo>
                    <a:pt x="732" y="537"/>
                  </a:lnTo>
                  <a:lnTo>
                    <a:pt x="733" y="559"/>
                  </a:lnTo>
                  <a:lnTo>
                    <a:pt x="735" y="582"/>
                  </a:lnTo>
                  <a:lnTo>
                    <a:pt x="736" y="604"/>
                  </a:lnTo>
                  <a:lnTo>
                    <a:pt x="737" y="627"/>
                  </a:lnTo>
                  <a:lnTo>
                    <a:pt x="737" y="650"/>
                  </a:lnTo>
                  <a:lnTo>
                    <a:pt x="737" y="672"/>
                  </a:lnTo>
                  <a:lnTo>
                    <a:pt x="736" y="695"/>
                  </a:lnTo>
                  <a:lnTo>
                    <a:pt x="735" y="718"/>
                  </a:lnTo>
                  <a:lnTo>
                    <a:pt x="733" y="740"/>
                  </a:lnTo>
                  <a:lnTo>
                    <a:pt x="732" y="763"/>
                  </a:lnTo>
                  <a:lnTo>
                    <a:pt x="729" y="785"/>
                  </a:lnTo>
                  <a:lnTo>
                    <a:pt x="728" y="808"/>
                  </a:lnTo>
                  <a:lnTo>
                    <a:pt x="725" y="830"/>
                  </a:lnTo>
                  <a:lnTo>
                    <a:pt x="721" y="854"/>
                  </a:lnTo>
                  <a:lnTo>
                    <a:pt x="717" y="876"/>
                  </a:lnTo>
                  <a:lnTo>
                    <a:pt x="713" y="898"/>
                  </a:lnTo>
                  <a:lnTo>
                    <a:pt x="708" y="920"/>
                  </a:lnTo>
                  <a:lnTo>
                    <a:pt x="704" y="942"/>
                  </a:lnTo>
                  <a:lnTo>
                    <a:pt x="699" y="964"/>
                  </a:lnTo>
                  <a:lnTo>
                    <a:pt x="693" y="986"/>
                  </a:lnTo>
                  <a:lnTo>
                    <a:pt x="686" y="1008"/>
                  </a:lnTo>
                  <a:lnTo>
                    <a:pt x="680" y="1030"/>
                  </a:lnTo>
                  <a:lnTo>
                    <a:pt x="673" y="1051"/>
                  </a:lnTo>
                  <a:lnTo>
                    <a:pt x="666" y="1073"/>
                  </a:lnTo>
                  <a:lnTo>
                    <a:pt x="658" y="1094"/>
                  </a:lnTo>
                  <a:lnTo>
                    <a:pt x="651" y="1116"/>
                  </a:lnTo>
                  <a:lnTo>
                    <a:pt x="642" y="1137"/>
                  </a:lnTo>
                  <a:lnTo>
                    <a:pt x="633" y="1158"/>
                  </a:lnTo>
                  <a:lnTo>
                    <a:pt x="625" y="1178"/>
                  </a:lnTo>
                  <a:lnTo>
                    <a:pt x="615" y="1199"/>
                  </a:lnTo>
                  <a:lnTo>
                    <a:pt x="606" y="1219"/>
                  </a:lnTo>
                  <a:lnTo>
                    <a:pt x="595" y="1239"/>
                  </a:lnTo>
                  <a:lnTo>
                    <a:pt x="584" y="1260"/>
                  </a:lnTo>
                  <a:lnTo>
                    <a:pt x="574" y="1280"/>
                  </a:lnTo>
                  <a:lnTo>
                    <a:pt x="562" y="1300"/>
                  </a:lnTo>
                  <a:lnTo>
                    <a:pt x="210" y="1271"/>
                  </a:lnTo>
                  <a:lnTo>
                    <a:pt x="0" y="974"/>
                  </a:lnTo>
                  <a:lnTo>
                    <a:pt x="6" y="965"/>
                  </a:lnTo>
                  <a:lnTo>
                    <a:pt x="11" y="955"/>
                  </a:lnTo>
                  <a:lnTo>
                    <a:pt x="16" y="945"/>
                  </a:lnTo>
                  <a:lnTo>
                    <a:pt x="21" y="935"/>
                  </a:lnTo>
                  <a:lnTo>
                    <a:pt x="26" y="925"/>
                  </a:lnTo>
                  <a:lnTo>
                    <a:pt x="31" y="914"/>
                  </a:lnTo>
                  <a:lnTo>
                    <a:pt x="35" y="903"/>
                  </a:lnTo>
                  <a:lnTo>
                    <a:pt x="39" y="893"/>
                  </a:lnTo>
                  <a:lnTo>
                    <a:pt x="44" y="882"/>
                  </a:lnTo>
                  <a:lnTo>
                    <a:pt x="48" y="872"/>
                  </a:lnTo>
                  <a:lnTo>
                    <a:pt x="52" y="861"/>
                  </a:lnTo>
                  <a:lnTo>
                    <a:pt x="56" y="851"/>
                  </a:lnTo>
                  <a:lnTo>
                    <a:pt x="59" y="840"/>
                  </a:lnTo>
                  <a:lnTo>
                    <a:pt x="62" y="829"/>
                  </a:lnTo>
                  <a:lnTo>
                    <a:pt x="65" y="818"/>
                  </a:lnTo>
                  <a:lnTo>
                    <a:pt x="68" y="807"/>
                  </a:lnTo>
                  <a:lnTo>
                    <a:pt x="70" y="796"/>
                  </a:lnTo>
                  <a:lnTo>
                    <a:pt x="73" y="785"/>
                  </a:lnTo>
                  <a:lnTo>
                    <a:pt x="75" y="774"/>
                  </a:lnTo>
                  <a:lnTo>
                    <a:pt x="77" y="762"/>
                  </a:lnTo>
                  <a:lnTo>
                    <a:pt x="79" y="752"/>
                  </a:lnTo>
                  <a:lnTo>
                    <a:pt x="81" y="740"/>
                  </a:lnTo>
                  <a:lnTo>
                    <a:pt x="83" y="729"/>
                  </a:lnTo>
                  <a:lnTo>
                    <a:pt x="83" y="718"/>
                  </a:lnTo>
                  <a:lnTo>
                    <a:pt x="84" y="707"/>
                  </a:lnTo>
                  <a:lnTo>
                    <a:pt x="85" y="695"/>
                  </a:lnTo>
                  <a:lnTo>
                    <a:pt x="86" y="684"/>
                  </a:lnTo>
                  <a:lnTo>
                    <a:pt x="86" y="672"/>
                  </a:lnTo>
                  <a:lnTo>
                    <a:pt x="87" y="662"/>
                  </a:lnTo>
                  <a:lnTo>
                    <a:pt x="87" y="650"/>
                  </a:lnTo>
                  <a:lnTo>
                    <a:pt x="87" y="639"/>
                  </a:lnTo>
                  <a:lnTo>
                    <a:pt x="86" y="627"/>
                  </a:lnTo>
                  <a:lnTo>
                    <a:pt x="86" y="615"/>
                  </a:lnTo>
                  <a:lnTo>
                    <a:pt x="85" y="605"/>
                  </a:lnTo>
                  <a:lnTo>
                    <a:pt x="84" y="593"/>
                  </a:lnTo>
                  <a:lnTo>
                    <a:pt x="83" y="582"/>
                  </a:lnTo>
                  <a:lnTo>
                    <a:pt x="83" y="570"/>
                  </a:lnTo>
                  <a:lnTo>
                    <a:pt x="81" y="560"/>
                  </a:lnTo>
                  <a:lnTo>
                    <a:pt x="79" y="548"/>
                  </a:lnTo>
                  <a:lnTo>
                    <a:pt x="77" y="537"/>
                  </a:lnTo>
                  <a:lnTo>
                    <a:pt x="75" y="526"/>
                  </a:lnTo>
                  <a:lnTo>
                    <a:pt x="73" y="515"/>
                  </a:lnTo>
                  <a:lnTo>
                    <a:pt x="70" y="503"/>
                  </a:lnTo>
                  <a:lnTo>
                    <a:pt x="68" y="493"/>
                  </a:lnTo>
                  <a:lnTo>
                    <a:pt x="65" y="482"/>
                  </a:lnTo>
                  <a:lnTo>
                    <a:pt x="62" y="471"/>
                  </a:lnTo>
                  <a:lnTo>
                    <a:pt x="59" y="460"/>
                  </a:lnTo>
                  <a:lnTo>
                    <a:pt x="56" y="449"/>
                  </a:lnTo>
                  <a:lnTo>
                    <a:pt x="52" y="438"/>
                  </a:lnTo>
                  <a:lnTo>
                    <a:pt x="48" y="427"/>
                  </a:lnTo>
                  <a:lnTo>
                    <a:pt x="44" y="417"/>
                  </a:lnTo>
                  <a:lnTo>
                    <a:pt x="39" y="406"/>
                  </a:lnTo>
                  <a:lnTo>
                    <a:pt x="35" y="396"/>
                  </a:lnTo>
                  <a:lnTo>
                    <a:pt x="31" y="385"/>
                  </a:lnTo>
                  <a:lnTo>
                    <a:pt x="26" y="375"/>
                  </a:lnTo>
                  <a:lnTo>
                    <a:pt x="21" y="365"/>
                  </a:lnTo>
                  <a:lnTo>
                    <a:pt x="16" y="354"/>
                  </a:lnTo>
                  <a:lnTo>
                    <a:pt x="11" y="345"/>
                  </a:lnTo>
                  <a:lnTo>
                    <a:pt x="6" y="335"/>
                  </a:lnTo>
                  <a:lnTo>
                    <a:pt x="0" y="325"/>
                  </a:lnTo>
                  <a:lnTo>
                    <a:pt x="354" y="263"/>
                  </a:lnTo>
                  <a:lnTo>
                    <a:pt x="562" y="0"/>
                  </a:lnTo>
                </a:path>
              </a:pathLst>
            </a:custGeom>
            <a:solidFill>
              <a:schemeClr val="accent1">
                <a:lumMod val="20000"/>
                <a:lumOff val="80000"/>
              </a:schemeClr>
            </a:solidFill>
            <a:ln w="12700" cap="rnd" cmpd="sng">
              <a:solidFill>
                <a:srgbClr val="000000"/>
              </a:solidFill>
              <a:prstDash val="solid"/>
              <a:round/>
              <a:headEnd type="none" w="med" len="med"/>
              <a:tailEnd type="none" w="med" len="med"/>
            </a:ln>
          </p:spPr>
          <p:txBody>
            <a:bodyPr/>
            <a:lstStyle/>
            <a:p>
              <a:pPr defTabSz="685828" eaLnBrk="0" fontAlgn="base" hangingPunct="0">
                <a:spcBef>
                  <a:spcPct val="0"/>
                </a:spcBef>
                <a:spcAft>
                  <a:spcPct val="0"/>
                </a:spcAft>
                <a:defRPr/>
              </a:pPr>
              <a:endParaRPr lang="es-CO" sz="1200" b="1">
                <a:latin typeface="Arial" panose="020B0604020202020204" pitchFamily="34" charset="0"/>
              </a:endParaRPr>
            </a:p>
          </p:txBody>
        </p:sp>
        <p:sp>
          <p:nvSpPr>
            <p:cNvPr id="103" name="Freeform 7">
              <a:extLst>
                <a:ext uri="{FF2B5EF4-FFF2-40B4-BE49-F238E27FC236}">
                  <a16:creationId xmlns:a16="http://schemas.microsoft.com/office/drawing/2014/main" id="{4F96917C-9DBD-4B1A-9474-11137AD9AD0F}"/>
                </a:ext>
              </a:extLst>
            </p:cNvPr>
            <p:cNvSpPr>
              <a:spLocks/>
            </p:cNvSpPr>
            <p:nvPr/>
          </p:nvSpPr>
          <p:spPr bwMode="auto">
            <a:xfrm>
              <a:off x="5720753" y="3073947"/>
              <a:ext cx="1931988" cy="1550988"/>
            </a:xfrm>
            <a:custGeom>
              <a:avLst/>
              <a:gdLst>
                <a:gd name="T0" fmla="*/ 2147483646 w 1217"/>
                <a:gd name="T1" fmla="*/ 2147483646 h 977"/>
                <a:gd name="T2" fmla="*/ 2147483646 w 1217"/>
                <a:gd name="T3" fmla="*/ 2147483646 h 977"/>
                <a:gd name="T4" fmla="*/ 2147483646 w 1217"/>
                <a:gd name="T5" fmla="*/ 2147483646 h 977"/>
                <a:gd name="T6" fmla="*/ 2147483646 w 1217"/>
                <a:gd name="T7" fmla="*/ 2147483646 h 977"/>
                <a:gd name="T8" fmla="*/ 2147483646 w 1217"/>
                <a:gd name="T9" fmla="*/ 2147483646 h 977"/>
                <a:gd name="T10" fmla="*/ 2147483646 w 1217"/>
                <a:gd name="T11" fmla="*/ 2147483646 h 977"/>
                <a:gd name="T12" fmla="*/ 2147483646 w 1217"/>
                <a:gd name="T13" fmla="*/ 2147483646 h 977"/>
                <a:gd name="T14" fmla="*/ 2147483646 w 1217"/>
                <a:gd name="T15" fmla="*/ 2147483646 h 977"/>
                <a:gd name="T16" fmla="*/ 2147483646 w 1217"/>
                <a:gd name="T17" fmla="*/ 2147483646 h 977"/>
                <a:gd name="T18" fmla="*/ 2147483646 w 1217"/>
                <a:gd name="T19" fmla="*/ 2147483646 h 977"/>
                <a:gd name="T20" fmla="*/ 2147483646 w 1217"/>
                <a:gd name="T21" fmla="*/ 2147483646 h 977"/>
                <a:gd name="T22" fmla="*/ 2147483646 w 1217"/>
                <a:gd name="T23" fmla="*/ 2147483646 h 977"/>
                <a:gd name="T24" fmla="*/ 2147483646 w 1217"/>
                <a:gd name="T25" fmla="*/ 2147483646 h 977"/>
                <a:gd name="T26" fmla="*/ 2147483646 w 1217"/>
                <a:gd name="T27" fmla="*/ 2147483646 h 977"/>
                <a:gd name="T28" fmla="*/ 2147483646 w 1217"/>
                <a:gd name="T29" fmla="*/ 2147483646 h 977"/>
                <a:gd name="T30" fmla="*/ 2147483646 w 1217"/>
                <a:gd name="T31" fmla="*/ 2147483646 h 977"/>
                <a:gd name="T32" fmla="*/ 2147483646 w 1217"/>
                <a:gd name="T33" fmla="*/ 2147483646 h 977"/>
                <a:gd name="T34" fmla="*/ 2147483646 w 1217"/>
                <a:gd name="T35" fmla="*/ 2147483646 h 977"/>
                <a:gd name="T36" fmla="*/ 2147483646 w 1217"/>
                <a:gd name="T37" fmla="*/ 2147483646 h 977"/>
                <a:gd name="T38" fmla="*/ 2147483646 w 1217"/>
                <a:gd name="T39" fmla="*/ 2147483646 h 977"/>
                <a:gd name="T40" fmla="*/ 2147483646 w 1217"/>
                <a:gd name="T41" fmla="*/ 2147483646 h 977"/>
                <a:gd name="T42" fmla="*/ 2147483646 w 1217"/>
                <a:gd name="T43" fmla="*/ 2147483646 h 977"/>
                <a:gd name="T44" fmla="*/ 2147483646 w 1217"/>
                <a:gd name="T45" fmla="*/ 2147483646 h 977"/>
                <a:gd name="T46" fmla="*/ 2147483646 w 1217"/>
                <a:gd name="T47" fmla="*/ 2147483646 h 977"/>
                <a:gd name="T48" fmla="*/ 2147483646 w 1217"/>
                <a:gd name="T49" fmla="*/ 2147483646 h 977"/>
                <a:gd name="T50" fmla="*/ 2147483646 w 1217"/>
                <a:gd name="T51" fmla="*/ 2147483646 h 977"/>
                <a:gd name="T52" fmla="*/ 2147483646 w 1217"/>
                <a:gd name="T53" fmla="*/ 2147483646 h 977"/>
                <a:gd name="T54" fmla="*/ 2147483646 w 1217"/>
                <a:gd name="T55" fmla="*/ 2147483646 h 977"/>
                <a:gd name="T56" fmla="*/ 2147483646 w 1217"/>
                <a:gd name="T57" fmla="*/ 2147483646 h 977"/>
                <a:gd name="T58" fmla="*/ 2147483646 w 1217"/>
                <a:gd name="T59" fmla="*/ 2147483646 h 977"/>
                <a:gd name="T60" fmla="*/ 0 w 1217"/>
                <a:gd name="T61" fmla="*/ 2147483646 h 977"/>
                <a:gd name="T62" fmla="*/ 2147483646 w 1217"/>
                <a:gd name="T63" fmla="*/ 2147483646 h 977"/>
                <a:gd name="T64" fmla="*/ 2147483646 w 1217"/>
                <a:gd name="T65" fmla="*/ 2147483646 h 977"/>
                <a:gd name="T66" fmla="*/ 2147483646 w 1217"/>
                <a:gd name="T67" fmla="*/ 2147483646 h 977"/>
                <a:gd name="T68" fmla="*/ 2147483646 w 1217"/>
                <a:gd name="T69" fmla="*/ 2147483646 h 977"/>
                <a:gd name="T70" fmla="*/ 2147483646 w 1217"/>
                <a:gd name="T71" fmla="*/ 2147483646 h 977"/>
                <a:gd name="T72" fmla="*/ 2147483646 w 1217"/>
                <a:gd name="T73" fmla="*/ 2147483646 h 977"/>
                <a:gd name="T74" fmla="*/ 2147483646 w 1217"/>
                <a:gd name="T75" fmla="*/ 2147483646 h 977"/>
                <a:gd name="T76" fmla="*/ 2147483646 w 1217"/>
                <a:gd name="T77" fmla="*/ 2147483646 h 977"/>
                <a:gd name="T78" fmla="*/ 2147483646 w 1217"/>
                <a:gd name="T79" fmla="*/ 2147483646 h 977"/>
                <a:gd name="T80" fmla="*/ 2147483646 w 1217"/>
                <a:gd name="T81" fmla="*/ 2147483646 h 977"/>
                <a:gd name="T82" fmla="*/ 2147483646 w 1217"/>
                <a:gd name="T83" fmla="*/ 2147483646 h 977"/>
                <a:gd name="T84" fmla="*/ 2147483646 w 1217"/>
                <a:gd name="T85" fmla="*/ 2147483646 h 977"/>
                <a:gd name="T86" fmla="*/ 2147483646 w 1217"/>
                <a:gd name="T87" fmla="*/ 2147483646 h 977"/>
                <a:gd name="T88" fmla="*/ 2147483646 w 1217"/>
                <a:gd name="T89" fmla="*/ 2147483646 h 977"/>
                <a:gd name="T90" fmla="*/ 2147483646 w 1217"/>
                <a:gd name="T91" fmla="*/ 2147483646 h 977"/>
                <a:gd name="T92" fmla="*/ 2147483646 w 1217"/>
                <a:gd name="T93" fmla="*/ 2147483646 h 977"/>
                <a:gd name="T94" fmla="*/ 2147483646 w 1217"/>
                <a:gd name="T95" fmla="*/ 2147483646 h 977"/>
                <a:gd name="T96" fmla="*/ 2147483646 w 1217"/>
                <a:gd name="T97" fmla="*/ 2147483646 h 977"/>
                <a:gd name="T98" fmla="*/ 2147483646 w 1217"/>
                <a:gd name="T99" fmla="*/ 2147483646 h 977"/>
                <a:gd name="T100" fmla="*/ 2147483646 w 1217"/>
                <a:gd name="T101" fmla="*/ 2147483646 h 977"/>
                <a:gd name="T102" fmla="*/ 2147483646 w 1217"/>
                <a:gd name="T103" fmla="*/ 2147483646 h 977"/>
                <a:gd name="T104" fmla="*/ 2147483646 w 1217"/>
                <a:gd name="T105" fmla="*/ 2147483646 h 977"/>
                <a:gd name="T106" fmla="*/ 2147483646 w 1217"/>
                <a:gd name="T107" fmla="*/ 2147483646 h 977"/>
                <a:gd name="T108" fmla="*/ 2147483646 w 1217"/>
                <a:gd name="T109" fmla="*/ 2147483646 h 977"/>
                <a:gd name="T110" fmla="*/ 2147483646 w 1217"/>
                <a:gd name="T111" fmla="*/ 2147483646 h 977"/>
                <a:gd name="T112" fmla="*/ 2147483646 w 1217"/>
                <a:gd name="T113" fmla="*/ 2147483646 h 977"/>
                <a:gd name="T114" fmla="*/ 2147483646 w 1217"/>
                <a:gd name="T115" fmla="*/ 2147483646 h 977"/>
                <a:gd name="T116" fmla="*/ 2147483646 w 1217"/>
                <a:gd name="T117" fmla="*/ 2147483646 h 977"/>
                <a:gd name="T118" fmla="*/ 2147483646 w 1217"/>
                <a:gd name="T119" fmla="*/ 2147483646 h 977"/>
                <a:gd name="T120" fmla="*/ 2147483646 w 1217"/>
                <a:gd name="T121" fmla="*/ 2147483646 h 977"/>
                <a:gd name="T122" fmla="*/ 2147483646 w 1217"/>
                <a:gd name="T123" fmla="*/ 2147483646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7"/>
                <a:gd name="T187" fmla="*/ 0 h 977"/>
                <a:gd name="T188" fmla="*/ 1217 w 1217"/>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7" h="977">
                  <a:moveTo>
                    <a:pt x="1216" y="326"/>
                  </a:moveTo>
                  <a:lnTo>
                    <a:pt x="1205" y="345"/>
                  </a:lnTo>
                  <a:lnTo>
                    <a:pt x="1193" y="364"/>
                  </a:lnTo>
                  <a:lnTo>
                    <a:pt x="1181" y="383"/>
                  </a:lnTo>
                  <a:lnTo>
                    <a:pt x="1168" y="403"/>
                  </a:lnTo>
                  <a:lnTo>
                    <a:pt x="1156" y="421"/>
                  </a:lnTo>
                  <a:lnTo>
                    <a:pt x="1143" y="440"/>
                  </a:lnTo>
                  <a:lnTo>
                    <a:pt x="1129" y="458"/>
                  </a:lnTo>
                  <a:lnTo>
                    <a:pt x="1116" y="476"/>
                  </a:lnTo>
                  <a:lnTo>
                    <a:pt x="1101" y="494"/>
                  </a:lnTo>
                  <a:lnTo>
                    <a:pt x="1087" y="511"/>
                  </a:lnTo>
                  <a:lnTo>
                    <a:pt x="1072" y="528"/>
                  </a:lnTo>
                  <a:lnTo>
                    <a:pt x="1057" y="546"/>
                  </a:lnTo>
                  <a:lnTo>
                    <a:pt x="1042" y="562"/>
                  </a:lnTo>
                  <a:lnTo>
                    <a:pt x="1026" y="578"/>
                  </a:lnTo>
                  <a:lnTo>
                    <a:pt x="1010" y="595"/>
                  </a:lnTo>
                  <a:lnTo>
                    <a:pt x="994" y="611"/>
                  </a:lnTo>
                  <a:lnTo>
                    <a:pt x="977" y="626"/>
                  </a:lnTo>
                  <a:lnTo>
                    <a:pt x="961" y="642"/>
                  </a:lnTo>
                  <a:lnTo>
                    <a:pt x="944" y="657"/>
                  </a:lnTo>
                  <a:lnTo>
                    <a:pt x="927" y="671"/>
                  </a:lnTo>
                  <a:lnTo>
                    <a:pt x="909" y="686"/>
                  </a:lnTo>
                  <a:lnTo>
                    <a:pt x="891" y="700"/>
                  </a:lnTo>
                  <a:lnTo>
                    <a:pt x="874" y="714"/>
                  </a:lnTo>
                  <a:lnTo>
                    <a:pt x="856" y="727"/>
                  </a:lnTo>
                  <a:lnTo>
                    <a:pt x="836" y="741"/>
                  </a:lnTo>
                  <a:lnTo>
                    <a:pt x="818" y="753"/>
                  </a:lnTo>
                  <a:lnTo>
                    <a:pt x="799" y="765"/>
                  </a:lnTo>
                  <a:lnTo>
                    <a:pt x="780" y="778"/>
                  </a:lnTo>
                  <a:lnTo>
                    <a:pt x="761" y="789"/>
                  </a:lnTo>
                  <a:lnTo>
                    <a:pt x="741" y="801"/>
                  </a:lnTo>
                  <a:lnTo>
                    <a:pt x="721" y="813"/>
                  </a:lnTo>
                  <a:lnTo>
                    <a:pt x="701" y="823"/>
                  </a:lnTo>
                  <a:lnTo>
                    <a:pt x="681" y="834"/>
                  </a:lnTo>
                  <a:lnTo>
                    <a:pt x="661" y="844"/>
                  </a:lnTo>
                  <a:lnTo>
                    <a:pt x="641" y="854"/>
                  </a:lnTo>
                  <a:lnTo>
                    <a:pt x="619" y="863"/>
                  </a:lnTo>
                  <a:lnTo>
                    <a:pt x="599" y="872"/>
                  </a:lnTo>
                  <a:lnTo>
                    <a:pt x="578" y="881"/>
                  </a:lnTo>
                  <a:lnTo>
                    <a:pt x="557" y="889"/>
                  </a:lnTo>
                  <a:lnTo>
                    <a:pt x="536" y="897"/>
                  </a:lnTo>
                  <a:lnTo>
                    <a:pt x="515" y="905"/>
                  </a:lnTo>
                  <a:lnTo>
                    <a:pt x="493" y="911"/>
                  </a:lnTo>
                  <a:lnTo>
                    <a:pt x="472" y="919"/>
                  </a:lnTo>
                  <a:lnTo>
                    <a:pt x="450" y="925"/>
                  </a:lnTo>
                  <a:lnTo>
                    <a:pt x="427" y="932"/>
                  </a:lnTo>
                  <a:lnTo>
                    <a:pt x="405" y="937"/>
                  </a:lnTo>
                  <a:lnTo>
                    <a:pt x="383" y="942"/>
                  </a:lnTo>
                  <a:lnTo>
                    <a:pt x="361" y="947"/>
                  </a:lnTo>
                  <a:lnTo>
                    <a:pt x="339" y="952"/>
                  </a:lnTo>
                  <a:lnTo>
                    <a:pt x="317" y="956"/>
                  </a:lnTo>
                  <a:lnTo>
                    <a:pt x="295" y="959"/>
                  </a:lnTo>
                  <a:lnTo>
                    <a:pt x="272" y="963"/>
                  </a:lnTo>
                  <a:lnTo>
                    <a:pt x="250" y="966"/>
                  </a:lnTo>
                  <a:lnTo>
                    <a:pt x="227" y="968"/>
                  </a:lnTo>
                  <a:lnTo>
                    <a:pt x="205" y="971"/>
                  </a:lnTo>
                  <a:lnTo>
                    <a:pt x="182" y="972"/>
                  </a:lnTo>
                  <a:lnTo>
                    <a:pt x="160" y="974"/>
                  </a:lnTo>
                  <a:lnTo>
                    <a:pt x="137" y="975"/>
                  </a:lnTo>
                  <a:lnTo>
                    <a:pt x="114" y="976"/>
                  </a:lnTo>
                  <a:lnTo>
                    <a:pt x="92" y="976"/>
                  </a:lnTo>
                  <a:lnTo>
                    <a:pt x="0" y="633"/>
                  </a:lnTo>
                  <a:lnTo>
                    <a:pt x="92" y="326"/>
                  </a:lnTo>
                  <a:lnTo>
                    <a:pt x="103" y="326"/>
                  </a:lnTo>
                  <a:lnTo>
                    <a:pt x="114" y="325"/>
                  </a:lnTo>
                  <a:lnTo>
                    <a:pt x="125" y="325"/>
                  </a:lnTo>
                  <a:lnTo>
                    <a:pt x="137" y="324"/>
                  </a:lnTo>
                  <a:lnTo>
                    <a:pt x="148" y="323"/>
                  </a:lnTo>
                  <a:lnTo>
                    <a:pt x="160" y="322"/>
                  </a:lnTo>
                  <a:lnTo>
                    <a:pt x="170" y="321"/>
                  </a:lnTo>
                  <a:lnTo>
                    <a:pt x="182" y="319"/>
                  </a:lnTo>
                  <a:lnTo>
                    <a:pt x="193" y="317"/>
                  </a:lnTo>
                  <a:lnTo>
                    <a:pt x="204" y="315"/>
                  </a:lnTo>
                  <a:lnTo>
                    <a:pt x="215" y="313"/>
                  </a:lnTo>
                  <a:lnTo>
                    <a:pt x="227" y="311"/>
                  </a:lnTo>
                  <a:lnTo>
                    <a:pt x="237" y="309"/>
                  </a:lnTo>
                  <a:lnTo>
                    <a:pt x="249" y="307"/>
                  </a:lnTo>
                  <a:lnTo>
                    <a:pt x="259" y="304"/>
                  </a:lnTo>
                  <a:lnTo>
                    <a:pt x="270" y="301"/>
                  </a:lnTo>
                  <a:lnTo>
                    <a:pt x="282" y="297"/>
                  </a:lnTo>
                  <a:lnTo>
                    <a:pt x="292" y="294"/>
                  </a:lnTo>
                  <a:lnTo>
                    <a:pt x="303" y="290"/>
                  </a:lnTo>
                  <a:lnTo>
                    <a:pt x="313" y="286"/>
                  </a:lnTo>
                  <a:lnTo>
                    <a:pt x="324" y="283"/>
                  </a:lnTo>
                  <a:lnTo>
                    <a:pt x="334" y="278"/>
                  </a:lnTo>
                  <a:lnTo>
                    <a:pt x="345" y="274"/>
                  </a:lnTo>
                  <a:lnTo>
                    <a:pt x="355" y="269"/>
                  </a:lnTo>
                  <a:lnTo>
                    <a:pt x="366" y="264"/>
                  </a:lnTo>
                  <a:lnTo>
                    <a:pt x="377" y="260"/>
                  </a:lnTo>
                  <a:lnTo>
                    <a:pt x="386" y="255"/>
                  </a:lnTo>
                  <a:lnTo>
                    <a:pt x="397" y="250"/>
                  </a:lnTo>
                  <a:lnTo>
                    <a:pt x="406" y="244"/>
                  </a:lnTo>
                  <a:lnTo>
                    <a:pt x="416" y="239"/>
                  </a:lnTo>
                  <a:lnTo>
                    <a:pt x="426" y="233"/>
                  </a:lnTo>
                  <a:lnTo>
                    <a:pt x="436" y="227"/>
                  </a:lnTo>
                  <a:lnTo>
                    <a:pt x="445" y="221"/>
                  </a:lnTo>
                  <a:lnTo>
                    <a:pt x="454" y="215"/>
                  </a:lnTo>
                  <a:lnTo>
                    <a:pt x="464" y="208"/>
                  </a:lnTo>
                  <a:lnTo>
                    <a:pt x="474" y="201"/>
                  </a:lnTo>
                  <a:lnTo>
                    <a:pt x="482" y="194"/>
                  </a:lnTo>
                  <a:lnTo>
                    <a:pt x="492" y="188"/>
                  </a:lnTo>
                  <a:lnTo>
                    <a:pt x="500" y="181"/>
                  </a:lnTo>
                  <a:lnTo>
                    <a:pt x="509" y="173"/>
                  </a:lnTo>
                  <a:lnTo>
                    <a:pt x="518" y="167"/>
                  </a:lnTo>
                  <a:lnTo>
                    <a:pt x="526" y="159"/>
                  </a:lnTo>
                  <a:lnTo>
                    <a:pt x="534" y="151"/>
                  </a:lnTo>
                  <a:lnTo>
                    <a:pt x="543" y="143"/>
                  </a:lnTo>
                  <a:lnTo>
                    <a:pt x="550" y="135"/>
                  </a:lnTo>
                  <a:lnTo>
                    <a:pt x="559" y="127"/>
                  </a:lnTo>
                  <a:lnTo>
                    <a:pt x="567" y="119"/>
                  </a:lnTo>
                  <a:lnTo>
                    <a:pt x="574" y="111"/>
                  </a:lnTo>
                  <a:lnTo>
                    <a:pt x="582" y="102"/>
                  </a:lnTo>
                  <a:lnTo>
                    <a:pt x="589" y="94"/>
                  </a:lnTo>
                  <a:lnTo>
                    <a:pt x="596" y="85"/>
                  </a:lnTo>
                  <a:lnTo>
                    <a:pt x="603" y="76"/>
                  </a:lnTo>
                  <a:lnTo>
                    <a:pt x="610" y="67"/>
                  </a:lnTo>
                  <a:lnTo>
                    <a:pt x="617" y="58"/>
                  </a:lnTo>
                  <a:lnTo>
                    <a:pt x="623" y="48"/>
                  </a:lnTo>
                  <a:lnTo>
                    <a:pt x="630" y="39"/>
                  </a:lnTo>
                  <a:lnTo>
                    <a:pt x="637" y="29"/>
                  </a:lnTo>
                  <a:lnTo>
                    <a:pt x="642" y="21"/>
                  </a:lnTo>
                  <a:lnTo>
                    <a:pt x="648" y="10"/>
                  </a:lnTo>
                  <a:lnTo>
                    <a:pt x="654" y="0"/>
                  </a:lnTo>
                  <a:lnTo>
                    <a:pt x="864" y="249"/>
                  </a:lnTo>
                  <a:lnTo>
                    <a:pt x="1216" y="326"/>
                  </a:lnTo>
                </a:path>
              </a:pathLst>
            </a:custGeom>
            <a:solidFill>
              <a:schemeClr val="accent1">
                <a:lumMod val="20000"/>
                <a:lumOff val="80000"/>
              </a:schemeClr>
            </a:solidFill>
            <a:ln w="12700" cap="rnd" cmpd="sng">
              <a:solidFill>
                <a:srgbClr val="000000"/>
              </a:solidFill>
              <a:prstDash val="solid"/>
              <a:round/>
              <a:headEnd type="none" w="med" len="med"/>
              <a:tailEnd type="none" w="med" len="med"/>
            </a:ln>
          </p:spPr>
          <p:txBody>
            <a:bodyPr/>
            <a:lstStyle/>
            <a:p>
              <a:pPr defTabSz="685828" eaLnBrk="0" fontAlgn="base" hangingPunct="0">
                <a:spcBef>
                  <a:spcPct val="0"/>
                </a:spcBef>
                <a:spcAft>
                  <a:spcPct val="0"/>
                </a:spcAft>
                <a:defRPr/>
              </a:pPr>
              <a:endParaRPr lang="es-CO" sz="1200" b="1">
                <a:latin typeface="Arial" panose="020B0604020202020204" pitchFamily="34" charset="0"/>
              </a:endParaRPr>
            </a:p>
          </p:txBody>
        </p:sp>
        <p:sp>
          <p:nvSpPr>
            <p:cNvPr id="104" name="Text Box 8">
              <a:extLst>
                <a:ext uri="{FF2B5EF4-FFF2-40B4-BE49-F238E27FC236}">
                  <a16:creationId xmlns:a16="http://schemas.microsoft.com/office/drawing/2014/main" id="{C9100A99-F724-41C7-9810-241202550101}"/>
                </a:ext>
              </a:extLst>
            </p:cNvPr>
            <p:cNvSpPr txBox="1">
              <a:spLocks noChangeArrowheads="1"/>
            </p:cNvSpPr>
            <p:nvPr/>
          </p:nvSpPr>
          <p:spPr bwMode="auto">
            <a:xfrm>
              <a:off x="5863629" y="1051238"/>
              <a:ext cx="1609726" cy="4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defTabSz="685828" eaLnBrk="0" fontAlgn="base" hangingPunct="0">
                <a:lnSpc>
                  <a:spcPct val="90000"/>
                </a:lnSpc>
                <a:spcBef>
                  <a:spcPct val="0"/>
                </a:spcBef>
                <a:spcAft>
                  <a:spcPct val="0"/>
                </a:spcAft>
                <a:defRPr/>
              </a:pPr>
              <a:r>
                <a:rPr lang="en-US" altLang="es-CO" sz="1050" dirty="0">
                  <a:solidFill>
                    <a:srgbClr val="000000"/>
                  </a:solidFill>
                  <a:latin typeface="Century Gothic" panose="020B0502020202020204" pitchFamily="34" charset="0"/>
                </a:rPr>
                <a:t>1. </a:t>
              </a:r>
              <a:r>
                <a:rPr lang="en-US" altLang="es-CO" sz="1050" dirty="0" err="1">
                  <a:solidFill>
                    <a:srgbClr val="000000"/>
                  </a:solidFill>
                  <a:latin typeface="Century Gothic" panose="020B0502020202020204" pitchFamily="34" charset="0"/>
                </a:rPr>
                <a:t>Contexto</a:t>
              </a:r>
              <a:r>
                <a:rPr lang="en-US" altLang="es-CO" sz="1050" dirty="0">
                  <a:solidFill>
                    <a:srgbClr val="000000"/>
                  </a:solidFill>
                  <a:latin typeface="Century Gothic" panose="020B0502020202020204" pitchFamily="34" charset="0"/>
                </a:rPr>
                <a:t> y </a:t>
              </a:r>
              <a:r>
                <a:rPr lang="en-US" altLang="es-CO" sz="1050" dirty="0" err="1">
                  <a:solidFill>
                    <a:srgbClr val="000000"/>
                  </a:solidFill>
                  <a:latin typeface="Century Gothic" panose="020B0502020202020204" pitchFamily="34" charset="0"/>
                </a:rPr>
                <a:t>Sensibilización</a:t>
              </a:r>
              <a:endParaRPr lang="en-US" altLang="es-CO" sz="1050" dirty="0">
                <a:solidFill>
                  <a:srgbClr val="000000"/>
                </a:solidFill>
                <a:latin typeface="Century Gothic" panose="020B0502020202020204" pitchFamily="34" charset="0"/>
              </a:endParaRPr>
            </a:p>
          </p:txBody>
        </p:sp>
        <p:sp>
          <p:nvSpPr>
            <p:cNvPr id="105" name="Text Box 9">
              <a:extLst>
                <a:ext uri="{FF2B5EF4-FFF2-40B4-BE49-F238E27FC236}">
                  <a16:creationId xmlns:a16="http://schemas.microsoft.com/office/drawing/2014/main" id="{3383A1C7-B4BE-45B8-9D5C-2D9B07AE16F3}"/>
                </a:ext>
              </a:extLst>
            </p:cNvPr>
            <p:cNvSpPr txBox="1">
              <a:spLocks noChangeArrowheads="1"/>
            </p:cNvSpPr>
            <p:nvPr/>
          </p:nvSpPr>
          <p:spPr bwMode="auto">
            <a:xfrm>
              <a:off x="4567573" y="856075"/>
              <a:ext cx="1356817" cy="72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defTabSz="685828" eaLnBrk="0" fontAlgn="base" hangingPunct="0">
                <a:lnSpc>
                  <a:spcPct val="90000"/>
                </a:lnSpc>
                <a:spcBef>
                  <a:spcPct val="0"/>
                </a:spcBef>
                <a:spcAft>
                  <a:spcPct val="0"/>
                </a:spcAft>
                <a:defRPr/>
              </a:pPr>
              <a:r>
                <a:rPr lang="en-US" altLang="es-CO" sz="1050" dirty="0">
                  <a:solidFill>
                    <a:srgbClr val="000000"/>
                  </a:solidFill>
                  <a:latin typeface="Century Gothic" panose="020B0502020202020204" pitchFamily="34" charset="0"/>
                </a:rPr>
                <a:t>6. </a:t>
              </a:r>
              <a:r>
                <a:rPr lang="en-US" altLang="es-CO" sz="1050" dirty="0" err="1">
                  <a:solidFill>
                    <a:srgbClr val="000000"/>
                  </a:solidFill>
                  <a:latin typeface="Century Gothic" panose="020B0502020202020204" pitchFamily="34" charset="0"/>
                </a:rPr>
                <a:t>Identificación</a:t>
              </a:r>
              <a:r>
                <a:rPr lang="en-US" altLang="es-CO" sz="1050" dirty="0">
                  <a:solidFill>
                    <a:srgbClr val="000000"/>
                  </a:solidFill>
                  <a:latin typeface="Century Gothic" panose="020B0502020202020204" pitchFamily="34" charset="0"/>
                </a:rPr>
                <a:t> </a:t>
              </a:r>
              <a:r>
                <a:rPr lang="en-US" altLang="es-CO" sz="1050" dirty="0" err="1">
                  <a:solidFill>
                    <a:srgbClr val="000000"/>
                  </a:solidFill>
                  <a:latin typeface="Century Gothic" panose="020B0502020202020204" pitchFamily="34" charset="0"/>
                </a:rPr>
                <a:t>Tensiones</a:t>
              </a:r>
              <a:r>
                <a:rPr lang="en-US" altLang="es-CO" sz="1050" dirty="0">
                  <a:solidFill>
                    <a:srgbClr val="000000"/>
                  </a:solidFill>
                  <a:latin typeface="Century Gothic" panose="020B0502020202020204" pitchFamily="34" charset="0"/>
                </a:rPr>
                <a:t> </a:t>
              </a:r>
              <a:r>
                <a:rPr lang="en-US" altLang="es-CO" sz="1050" dirty="0" err="1">
                  <a:solidFill>
                    <a:srgbClr val="000000"/>
                  </a:solidFill>
                  <a:latin typeface="Century Gothic" panose="020B0502020202020204" pitchFamily="34" charset="0"/>
                </a:rPr>
                <a:t>Culturales</a:t>
              </a:r>
              <a:endParaRPr lang="en-US" altLang="es-CO" sz="1050" dirty="0">
                <a:solidFill>
                  <a:srgbClr val="000000"/>
                </a:solidFill>
                <a:latin typeface="Century Gothic" panose="020B0502020202020204" pitchFamily="34" charset="0"/>
              </a:endParaRPr>
            </a:p>
          </p:txBody>
        </p:sp>
        <p:sp>
          <p:nvSpPr>
            <p:cNvPr id="106" name="Text Box 10">
              <a:extLst>
                <a:ext uri="{FF2B5EF4-FFF2-40B4-BE49-F238E27FC236}">
                  <a16:creationId xmlns:a16="http://schemas.microsoft.com/office/drawing/2014/main" id="{3B0DEE50-601B-4DEE-99AF-8E79B567E180}"/>
                </a:ext>
              </a:extLst>
            </p:cNvPr>
            <p:cNvSpPr txBox="1">
              <a:spLocks noChangeArrowheads="1"/>
            </p:cNvSpPr>
            <p:nvPr/>
          </p:nvSpPr>
          <p:spPr bwMode="auto">
            <a:xfrm>
              <a:off x="6836447" y="2230550"/>
              <a:ext cx="1096091" cy="72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defTabSz="685828" eaLnBrk="0" fontAlgn="base" hangingPunct="0">
                <a:lnSpc>
                  <a:spcPct val="90000"/>
                </a:lnSpc>
                <a:spcBef>
                  <a:spcPct val="0"/>
                </a:spcBef>
                <a:spcAft>
                  <a:spcPct val="0"/>
                </a:spcAft>
                <a:defRPr/>
              </a:pPr>
              <a:r>
                <a:rPr lang="en-US" altLang="es-CO" sz="1050" dirty="0">
                  <a:solidFill>
                    <a:srgbClr val="000000"/>
                  </a:solidFill>
                  <a:latin typeface="Century Gothic" panose="020B0502020202020204" pitchFamily="34" charset="0"/>
                </a:rPr>
                <a:t>2. </a:t>
              </a:r>
              <a:r>
                <a:rPr lang="en-US" altLang="es-CO" sz="1050" dirty="0" err="1">
                  <a:solidFill>
                    <a:srgbClr val="000000"/>
                  </a:solidFill>
                  <a:latin typeface="Century Gothic" panose="020B0502020202020204" pitchFamily="34" charset="0"/>
                </a:rPr>
                <a:t>Definición</a:t>
              </a:r>
              <a:endParaRPr lang="en-US" altLang="es-CO" sz="1050" dirty="0">
                <a:solidFill>
                  <a:srgbClr val="000000"/>
                </a:solidFill>
                <a:latin typeface="Century Gothic" panose="020B0502020202020204" pitchFamily="34" charset="0"/>
              </a:endParaRPr>
            </a:p>
            <a:p>
              <a:pPr defTabSz="685828" eaLnBrk="0" fontAlgn="base" hangingPunct="0">
                <a:lnSpc>
                  <a:spcPct val="90000"/>
                </a:lnSpc>
                <a:spcBef>
                  <a:spcPct val="0"/>
                </a:spcBef>
                <a:spcAft>
                  <a:spcPct val="0"/>
                </a:spcAft>
                <a:defRPr/>
              </a:pPr>
              <a:r>
                <a:rPr lang="en-US" altLang="es-CO" sz="1050" dirty="0">
                  <a:solidFill>
                    <a:srgbClr val="000000"/>
                  </a:solidFill>
                  <a:latin typeface="Century Gothic" panose="020B0502020202020204" pitchFamily="34" charset="0"/>
                </a:rPr>
                <a:t>Cultura</a:t>
              </a:r>
            </a:p>
            <a:p>
              <a:pPr defTabSz="685828" eaLnBrk="0" fontAlgn="base" hangingPunct="0">
                <a:lnSpc>
                  <a:spcPct val="90000"/>
                </a:lnSpc>
                <a:spcBef>
                  <a:spcPct val="0"/>
                </a:spcBef>
                <a:spcAft>
                  <a:spcPct val="0"/>
                </a:spcAft>
                <a:defRPr/>
              </a:pPr>
              <a:r>
                <a:rPr lang="en-US" altLang="es-CO" sz="1050" dirty="0" err="1">
                  <a:solidFill>
                    <a:srgbClr val="000000"/>
                  </a:solidFill>
                  <a:latin typeface="Century Gothic" panose="020B0502020202020204" pitchFamily="34" charset="0"/>
                </a:rPr>
                <a:t>Requerida</a:t>
              </a:r>
              <a:endParaRPr lang="en-US" altLang="es-CO" sz="1050" dirty="0">
                <a:solidFill>
                  <a:srgbClr val="000000"/>
                </a:solidFill>
                <a:latin typeface="Century Gothic" panose="020B0502020202020204" pitchFamily="34" charset="0"/>
              </a:endParaRPr>
            </a:p>
          </p:txBody>
        </p:sp>
        <p:sp>
          <p:nvSpPr>
            <p:cNvPr id="107" name="Text Box 11">
              <a:extLst>
                <a:ext uri="{FF2B5EF4-FFF2-40B4-BE49-F238E27FC236}">
                  <a16:creationId xmlns:a16="http://schemas.microsoft.com/office/drawing/2014/main" id="{1C459E24-7829-43CF-BC42-239A42A5DE9F}"/>
                </a:ext>
              </a:extLst>
            </p:cNvPr>
            <p:cNvSpPr txBox="1">
              <a:spLocks noChangeArrowheads="1"/>
            </p:cNvSpPr>
            <p:nvPr/>
          </p:nvSpPr>
          <p:spPr bwMode="auto">
            <a:xfrm>
              <a:off x="6206527" y="3612536"/>
              <a:ext cx="1076349" cy="5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defTabSz="685828" eaLnBrk="0" fontAlgn="base" hangingPunct="0">
                <a:lnSpc>
                  <a:spcPct val="90000"/>
                </a:lnSpc>
                <a:spcBef>
                  <a:spcPct val="0"/>
                </a:spcBef>
                <a:spcAft>
                  <a:spcPct val="0"/>
                </a:spcAft>
                <a:defRPr/>
              </a:pPr>
              <a:r>
                <a:rPr lang="en-US" altLang="es-CO" sz="1050" dirty="0">
                  <a:solidFill>
                    <a:srgbClr val="000000"/>
                  </a:solidFill>
                  <a:latin typeface="Century Gothic" panose="020B0502020202020204" pitchFamily="34" charset="0"/>
                </a:rPr>
                <a:t>3. </a:t>
              </a:r>
              <a:r>
                <a:rPr lang="en-US" altLang="es-CO" sz="1050" dirty="0" err="1">
                  <a:solidFill>
                    <a:srgbClr val="000000"/>
                  </a:solidFill>
                  <a:latin typeface="Century Gothic" panose="020B0502020202020204" pitchFamily="34" charset="0"/>
                </a:rPr>
                <a:t>Medición</a:t>
              </a:r>
              <a:endParaRPr lang="en-US" altLang="es-CO" sz="1050" dirty="0">
                <a:solidFill>
                  <a:srgbClr val="000000"/>
                </a:solidFill>
                <a:latin typeface="Century Gothic" panose="020B0502020202020204" pitchFamily="34" charset="0"/>
              </a:endParaRPr>
            </a:p>
            <a:p>
              <a:pPr defTabSz="685828" eaLnBrk="0" fontAlgn="base" hangingPunct="0">
                <a:lnSpc>
                  <a:spcPct val="90000"/>
                </a:lnSpc>
                <a:spcBef>
                  <a:spcPct val="0"/>
                </a:spcBef>
                <a:spcAft>
                  <a:spcPct val="0"/>
                </a:spcAft>
                <a:defRPr/>
              </a:pPr>
              <a:r>
                <a:rPr lang="en-US" altLang="es-CO" sz="1050" dirty="0">
                  <a:solidFill>
                    <a:srgbClr val="000000"/>
                  </a:solidFill>
                  <a:latin typeface="Century Gothic" panose="020B0502020202020204" pitchFamily="34" charset="0"/>
                </a:rPr>
                <a:t>Cultura Actual</a:t>
              </a:r>
            </a:p>
          </p:txBody>
        </p:sp>
        <p:sp>
          <p:nvSpPr>
            <p:cNvPr id="108" name="Text Box 12">
              <a:extLst>
                <a:ext uri="{FF2B5EF4-FFF2-40B4-BE49-F238E27FC236}">
                  <a16:creationId xmlns:a16="http://schemas.microsoft.com/office/drawing/2014/main" id="{A5F16512-D860-4339-ADCC-ACB656DFBD4A}"/>
                </a:ext>
              </a:extLst>
            </p:cNvPr>
            <p:cNvSpPr txBox="1">
              <a:spLocks noChangeArrowheads="1"/>
            </p:cNvSpPr>
            <p:nvPr/>
          </p:nvSpPr>
          <p:spPr bwMode="auto">
            <a:xfrm>
              <a:off x="4554906" y="3560092"/>
              <a:ext cx="1222879" cy="5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defTabSz="685828" eaLnBrk="0" fontAlgn="base" hangingPunct="0">
                <a:lnSpc>
                  <a:spcPct val="90000"/>
                </a:lnSpc>
                <a:spcBef>
                  <a:spcPct val="0"/>
                </a:spcBef>
                <a:spcAft>
                  <a:spcPct val="0"/>
                </a:spcAft>
                <a:defRPr/>
              </a:pPr>
              <a:r>
                <a:rPr lang="en-US" altLang="es-CO" sz="1050" dirty="0">
                  <a:solidFill>
                    <a:srgbClr val="000000"/>
                  </a:solidFill>
                  <a:latin typeface="Century Gothic" panose="020B0502020202020204" pitchFamily="34" charset="0"/>
                </a:rPr>
                <a:t>4. </a:t>
              </a:r>
              <a:r>
                <a:rPr lang="en-US" altLang="es-CO" sz="1050" dirty="0" err="1">
                  <a:solidFill>
                    <a:srgbClr val="000000"/>
                  </a:solidFill>
                  <a:latin typeface="Century Gothic" panose="020B0502020202020204" pitchFamily="34" charset="0"/>
                </a:rPr>
                <a:t>Resultados</a:t>
              </a:r>
              <a:r>
                <a:rPr lang="en-US" altLang="es-CO" sz="1050" dirty="0">
                  <a:solidFill>
                    <a:srgbClr val="000000"/>
                  </a:solidFill>
                  <a:latin typeface="Century Gothic" panose="020B0502020202020204" pitchFamily="34" charset="0"/>
                </a:rPr>
                <a:t> y Plan de </a:t>
              </a:r>
              <a:r>
                <a:rPr lang="en-US" altLang="es-CO" sz="1050" dirty="0" err="1">
                  <a:solidFill>
                    <a:srgbClr val="000000"/>
                  </a:solidFill>
                  <a:latin typeface="Century Gothic" panose="020B0502020202020204" pitchFamily="34" charset="0"/>
                </a:rPr>
                <a:t>Acción</a:t>
              </a:r>
              <a:endParaRPr lang="en-US" altLang="es-CO" sz="1050" dirty="0">
                <a:solidFill>
                  <a:srgbClr val="000000"/>
                </a:solidFill>
                <a:latin typeface="Century Gothic" panose="020B0502020202020204" pitchFamily="34" charset="0"/>
              </a:endParaRPr>
            </a:p>
          </p:txBody>
        </p:sp>
        <p:sp>
          <p:nvSpPr>
            <p:cNvPr id="109" name="Text Box 13">
              <a:extLst>
                <a:ext uri="{FF2B5EF4-FFF2-40B4-BE49-F238E27FC236}">
                  <a16:creationId xmlns:a16="http://schemas.microsoft.com/office/drawing/2014/main" id="{72DD40D7-CBED-4DA0-BA5D-9B62FE390737}"/>
                </a:ext>
              </a:extLst>
            </p:cNvPr>
            <p:cNvSpPr txBox="1">
              <a:spLocks noChangeArrowheads="1"/>
            </p:cNvSpPr>
            <p:nvPr/>
          </p:nvSpPr>
          <p:spPr bwMode="auto">
            <a:xfrm>
              <a:off x="3658338" y="2287226"/>
              <a:ext cx="1418844" cy="5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defTabSz="685828" eaLnBrk="0" fontAlgn="base" hangingPunct="0">
                <a:lnSpc>
                  <a:spcPct val="90000"/>
                </a:lnSpc>
                <a:spcBef>
                  <a:spcPct val="0"/>
                </a:spcBef>
                <a:spcAft>
                  <a:spcPct val="0"/>
                </a:spcAft>
                <a:defRPr/>
              </a:pPr>
              <a:r>
                <a:rPr lang="en-US" altLang="es-CO" sz="1050" dirty="0">
                  <a:solidFill>
                    <a:srgbClr val="000000"/>
                  </a:solidFill>
                  <a:latin typeface="Century Gothic" panose="020B0502020202020204" pitchFamily="34" charset="0"/>
                </a:rPr>
                <a:t>5 . </a:t>
              </a:r>
              <a:r>
                <a:rPr lang="en-US" altLang="es-CO" sz="1050" dirty="0" err="1">
                  <a:solidFill>
                    <a:srgbClr val="000000"/>
                  </a:solidFill>
                  <a:latin typeface="Century Gothic" panose="020B0502020202020204" pitchFamily="34" charset="0"/>
                </a:rPr>
                <a:t>Revisión</a:t>
              </a:r>
              <a:r>
                <a:rPr lang="en-US" altLang="es-CO" sz="1050" dirty="0">
                  <a:solidFill>
                    <a:srgbClr val="000000"/>
                  </a:solidFill>
                  <a:latin typeface="Century Gothic" panose="020B0502020202020204" pitchFamily="34" charset="0"/>
                </a:rPr>
                <a:t> </a:t>
              </a:r>
              <a:r>
                <a:rPr lang="en-US" altLang="es-CO" sz="1050" dirty="0" err="1">
                  <a:solidFill>
                    <a:srgbClr val="000000"/>
                  </a:solidFill>
                  <a:latin typeface="Century Gothic" panose="020B0502020202020204" pitchFamily="34" charset="0"/>
                </a:rPr>
                <a:t>Valores</a:t>
              </a:r>
              <a:r>
                <a:rPr lang="en-US" altLang="es-CO" sz="1050" dirty="0">
                  <a:solidFill>
                    <a:srgbClr val="000000"/>
                  </a:solidFill>
                  <a:latin typeface="Century Gothic" panose="020B0502020202020204" pitchFamily="34" charset="0"/>
                </a:rPr>
                <a:t> y Comport.</a:t>
              </a:r>
              <a:endParaRPr lang="en-US" altLang="es-CO" sz="900" dirty="0">
                <a:solidFill>
                  <a:srgbClr val="000000"/>
                </a:solidFill>
                <a:latin typeface="Century Gothic" panose="020B0502020202020204" pitchFamily="34" charset="0"/>
              </a:endParaRPr>
            </a:p>
          </p:txBody>
        </p:sp>
      </p:grpSp>
      <p:sp>
        <p:nvSpPr>
          <p:cNvPr id="3" name="Botón de acción: ir hacia delante o siguiente 2">
            <a:hlinkClick r:id="" action="ppaction://noaction" highlightClick="1"/>
            <a:extLst>
              <a:ext uri="{FF2B5EF4-FFF2-40B4-BE49-F238E27FC236}">
                <a16:creationId xmlns:a16="http://schemas.microsoft.com/office/drawing/2014/main" id="{BB485099-91A6-4D4F-A111-15BE7230ED14}"/>
              </a:ext>
            </a:extLst>
          </p:cNvPr>
          <p:cNvSpPr/>
          <p:nvPr/>
        </p:nvSpPr>
        <p:spPr>
          <a:xfrm>
            <a:off x="9370844" y="5725913"/>
            <a:ext cx="211015" cy="156782"/>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13"/>
          </a:p>
        </p:txBody>
      </p:sp>
      <p:grpSp>
        <p:nvGrpSpPr>
          <p:cNvPr id="86" name="Grupo 85">
            <a:extLst>
              <a:ext uri="{FF2B5EF4-FFF2-40B4-BE49-F238E27FC236}">
                <a16:creationId xmlns:a16="http://schemas.microsoft.com/office/drawing/2014/main" id="{52952BA7-BBE1-4B98-95E1-F22B75EEC1AF}"/>
              </a:ext>
            </a:extLst>
          </p:cNvPr>
          <p:cNvGrpSpPr/>
          <p:nvPr/>
        </p:nvGrpSpPr>
        <p:grpSpPr>
          <a:xfrm>
            <a:off x="0" y="6622307"/>
            <a:ext cx="9181257" cy="234717"/>
            <a:chOff x="-1" y="7465568"/>
            <a:chExt cx="12868105" cy="328971"/>
          </a:xfrm>
        </p:grpSpPr>
        <p:sp>
          <p:nvSpPr>
            <p:cNvPr id="87" name="object 2">
              <a:extLst>
                <a:ext uri="{FF2B5EF4-FFF2-40B4-BE49-F238E27FC236}">
                  <a16:creationId xmlns:a16="http://schemas.microsoft.com/office/drawing/2014/main" id="{7232836E-90AC-4E32-ACAA-995067D5FAF1}"/>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88" name="object 3">
              <a:extLst>
                <a:ext uri="{FF2B5EF4-FFF2-40B4-BE49-F238E27FC236}">
                  <a16:creationId xmlns:a16="http://schemas.microsoft.com/office/drawing/2014/main" id="{A89EA558-5786-4D83-B182-B73560C17F52}"/>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89" name="object 4">
              <a:extLst>
                <a:ext uri="{FF2B5EF4-FFF2-40B4-BE49-F238E27FC236}">
                  <a16:creationId xmlns:a16="http://schemas.microsoft.com/office/drawing/2014/main" id="{2958E07E-093A-4527-B7B8-E5F8A79E2A63}"/>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90" name="16 Rectángulo">
              <a:extLst>
                <a:ext uri="{FF2B5EF4-FFF2-40B4-BE49-F238E27FC236}">
                  <a16:creationId xmlns:a16="http://schemas.microsoft.com/office/drawing/2014/main" id="{D4DB6A91-E26A-4A47-B831-5B6A35A29022}"/>
                </a:ext>
              </a:extLst>
            </p:cNvPr>
            <p:cNvSpPr/>
            <p:nvPr/>
          </p:nvSpPr>
          <p:spPr>
            <a:xfrm>
              <a:off x="10178891" y="7472790"/>
              <a:ext cx="2577426" cy="314001"/>
            </a:xfrm>
            <a:prstGeom prst="rect">
              <a:avLst/>
            </a:prstGeom>
          </p:spPr>
          <p:txBody>
            <a:bodyPr wrap="none">
              <a:spAutoFit/>
            </a:bodyPr>
            <a:lstStyle/>
            <a:p>
              <a:pPr algn="r" defTabSz="652424">
                <a:buClr>
                  <a:srgbClr val="000000"/>
                </a:buClr>
                <a:defRPr/>
              </a:pPr>
              <a:r>
                <a:rPr lang="en-US" sz="856" kern="0" dirty="0">
                  <a:solidFill>
                    <a:prstClr val="black">
                      <a:lumMod val="65000"/>
                      <a:lumOff val="35000"/>
                    </a:prstClr>
                  </a:solidFill>
                  <a:latin typeface="Calibri"/>
                  <a:cs typeface="Arial"/>
                  <a:sym typeface="Arial"/>
                </a:rPr>
                <a:t>Copyright by OCC All Rights Reserved</a:t>
              </a:r>
            </a:p>
          </p:txBody>
        </p:sp>
      </p:grpSp>
      <p:pic>
        <p:nvPicPr>
          <p:cNvPr id="91" name="Imagen 90"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251" y="5751312"/>
            <a:ext cx="890633" cy="890633"/>
          </a:xfrm>
          <a:prstGeom prst="rect">
            <a:avLst/>
          </a:prstGeom>
        </p:spPr>
      </p:pic>
      <p:pic>
        <p:nvPicPr>
          <p:cNvPr id="92" name="Imagen 91"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84720" y="5854098"/>
            <a:ext cx="1768022" cy="546561"/>
          </a:xfrm>
          <a:prstGeom prst="rect">
            <a:avLst/>
          </a:prstGeom>
        </p:spPr>
      </p:pic>
      <p:cxnSp>
        <p:nvCxnSpPr>
          <p:cNvPr id="93" name="Conector recto 92">
            <a:extLst>
              <a:ext uri="{FF2B5EF4-FFF2-40B4-BE49-F238E27FC236}">
                <a16:creationId xmlns:a16="http://schemas.microsoft.com/office/drawing/2014/main" id="{F0F975DC-53AD-41E2-9F18-861E30CF33E5}"/>
              </a:ext>
            </a:extLst>
          </p:cNvPr>
          <p:cNvCxnSpPr/>
          <p:nvPr/>
        </p:nvCxnSpPr>
        <p:spPr>
          <a:xfrm>
            <a:off x="7173884" y="58241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6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46100-9D36-43BE-AF1A-40CC7C1D2F75}"/>
              </a:ext>
            </a:extLst>
          </p:cNvPr>
          <p:cNvSpPr>
            <a:spLocks noGrp="1"/>
          </p:cNvSpPr>
          <p:nvPr>
            <p:ph type="title"/>
          </p:nvPr>
        </p:nvSpPr>
        <p:spPr>
          <a:xfrm>
            <a:off x="481031" y="278765"/>
            <a:ext cx="8206689" cy="362809"/>
          </a:xfrm>
        </p:spPr>
        <p:txBody>
          <a:bodyPr>
            <a:normAutofit fontScale="90000"/>
          </a:bodyPr>
          <a:lstStyle/>
          <a:p>
            <a:pPr algn="l"/>
            <a:r>
              <a:rPr lang="es-CO" sz="2283" b="1" dirty="0">
                <a:solidFill>
                  <a:schemeClr val="tx1">
                    <a:lumMod val="65000"/>
                    <a:lumOff val="35000"/>
                  </a:schemeClr>
                </a:solidFill>
                <a:latin typeface="Century Gothic" panose="020B0502020202020204" pitchFamily="34" charset="0"/>
              </a:rPr>
              <a:t>DESCRIPCIÓN DETALLADA DEL </a:t>
            </a:r>
            <a:r>
              <a:rPr lang="es-CO" sz="2283" b="1" dirty="0">
                <a:solidFill>
                  <a:schemeClr val="accent1"/>
                </a:solidFill>
                <a:latin typeface="Century Gothic" panose="020B0502020202020204" pitchFamily="34" charset="0"/>
              </a:rPr>
              <a:t>PROCESO</a:t>
            </a:r>
          </a:p>
        </p:txBody>
      </p:sp>
      <p:sp>
        <p:nvSpPr>
          <p:cNvPr id="5" name="CuadroTexto 4">
            <a:extLst>
              <a:ext uri="{FF2B5EF4-FFF2-40B4-BE49-F238E27FC236}">
                <a16:creationId xmlns:a16="http://schemas.microsoft.com/office/drawing/2014/main" id="{002B49A2-4765-4CE8-A2CA-B612112B28F2}"/>
              </a:ext>
            </a:extLst>
          </p:cNvPr>
          <p:cNvSpPr txBox="1"/>
          <p:nvPr/>
        </p:nvSpPr>
        <p:spPr>
          <a:xfrm>
            <a:off x="481031" y="871774"/>
            <a:ext cx="8206689" cy="4693593"/>
          </a:xfrm>
          <a:prstGeom prst="rect">
            <a:avLst/>
          </a:prstGeom>
          <a:noFill/>
        </p:spPr>
        <p:txBody>
          <a:bodyPr wrap="square" rtlCol="0">
            <a:spAutoFit/>
          </a:bodyPr>
          <a:lstStyle/>
          <a:p>
            <a:pPr marL="326212" indent="-326212" algn="just">
              <a:buFont typeface="+mj-lt"/>
              <a:buAutoNum type="arabicPeriod"/>
            </a:pPr>
            <a:r>
              <a:rPr lang="es-ES_tradnl" sz="1300" b="1" dirty="0">
                <a:solidFill>
                  <a:schemeClr val="tx1">
                    <a:lumMod val="75000"/>
                    <a:lumOff val="25000"/>
                  </a:schemeClr>
                </a:solidFill>
                <a:latin typeface="Century Gothic" panose="020B0502020202020204" pitchFamily="34" charset="0"/>
              </a:rPr>
              <a:t>Sensibilización</a:t>
            </a:r>
            <a:r>
              <a:rPr lang="es-ES_tradnl" sz="1300" dirty="0">
                <a:solidFill>
                  <a:schemeClr val="tx1">
                    <a:lumMod val="75000"/>
                    <a:lumOff val="25000"/>
                  </a:schemeClr>
                </a:solidFill>
                <a:latin typeface="Century Gothic" panose="020B0502020202020204" pitchFamily="34" charset="0"/>
              </a:rPr>
              <a:t>:  sesiones de 1 hora conducidas por consultor senior en formato </a:t>
            </a:r>
            <a:r>
              <a:rPr lang="es-ES_tradnl" sz="1300" dirty="0" err="1">
                <a:solidFill>
                  <a:schemeClr val="tx1">
                    <a:lumMod val="75000"/>
                    <a:lumOff val="25000"/>
                  </a:schemeClr>
                </a:solidFill>
                <a:latin typeface="Century Gothic" panose="020B0502020202020204" pitchFamily="34" charset="0"/>
              </a:rPr>
              <a:t>Webinar</a:t>
            </a:r>
            <a:r>
              <a:rPr lang="es-ES_tradnl" sz="1300" dirty="0">
                <a:solidFill>
                  <a:schemeClr val="tx1">
                    <a:lumMod val="75000"/>
                    <a:lumOff val="25000"/>
                  </a:schemeClr>
                </a:solidFill>
                <a:latin typeface="Century Gothic" panose="020B0502020202020204" pitchFamily="34" charset="0"/>
              </a:rPr>
              <a:t>, con el objetivo de sensibilizar a los grupos amplios de colaboradores de la importancia de la cultura. </a:t>
            </a:r>
          </a:p>
          <a:p>
            <a:pPr marL="326212" indent="-326212" algn="just">
              <a:buFont typeface="+mj-lt"/>
              <a:buAutoNum type="arabicPeriod"/>
            </a:pPr>
            <a:endParaRPr lang="es-ES_tradnl" sz="1300" dirty="0">
              <a:solidFill>
                <a:schemeClr val="tx1">
                  <a:lumMod val="75000"/>
                  <a:lumOff val="25000"/>
                </a:schemeClr>
              </a:solidFill>
              <a:latin typeface="Century Gothic" panose="020B0502020202020204" pitchFamily="34" charset="0"/>
            </a:endParaRPr>
          </a:p>
          <a:p>
            <a:pPr marL="326212" indent="-326212" algn="just" defTabSz="652424">
              <a:buClr>
                <a:srgbClr val="000000"/>
              </a:buClr>
              <a:buFont typeface="+mj-lt"/>
              <a:buAutoNum type="arabicPeriod"/>
              <a:defRPr/>
            </a:pPr>
            <a:r>
              <a:rPr lang="es-ES_tradnl" sz="1300" b="1" dirty="0">
                <a:solidFill>
                  <a:schemeClr val="tx1">
                    <a:lumMod val="75000"/>
                    <a:lumOff val="25000"/>
                  </a:schemeClr>
                </a:solidFill>
                <a:latin typeface="Century Gothic" panose="020B0502020202020204" pitchFamily="34" charset="0"/>
              </a:rPr>
              <a:t>Definición Cultura Actual</a:t>
            </a:r>
            <a:r>
              <a:rPr lang="es-ES_tradnl" sz="1300" dirty="0">
                <a:solidFill>
                  <a:schemeClr val="tx1">
                    <a:lumMod val="75000"/>
                    <a:lumOff val="25000"/>
                  </a:schemeClr>
                </a:solidFill>
                <a:latin typeface="Century Gothic" panose="020B0502020202020204" pitchFamily="34" charset="0"/>
              </a:rPr>
              <a:t>: </a:t>
            </a:r>
          </a:p>
          <a:p>
            <a:pPr marL="572004" lvl="2" indent="-251455" algn="just">
              <a:buFont typeface="Arial" panose="020B0604020202020204" pitchFamily="34" charset="0"/>
              <a:buChar char="•"/>
            </a:pPr>
            <a:r>
              <a:rPr lang="es-ES_tradnl" sz="1300" b="1" dirty="0">
                <a:solidFill>
                  <a:schemeClr val="tx1">
                    <a:lumMod val="75000"/>
                    <a:lumOff val="25000"/>
                  </a:schemeClr>
                </a:solidFill>
                <a:latin typeface="Century Gothic" panose="020B0502020202020204" pitchFamily="34" charset="0"/>
              </a:rPr>
              <a:t>Cualitativo</a:t>
            </a:r>
            <a:r>
              <a:rPr lang="es-ES_tradnl" sz="1300" dirty="0">
                <a:solidFill>
                  <a:schemeClr val="tx1">
                    <a:lumMod val="75000"/>
                    <a:lumOff val="25000"/>
                  </a:schemeClr>
                </a:solidFill>
                <a:latin typeface="Century Gothic" panose="020B0502020202020204" pitchFamily="34" charset="0"/>
              </a:rPr>
              <a:t>: Entrevistas individuales con directivos de la institución realizados por consultor senior. Grupos focales con diferentes segmentos de la población de empleados. Sesión de 2 horas de entrega de resultados de entrevistas y grupos focales. </a:t>
            </a:r>
          </a:p>
          <a:p>
            <a:pPr marL="572004" lvl="2" indent="-251455" algn="just">
              <a:buFont typeface="Arial" panose="020B0604020202020204" pitchFamily="34" charset="0"/>
              <a:buChar char="•"/>
            </a:pPr>
            <a:r>
              <a:rPr lang="es-ES_tradnl" sz="1300" b="1" dirty="0">
                <a:solidFill>
                  <a:schemeClr val="tx1">
                    <a:lumMod val="75000"/>
                    <a:lumOff val="25000"/>
                  </a:schemeClr>
                </a:solidFill>
                <a:latin typeface="Century Gothic" panose="020B0502020202020204" pitchFamily="34" charset="0"/>
              </a:rPr>
              <a:t>Cuantitativo</a:t>
            </a:r>
            <a:r>
              <a:rPr lang="es-ES_tradnl" sz="1300" dirty="0">
                <a:solidFill>
                  <a:schemeClr val="tx1">
                    <a:lumMod val="75000"/>
                    <a:lumOff val="25000"/>
                  </a:schemeClr>
                </a:solidFill>
                <a:latin typeface="Century Gothic" panose="020B0502020202020204" pitchFamily="34" charset="0"/>
              </a:rPr>
              <a:t>: Definición de segmentos de la población, alistamiento de información en la herramienta, aplicación de la Encuesta Digital OCC a todos los colaboradores, generación de informes.</a:t>
            </a:r>
          </a:p>
          <a:p>
            <a:pPr marL="572004" lvl="2" indent="-251455" algn="just">
              <a:buFont typeface="Arial" panose="020B0604020202020204" pitchFamily="34" charset="0"/>
              <a:buChar char="•"/>
            </a:pPr>
            <a:endParaRPr lang="es-ES_tradnl" sz="1300" dirty="0">
              <a:solidFill>
                <a:schemeClr val="tx1">
                  <a:lumMod val="75000"/>
                  <a:lumOff val="25000"/>
                </a:schemeClr>
              </a:solidFill>
              <a:latin typeface="Century Gothic" panose="020B0502020202020204" pitchFamily="34" charset="0"/>
            </a:endParaRPr>
          </a:p>
          <a:p>
            <a:pPr marL="326212" indent="-326212" algn="just" defTabSz="652424">
              <a:buClr>
                <a:srgbClr val="000000"/>
              </a:buClr>
              <a:buFont typeface="+mj-lt"/>
              <a:buAutoNum type="arabicPeriod"/>
              <a:defRPr/>
            </a:pPr>
            <a:r>
              <a:rPr lang="es-ES_tradnl" sz="1300" b="1" dirty="0">
                <a:solidFill>
                  <a:schemeClr val="tx1">
                    <a:lumMod val="75000"/>
                    <a:lumOff val="25000"/>
                  </a:schemeClr>
                </a:solidFill>
                <a:latin typeface="Century Gothic" panose="020B0502020202020204" pitchFamily="34" charset="0"/>
              </a:rPr>
              <a:t>Taller de Cultura Requerida</a:t>
            </a:r>
            <a:r>
              <a:rPr lang="es-ES_tradnl" sz="1300" dirty="0">
                <a:solidFill>
                  <a:schemeClr val="tx1">
                    <a:lumMod val="75000"/>
                    <a:lumOff val="25000"/>
                  </a:schemeClr>
                </a:solidFill>
                <a:latin typeface="Century Gothic" panose="020B0502020202020204" pitchFamily="34" charset="0"/>
              </a:rPr>
              <a:t>: taller de 4 horas conducido por consultor senior con la participación de directivos de la institución. </a:t>
            </a:r>
          </a:p>
          <a:p>
            <a:pPr marL="326212" indent="-326212" algn="just" defTabSz="652424">
              <a:buClr>
                <a:srgbClr val="000000"/>
              </a:buClr>
              <a:buFont typeface="+mj-lt"/>
              <a:buAutoNum type="arabicPeriod"/>
              <a:defRPr/>
            </a:pPr>
            <a:endParaRPr lang="es-ES_tradnl" sz="1300" dirty="0">
              <a:solidFill>
                <a:schemeClr val="tx1">
                  <a:lumMod val="75000"/>
                  <a:lumOff val="25000"/>
                </a:schemeClr>
              </a:solidFill>
              <a:latin typeface="Century Gothic" panose="020B0502020202020204" pitchFamily="34" charset="0"/>
            </a:endParaRPr>
          </a:p>
          <a:p>
            <a:pPr marL="326212" indent="-326212" algn="just" defTabSz="652424">
              <a:buClr>
                <a:srgbClr val="000000"/>
              </a:buClr>
              <a:buFont typeface="+mj-lt"/>
              <a:buAutoNum type="arabicPeriod"/>
              <a:defRPr/>
            </a:pPr>
            <a:r>
              <a:rPr lang="es-ES_tradnl" sz="1300" b="1" dirty="0">
                <a:solidFill>
                  <a:schemeClr val="tx1">
                    <a:lumMod val="75000"/>
                    <a:lumOff val="25000"/>
                  </a:schemeClr>
                </a:solidFill>
                <a:latin typeface="Century Gothic" panose="020B0502020202020204" pitchFamily="34" charset="0"/>
              </a:rPr>
              <a:t>Taller Resultados y Plan de Acción</a:t>
            </a:r>
            <a:r>
              <a:rPr lang="es-ES_tradnl" sz="1300" dirty="0">
                <a:solidFill>
                  <a:schemeClr val="tx1">
                    <a:lumMod val="75000"/>
                    <a:lumOff val="25000"/>
                  </a:schemeClr>
                </a:solidFill>
                <a:latin typeface="Century Gothic" panose="020B0502020202020204" pitchFamily="34" charset="0"/>
              </a:rPr>
              <a:t>: sesión de 8 horas conducida por consultor senior donde se entregan los resultados y se construye colectivamente el Plan de Acción.</a:t>
            </a:r>
          </a:p>
          <a:p>
            <a:pPr marL="326212" indent="-326212" algn="just" defTabSz="652424">
              <a:buClr>
                <a:srgbClr val="000000"/>
              </a:buClr>
              <a:buFont typeface="+mj-lt"/>
              <a:buAutoNum type="arabicPeriod"/>
              <a:defRPr/>
            </a:pPr>
            <a:endParaRPr lang="es-ES_tradnl" sz="1300" dirty="0">
              <a:solidFill>
                <a:schemeClr val="tx1">
                  <a:lumMod val="75000"/>
                  <a:lumOff val="25000"/>
                </a:schemeClr>
              </a:solidFill>
              <a:latin typeface="Century Gothic" panose="020B0502020202020204" pitchFamily="34" charset="0"/>
            </a:endParaRPr>
          </a:p>
          <a:p>
            <a:pPr marL="326212" indent="-326212" algn="just" defTabSz="652424">
              <a:buClr>
                <a:srgbClr val="000000"/>
              </a:buClr>
              <a:buFont typeface="+mj-lt"/>
              <a:buAutoNum type="arabicPeriod"/>
              <a:defRPr/>
            </a:pPr>
            <a:r>
              <a:rPr lang="es-ES_tradnl" sz="1300" b="1" dirty="0">
                <a:solidFill>
                  <a:schemeClr val="tx1">
                    <a:lumMod val="75000"/>
                    <a:lumOff val="25000"/>
                  </a:schemeClr>
                </a:solidFill>
                <a:latin typeface="Century Gothic" panose="020B0502020202020204" pitchFamily="34" charset="0"/>
              </a:rPr>
              <a:t>Sesión Comportamientos: </a:t>
            </a:r>
            <a:r>
              <a:rPr lang="es-ES_tradnl" sz="1300" dirty="0">
                <a:solidFill>
                  <a:schemeClr val="tx1">
                    <a:lumMod val="75000"/>
                    <a:lumOff val="25000"/>
                  </a:schemeClr>
                </a:solidFill>
                <a:latin typeface="Century Gothic" panose="020B0502020202020204" pitchFamily="34" charset="0"/>
              </a:rPr>
              <a:t>sesión de 8 horas para definir los valores y comportamientos observables que se requieren para movilizar la cultura.</a:t>
            </a:r>
          </a:p>
          <a:p>
            <a:pPr marL="326212" indent="-326212" algn="just" defTabSz="652424">
              <a:buClr>
                <a:srgbClr val="000000"/>
              </a:buClr>
              <a:buFont typeface="+mj-lt"/>
              <a:buAutoNum type="arabicPeriod"/>
              <a:defRPr/>
            </a:pPr>
            <a:endParaRPr lang="es-ES_tradnl" sz="1300" dirty="0">
              <a:solidFill>
                <a:schemeClr val="tx1">
                  <a:lumMod val="75000"/>
                  <a:lumOff val="25000"/>
                </a:schemeClr>
              </a:solidFill>
              <a:latin typeface="Century Gothic" panose="020B0502020202020204" pitchFamily="34" charset="0"/>
            </a:endParaRPr>
          </a:p>
          <a:p>
            <a:pPr marL="326212" indent="-326212" algn="just">
              <a:buFont typeface="+mj-lt"/>
              <a:buAutoNum type="arabicPeriod"/>
              <a:defRPr/>
            </a:pPr>
            <a:r>
              <a:rPr lang="es-ES_tradnl" sz="1300" b="1" kern="0" dirty="0">
                <a:solidFill>
                  <a:schemeClr val="tx1">
                    <a:lumMod val="75000"/>
                    <a:lumOff val="25000"/>
                  </a:schemeClr>
                </a:solidFill>
                <a:latin typeface="Century Gothic" panose="020B0502020202020204" pitchFamily="34" charset="0"/>
                <a:sym typeface="Arial"/>
              </a:rPr>
              <a:t>Sesiones de Seguimiento (Opcionales)</a:t>
            </a:r>
            <a:r>
              <a:rPr lang="es-ES_tradnl" sz="1300" kern="0" dirty="0">
                <a:solidFill>
                  <a:schemeClr val="tx1">
                    <a:lumMod val="75000"/>
                    <a:lumOff val="25000"/>
                  </a:schemeClr>
                </a:solidFill>
                <a:latin typeface="Century Gothic" panose="020B0502020202020204" pitchFamily="34" charset="0"/>
                <a:sym typeface="Arial"/>
              </a:rPr>
              <a:t>: aunque es una actividad opcional, es </a:t>
            </a:r>
            <a:r>
              <a:rPr lang="es-ES_tradnl" sz="1300" dirty="0">
                <a:solidFill>
                  <a:schemeClr val="tx1">
                    <a:lumMod val="75000"/>
                    <a:lumOff val="25000"/>
                  </a:schemeClr>
                </a:solidFill>
                <a:latin typeface="Century Gothic" panose="020B0502020202020204" pitchFamily="34" charset="0"/>
              </a:rPr>
              <a:t>altamente recomendada para hacer seguimiento a la ejecución del plan de acción y la adopción de los comportamientos. </a:t>
            </a:r>
            <a:endParaRPr lang="es-ES_tradnl" sz="1300" kern="0" dirty="0">
              <a:solidFill>
                <a:schemeClr val="tx1">
                  <a:lumMod val="75000"/>
                  <a:lumOff val="25000"/>
                </a:schemeClr>
              </a:solidFill>
              <a:latin typeface="Century Gothic" panose="020B0502020202020204" pitchFamily="34" charset="0"/>
              <a:sym typeface="Arial"/>
            </a:endParaRPr>
          </a:p>
        </p:txBody>
      </p:sp>
      <p:sp>
        <p:nvSpPr>
          <p:cNvPr id="3" name="CuadroTexto 2">
            <a:extLst>
              <a:ext uri="{FF2B5EF4-FFF2-40B4-BE49-F238E27FC236}">
                <a16:creationId xmlns:a16="http://schemas.microsoft.com/office/drawing/2014/main" id="{D5E40C03-04E0-4007-8508-EE5C8D84BBBC}"/>
              </a:ext>
            </a:extLst>
          </p:cNvPr>
          <p:cNvSpPr txBox="1"/>
          <p:nvPr/>
        </p:nvSpPr>
        <p:spPr>
          <a:xfrm>
            <a:off x="858109" y="5661523"/>
            <a:ext cx="7661072" cy="268087"/>
          </a:xfrm>
          <a:prstGeom prst="rect">
            <a:avLst/>
          </a:prstGeom>
          <a:noFill/>
        </p:spPr>
        <p:txBody>
          <a:bodyPr wrap="none" rtlCol="0">
            <a:spAutoFit/>
          </a:bodyPr>
          <a:lstStyle/>
          <a:p>
            <a:r>
              <a:rPr lang="es-CO" sz="1142" dirty="0">
                <a:solidFill>
                  <a:schemeClr val="tx1">
                    <a:lumMod val="75000"/>
                    <a:lumOff val="25000"/>
                  </a:schemeClr>
                </a:solidFill>
                <a:latin typeface="Century Gothic" panose="020B0502020202020204" pitchFamily="34" charset="0"/>
              </a:rPr>
              <a:t>Nota: debido a que las actividades son remotas, se recomienda dividirlas en sesiones de máximo 4 horas.</a:t>
            </a:r>
          </a:p>
        </p:txBody>
      </p:sp>
      <p:grpSp>
        <p:nvGrpSpPr>
          <p:cNvPr id="6" name="Grupo 5">
            <a:extLst>
              <a:ext uri="{FF2B5EF4-FFF2-40B4-BE49-F238E27FC236}">
                <a16:creationId xmlns:a16="http://schemas.microsoft.com/office/drawing/2014/main" id="{CEC0BDEF-7845-6E48-A489-4111FB240BCA}"/>
              </a:ext>
            </a:extLst>
          </p:cNvPr>
          <p:cNvGrpSpPr/>
          <p:nvPr/>
        </p:nvGrpSpPr>
        <p:grpSpPr>
          <a:xfrm>
            <a:off x="-6254" y="6623283"/>
            <a:ext cx="9181257" cy="234717"/>
            <a:chOff x="-1" y="7465568"/>
            <a:chExt cx="12868105" cy="328971"/>
          </a:xfrm>
        </p:grpSpPr>
        <p:sp>
          <p:nvSpPr>
            <p:cNvPr id="7" name="object 2">
              <a:extLst>
                <a:ext uri="{FF2B5EF4-FFF2-40B4-BE49-F238E27FC236}">
                  <a16:creationId xmlns:a16="http://schemas.microsoft.com/office/drawing/2014/main" id="{F37B7B0A-C26D-A546-9A75-B28C168CF4E3}"/>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sz="1284"/>
            </a:p>
          </p:txBody>
        </p:sp>
        <p:sp>
          <p:nvSpPr>
            <p:cNvPr id="8" name="object 3">
              <a:extLst>
                <a:ext uri="{FF2B5EF4-FFF2-40B4-BE49-F238E27FC236}">
                  <a16:creationId xmlns:a16="http://schemas.microsoft.com/office/drawing/2014/main" id="{D45EAC73-1CE8-B04D-B319-C4BC6122FD42}"/>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sz="1284"/>
            </a:p>
          </p:txBody>
        </p:sp>
        <p:sp>
          <p:nvSpPr>
            <p:cNvPr id="9" name="object 4">
              <a:extLst>
                <a:ext uri="{FF2B5EF4-FFF2-40B4-BE49-F238E27FC236}">
                  <a16:creationId xmlns:a16="http://schemas.microsoft.com/office/drawing/2014/main" id="{0A026B81-992E-F040-ACFC-84EFC36525ED}"/>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sz="1284"/>
            </a:p>
          </p:txBody>
        </p:sp>
        <p:sp>
          <p:nvSpPr>
            <p:cNvPr id="10" name="16 Rectángulo">
              <a:extLst>
                <a:ext uri="{FF2B5EF4-FFF2-40B4-BE49-F238E27FC236}">
                  <a16:creationId xmlns:a16="http://schemas.microsoft.com/office/drawing/2014/main" id="{CD32C544-9398-A84D-89AF-44C68C136CC7}"/>
                </a:ext>
              </a:extLst>
            </p:cNvPr>
            <p:cNvSpPr/>
            <p:nvPr/>
          </p:nvSpPr>
          <p:spPr>
            <a:xfrm>
              <a:off x="10178891" y="7472790"/>
              <a:ext cx="2577426" cy="314001"/>
            </a:xfrm>
            <a:prstGeom prst="rect">
              <a:avLst/>
            </a:prstGeom>
          </p:spPr>
          <p:txBody>
            <a:bodyPr wrap="none">
              <a:spAutoFit/>
            </a:bodyPr>
            <a:lstStyle/>
            <a:p>
              <a:pPr algn="r" defTabSz="652424">
                <a:defRPr/>
              </a:pPr>
              <a:r>
                <a:rPr lang="en-US" sz="856" dirty="0">
                  <a:solidFill>
                    <a:prstClr val="black">
                      <a:lumMod val="65000"/>
                      <a:lumOff val="35000"/>
                    </a:prstClr>
                  </a:solidFill>
                  <a:latin typeface="Calibri"/>
                </a:rPr>
                <a:t>Copyright by OCC All Rights Reserved</a:t>
              </a:r>
            </a:p>
          </p:txBody>
        </p:sp>
      </p:grpSp>
      <p:pic>
        <p:nvPicPr>
          <p:cNvPr id="11" name="Imagen 10"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8229" y="5934763"/>
            <a:ext cx="722859" cy="722859"/>
          </a:xfrm>
          <a:prstGeom prst="rect">
            <a:avLst/>
          </a:prstGeom>
        </p:spPr>
      </p:pic>
      <p:pic>
        <p:nvPicPr>
          <p:cNvPr id="12" name="Imagen 11"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3"/>
          <a:stretch>
            <a:fillRect/>
          </a:stretch>
        </p:blipFill>
        <p:spPr>
          <a:xfrm>
            <a:off x="7441088" y="5948157"/>
            <a:ext cx="1611654" cy="498222"/>
          </a:xfrm>
          <a:prstGeom prst="rect">
            <a:avLst/>
          </a:prstGeom>
        </p:spPr>
      </p:pic>
      <p:cxnSp>
        <p:nvCxnSpPr>
          <p:cNvPr id="13" name="Conector recto 12">
            <a:extLst>
              <a:ext uri="{FF2B5EF4-FFF2-40B4-BE49-F238E27FC236}">
                <a16:creationId xmlns:a16="http://schemas.microsoft.com/office/drawing/2014/main" id="{F0F975DC-53AD-41E2-9F18-861E30CF33E5}"/>
              </a:ext>
            </a:extLst>
          </p:cNvPr>
          <p:cNvCxnSpPr/>
          <p:nvPr/>
        </p:nvCxnSpPr>
        <p:spPr>
          <a:xfrm>
            <a:off x="7404522" y="5929610"/>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00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2"/>
          <p:cNvSpPr txBox="1">
            <a:spLocks/>
          </p:cNvSpPr>
          <p:nvPr/>
        </p:nvSpPr>
        <p:spPr>
          <a:xfrm>
            <a:off x="37257" y="355824"/>
            <a:ext cx="9143999"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416">
              <a:defRPr/>
            </a:pPr>
            <a:r>
              <a:rPr lang="es-ES" sz="2283" b="1" spc="-9" dirty="0">
                <a:solidFill>
                  <a:schemeClr val="tx1">
                    <a:lumMod val="75000"/>
                    <a:lumOff val="25000"/>
                  </a:schemeClr>
                </a:solidFill>
                <a:latin typeface="Century Gothic" panose="020B0502020202020204" pitchFamily="34" charset="0"/>
                <a:cs typeface="Arial" panose="020B0604020202020204" pitchFamily="34" charset="0"/>
              </a:rPr>
              <a:t>EJEMPLO INFORME DE RESULTADOS ENCUESTA OCC</a:t>
            </a:r>
          </a:p>
        </p:txBody>
      </p:sp>
      <p:sp>
        <p:nvSpPr>
          <p:cNvPr id="30" name="Botón de acción: ir hacia atrás o anterior 29">
            <a:hlinkClick r:id="rId3" action="ppaction://hlinksldjump" highlightClick="1"/>
            <a:extLst>
              <a:ext uri="{FF2B5EF4-FFF2-40B4-BE49-F238E27FC236}">
                <a16:creationId xmlns:a16="http://schemas.microsoft.com/office/drawing/2014/main" id="{02BF8F9F-501C-4ED1-8F74-1A8AD0E0235D}"/>
              </a:ext>
            </a:extLst>
          </p:cNvPr>
          <p:cNvSpPr/>
          <p:nvPr/>
        </p:nvSpPr>
        <p:spPr>
          <a:xfrm>
            <a:off x="8251635" y="5528403"/>
            <a:ext cx="892365" cy="472348"/>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06193499-BBAC-4E28-9D6B-A0AA27A622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4404" y="1558711"/>
            <a:ext cx="3878424" cy="3458065"/>
          </a:xfrm>
          <a:prstGeom prst="rect">
            <a:avLst/>
          </a:prstGeom>
        </p:spPr>
      </p:pic>
      <p:pic>
        <p:nvPicPr>
          <p:cNvPr id="4" name="Imagen 3">
            <a:extLst>
              <a:ext uri="{FF2B5EF4-FFF2-40B4-BE49-F238E27FC236}">
                <a16:creationId xmlns:a16="http://schemas.microsoft.com/office/drawing/2014/main" id="{A24D149F-3B0F-41C0-8FED-375671377B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8827" y="5145911"/>
            <a:ext cx="2677565" cy="761269"/>
          </a:xfrm>
          <a:prstGeom prst="rect">
            <a:avLst/>
          </a:prstGeom>
        </p:spPr>
      </p:pic>
      <p:pic>
        <p:nvPicPr>
          <p:cNvPr id="25" name="Imagen 24">
            <a:extLst>
              <a:ext uri="{FF2B5EF4-FFF2-40B4-BE49-F238E27FC236}">
                <a16:creationId xmlns:a16="http://schemas.microsoft.com/office/drawing/2014/main" id="{3378D504-13FB-41B4-B7EE-B47844D4E0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00928" y="1558711"/>
            <a:ext cx="4127801" cy="3241889"/>
          </a:xfrm>
          <a:prstGeom prst="rect">
            <a:avLst/>
          </a:prstGeom>
        </p:spPr>
      </p:pic>
      <p:pic>
        <p:nvPicPr>
          <p:cNvPr id="27" name="Imagen 26">
            <a:extLst>
              <a:ext uri="{FF2B5EF4-FFF2-40B4-BE49-F238E27FC236}">
                <a16:creationId xmlns:a16="http://schemas.microsoft.com/office/drawing/2014/main" id="{37ECE234-D36B-4731-8B86-F2E4117227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00928" y="4821191"/>
            <a:ext cx="4127800" cy="801632"/>
          </a:xfrm>
          <a:prstGeom prst="rect">
            <a:avLst/>
          </a:prstGeom>
        </p:spPr>
      </p:pic>
      <p:grpSp>
        <p:nvGrpSpPr>
          <p:cNvPr id="8" name="Grupo 7">
            <a:extLst>
              <a:ext uri="{FF2B5EF4-FFF2-40B4-BE49-F238E27FC236}">
                <a16:creationId xmlns:a16="http://schemas.microsoft.com/office/drawing/2014/main" id="{5E6ED8C0-9F43-443C-A578-DDEE7B40BF92}"/>
              </a:ext>
            </a:extLst>
          </p:cNvPr>
          <p:cNvGrpSpPr/>
          <p:nvPr/>
        </p:nvGrpSpPr>
        <p:grpSpPr>
          <a:xfrm>
            <a:off x="-1" y="6623283"/>
            <a:ext cx="9181257" cy="234717"/>
            <a:chOff x="-1" y="7465568"/>
            <a:chExt cx="12868105" cy="328971"/>
          </a:xfrm>
        </p:grpSpPr>
        <p:sp>
          <p:nvSpPr>
            <p:cNvPr id="9" name="object 2">
              <a:extLst>
                <a:ext uri="{FF2B5EF4-FFF2-40B4-BE49-F238E27FC236}">
                  <a16:creationId xmlns:a16="http://schemas.microsoft.com/office/drawing/2014/main" id="{F5BA7C42-AA39-4AA5-B449-4EB10221AF26}"/>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10" name="object 3">
              <a:extLst>
                <a:ext uri="{FF2B5EF4-FFF2-40B4-BE49-F238E27FC236}">
                  <a16:creationId xmlns:a16="http://schemas.microsoft.com/office/drawing/2014/main" id="{399A59F8-223A-40FE-AD74-A54282FB6F2F}"/>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11" name="object 4">
              <a:extLst>
                <a:ext uri="{FF2B5EF4-FFF2-40B4-BE49-F238E27FC236}">
                  <a16:creationId xmlns:a16="http://schemas.microsoft.com/office/drawing/2014/main" id="{A4AB608A-2B70-4CFD-81AB-A651896B5DE0}"/>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12" name="16 Rectángulo">
              <a:extLst>
                <a:ext uri="{FF2B5EF4-FFF2-40B4-BE49-F238E27FC236}">
                  <a16:creationId xmlns:a16="http://schemas.microsoft.com/office/drawing/2014/main" id="{FAE0EA30-491F-43A0-A2E1-B8E301C47158}"/>
                </a:ext>
              </a:extLst>
            </p:cNvPr>
            <p:cNvSpPr/>
            <p:nvPr/>
          </p:nvSpPr>
          <p:spPr>
            <a:xfrm>
              <a:off x="10178891" y="7472790"/>
              <a:ext cx="2577426" cy="314001"/>
            </a:xfrm>
            <a:prstGeom prst="rect">
              <a:avLst/>
            </a:prstGeom>
          </p:spPr>
          <p:txBody>
            <a:bodyPr wrap="none">
              <a:spAutoFit/>
            </a:bodyPr>
            <a:lstStyle/>
            <a:p>
              <a:pPr algn="r" defTabSz="652424">
                <a:buClr>
                  <a:srgbClr val="000000"/>
                </a:buClr>
                <a:defRPr/>
              </a:pPr>
              <a:r>
                <a:rPr lang="en-US" sz="856" kern="0" dirty="0">
                  <a:solidFill>
                    <a:prstClr val="black">
                      <a:lumMod val="65000"/>
                      <a:lumOff val="35000"/>
                    </a:prstClr>
                  </a:solidFill>
                  <a:latin typeface="Calibri"/>
                  <a:cs typeface="Arial"/>
                  <a:sym typeface="Arial"/>
                </a:rPr>
                <a:t>Copyright by OCC All Rights Reserved</a:t>
              </a:r>
            </a:p>
          </p:txBody>
        </p:sp>
      </p:grpSp>
      <p:pic>
        <p:nvPicPr>
          <p:cNvPr id="13" name="Imagen 12"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83251" y="5736072"/>
            <a:ext cx="890633" cy="890633"/>
          </a:xfrm>
          <a:prstGeom prst="rect">
            <a:avLst/>
          </a:prstGeom>
        </p:spPr>
      </p:pic>
      <p:pic>
        <p:nvPicPr>
          <p:cNvPr id="14" name="Imagen 13"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9"/>
          <a:stretch>
            <a:fillRect/>
          </a:stretch>
        </p:blipFill>
        <p:spPr>
          <a:xfrm>
            <a:off x="7284720" y="5838858"/>
            <a:ext cx="1768022" cy="546561"/>
          </a:xfrm>
          <a:prstGeom prst="rect">
            <a:avLst/>
          </a:prstGeom>
        </p:spPr>
      </p:pic>
      <p:cxnSp>
        <p:nvCxnSpPr>
          <p:cNvPr id="15" name="Conector recto 14">
            <a:extLst>
              <a:ext uri="{FF2B5EF4-FFF2-40B4-BE49-F238E27FC236}">
                <a16:creationId xmlns:a16="http://schemas.microsoft.com/office/drawing/2014/main" id="{F0F975DC-53AD-41E2-9F18-861E30CF33E5}"/>
              </a:ext>
            </a:extLst>
          </p:cNvPr>
          <p:cNvCxnSpPr/>
          <p:nvPr/>
        </p:nvCxnSpPr>
        <p:spPr>
          <a:xfrm>
            <a:off x="7173884" y="580894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363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121687" y="129705"/>
            <a:ext cx="8967671" cy="787253"/>
          </a:xfrm>
        </p:spPr>
        <p:txBody>
          <a:bodyPr>
            <a:normAutofit fontScale="90000"/>
          </a:bodyPr>
          <a:lstStyle/>
          <a:p>
            <a:pPr algn="ctr"/>
            <a:r>
              <a:rPr lang="es-ES" sz="2400" b="1" dirty="0">
                <a:solidFill>
                  <a:schemeClr val="tx1">
                    <a:lumMod val="75000"/>
                    <a:lumOff val="25000"/>
                  </a:schemeClr>
                </a:solidFill>
                <a:latin typeface="Century Gothic" panose="020B0502020202020204" pitchFamily="34" charset="0"/>
                <a:cs typeface="Calibri Light"/>
              </a:rPr>
              <a:t>¿CUÁLES SON LOS BENEFICIOS DE TRABAJAR CON NUESTRO MODELO Y SU HERRAMIENTA DE MEDICIÓN?</a:t>
            </a:r>
          </a:p>
        </p:txBody>
      </p:sp>
      <p:sp>
        <p:nvSpPr>
          <p:cNvPr id="33" name="CuadroTexto 13">
            <a:extLst>
              <a:ext uri="{FF2B5EF4-FFF2-40B4-BE49-F238E27FC236}">
                <a16:creationId xmlns:a16="http://schemas.microsoft.com/office/drawing/2014/main" id="{2CAB1A79-D268-0242-A45E-103F3871CBEA}"/>
              </a:ext>
            </a:extLst>
          </p:cNvPr>
          <p:cNvSpPr txBox="1"/>
          <p:nvPr/>
        </p:nvSpPr>
        <p:spPr>
          <a:xfrm>
            <a:off x="1233969" y="1050431"/>
            <a:ext cx="6989418" cy="954107"/>
          </a:xfrm>
          <a:prstGeom prst="rect">
            <a:avLst/>
          </a:prstGeom>
          <a:noFill/>
        </p:spPr>
        <p:txBody>
          <a:bodyPr wrap="square" rtlCol="0">
            <a:spAutoFit/>
          </a:bodyPr>
          <a:lstStyle/>
          <a:p>
            <a:pPr algn="just"/>
            <a:r>
              <a:rPr lang="es-ES" sz="1400" dirty="0">
                <a:solidFill>
                  <a:schemeClr val="tx1">
                    <a:lumMod val="75000"/>
                    <a:lumOff val="25000"/>
                  </a:schemeClr>
                </a:solidFill>
                <a:latin typeface="Century Gothic" panose="020B0502020202020204" pitchFamily="34" charset="0"/>
              </a:rPr>
              <a:t>Ayuda a definir la </a:t>
            </a:r>
            <a:r>
              <a:rPr lang="es-ES" sz="1400" b="1" dirty="0">
                <a:solidFill>
                  <a:schemeClr val="tx1">
                    <a:lumMod val="75000"/>
                    <a:lumOff val="25000"/>
                  </a:schemeClr>
                </a:solidFill>
                <a:latin typeface="Century Gothic" panose="020B0502020202020204" pitchFamily="34" charset="0"/>
              </a:rPr>
              <a:t>cultura requerida </a:t>
            </a:r>
            <a:r>
              <a:rPr lang="es-ES" sz="1400" dirty="0">
                <a:solidFill>
                  <a:schemeClr val="tx1">
                    <a:lumMod val="75000"/>
                    <a:lumOff val="25000"/>
                  </a:schemeClr>
                </a:solidFill>
                <a:latin typeface="Century Gothic" panose="020B0502020202020204" pitchFamily="34" charset="0"/>
              </a:rPr>
              <a:t>para impulsar la estrategia, establece cuál es la </a:t>
            </a:r>
            <a:r>
              <a:rPr lang="es-ES" sz="1400" b="1" dirty="0">
                <a:solidFill>
                  <a:schemeClr val="tx1">
                    <a:lumMod val="75000"/>
                    <a:lumOff val="25000"/>
                  </a:schemeClr>
                </a:solidFill>
                <a:latin typeface="Century Gothic" panose="020B0502020202020204" pitchFamily="34" charset="0"/>
              </a:rPr>
              <a:t>cultura actual </a:t>
            </a:r>
            <a:r>
              <a:rPr lang="es-ES" sz="1400" dirty="0">
                <a:solidFill>
                  <a:schemeClr val="tx1">
                    <a:lumMod val="75000"/>
                    <a:lumOff val="25000"/>
                  </a:schemeClr>
                </a:solidFill>
                <a:latin typeface="Century Gothic" panose="020B0502020202020204" pitchFamily="34" charset="0"/>
              </a:rPr>
              <a:t>y como ésta apoya o dificulta la ejecución de la estrategia y establece las brechas entre  ambas.</a:t>
            </a:r>
          </a:p>
          <a:p>
            <a:pPr algn="just" defTabSz="457200"/>
            <a:r>
              <a:rPr lang="es-ES" sz="1400" dirty="0">
                <a:solidFill>
                  <a:schemeClr val="tx1">
                    <a:lumMod val="75000"/>
                    <a:lumOff val="25000"/>
                  </a:schemeClr>
                </a:solidFill>
                <a:latin typeface="Century Gothic" panose="020B0502020202020204" pitchFamily="34" charset="0"/>
              </a:rPr>
              <a:t> </a:t>
            </a:r>
          </a:p>
        </p:txBody>
      </p:sp>
      <p:sp>
        <p:nvSpPr>
          <p:cNvPr id="36" name="CuadroTexto 13">
            <a:extLst>
              <a:ext uri="{FF2B5EF4-FFF2-40B4-BE49-F238E27FC236}">
                <a16:creationId xmlns:a16="http://schemas.microsoft.com/office/drawing/2014/main" id="{2F784307-691E-4749-AD22-87260A6EA5A5}"/>
              </a:ext>
            </a:extLst>
          </p:cNvPr>
          <p:cNvSpPr txBox="1"/>
          <p:nvPr/>
        </p:nvSpPr>
        <p:spPr>
          <a:xfrm>
            <a:off x="1233969" y="3375116"/>
            <a:ext cx="6989418" cy="523220"/>
          </a:xfrm>
          <a:prstGeom prst="rect">
            <a:avLst/>
          </a:prstGeom>
          <a:noFill/>
        </p:spPr>
        <p:txBody>
          <a:bodyPr wrap="square" rtlCol="0">
            <a:spAutoFit/>
          </a:bodyPr>
          <a:lstStyle/>
          <a:p>
            <a:pPr algn="just" defTabSz="457200"/>
            <a:r>
              <a:rPr lang="es-ES" sz="1400" dirty="0">
                <a:solidFill>
                  <a:schemeClr val="tx1">
                    <a:lumMod val="75000"/>
                    <a:lumOff val="25000"/>
                  </a:schemeClr>
                </a:solidFill>
                <a:latin typeface="Century Gothic" panose="020B0502020202020204" pitchFamily="34" charset="0"/>
              </a:rPr>
              <a:t>Define las </a:t>
            </a:r>
            <a:r>
              <a:rPr lang="es-ES" sz="1400" b="1" dirty="0">
                <a:solidFill>
                  <a:schemeClr val="tx1">
                    <a:lumMod val="75000"/>
                    <a:lumOff val="25000"/>
                  </a:schemeClr>
                </a:solidFill>
                <a:latin typeface="Century Gothic" panose="020B0502020202020204" pitchFamily="34" charset="0"/>
              </a:rPr>
              <a:t>palancas y potenciales aceleradores </a:t>
            </a:r>
            <a:r>
              <a:rPr lang="es-ES" sz="1400" dirty="0">
                <a:solidFill>
                  <a:schemeClr val="tx1">
                    <a:lumMod val="75000"/>
                    <a:lumOff val="25000"/>
                  </a:schemeClr>
                </a:solidFill>
                <a:latin typeface="Century Gothic" panose="020B0502020202020204" pitchFamily="34" charset="0"/>
              </a:rPr>
              <a:t>que tendrán un impacto en la alineación cultural. </a:t>
            </a:r>
          </a:p>
        </p:txBody>
      </p:sp>
      <p:sp>
        <p:nvSpPr>
          <p:cNvPr id="37" name="Elipse 9">
            <a:extLst>
              <a:ext uri="{FF2B5EF4-FFF2-40B4-BE49-F238E27FC236}">
                <a16:creationId xmlns:a16="http://schemas.microsoft.com/office/drawing/2014/main" id="{743A0B85-FDF9-2C4F-A517-D09F6EE374F3}"/>
              </a:ext>
            </a:extLst>
          </p:cNvPr>
          <p:cNvSpPr>
            <a:spLocks noChangeAspect="1"/>
          </p:cNvSpPr>
          <p:nvPr/>
        </p:nvSpPr>
        <p:spPr>
          <a:xfrm>
            <a:off x="783440" y="5039483"/>
            <a:ext cx="345767" cy="395998"/>
          </a:xfrm>
          <a:prstGeom prst="ellipse">
            <a:avLst/>
          </a:prstGeom>
          <a:solidFill>
            <a:srgbClr val="33CCFF">
              <a:alpha val="86667"/>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ES" sz="1600" dirty="0">
                <a:solidFill>
                  <a:schemeClr val="bg1"/>
                </a:solidFill>
                <a:latin typeface="Century Gothic" panose="020B0502020202020204" pitchFamily="34" charset="0"/>
                <a:cs typeface="Arial"/>
              </a:rPr>
              <a:t>5</a:t>
            </a:r>
          </a:p>
        </p:txBody>
      </p:sp>
      <p:sp>
        <p:nvSpPr>
          <p:cNvPr id="20" name="Rectángulo 16">
            <a:extLst>
              <a:ext uri="{FF2B5EF4-FFF2-40B4-BE49-F238E27FC236}">
                <a16:creationId xmlns:a16="http://schemas.microsoft.com/office/drawing/2014/main" id="{E5CD8922-2486-4E7F-8171-FD3FEC2D7089}"/>
              </a:ext>
            </a:extLst>
          </p:cNvPr>
          <p:cNvSpPr/>
          <p:nvPr/>
        </p:nvSpPr>
        <p:spPr>
          <a:xfrm>
            <a:off x="0" y="6241139"/>
            <a:ext cx="9144000" cy="6455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685546"/>
            <a:endParaRPr lang="es-ES" sz="1400">
              <a:solidFill>
                <a:prstClr val="white"/>
              </a:solidFill>
            </a:endParaRPr>
          </a:p>
        </p:txBody>
      </p:sp>
      <p:grpSp>
        <p:nvGrpSpPr>
          <p:cNvPr id="24" name="Grupo 23">
            <a:extLst>
              <a:ext uri="{FF2B5EF4-FFF2-40B4-BE49-F238E27FC236}">
                <a16:creationId xmlns:a16="http://schemas.microsoft.com/office/drawing/2014/main" id="{C4B7B12D-A636-434A-985F-8674A7530688}"/>
              </a:ext>
            </a:extLst>
          </p:cNvPr>
          <p:cNvGrpSpPr/>
          <p:nvPr/>
        </p:nvGrpSpPr>
        <p:grpSpPr>
          <a:xfrm>
            <a:off x="262211" y="5013652"/>
            <a:ext cx="1065800" cy="1068701"/>
            <a:chOff x="819407" y="4693696"/>
            <a:chExt cx="1387728" cy="1391506"/>
          </a:xfrm>
        </p:grpSpPr>
        <p:sp>
          <p:nvSpPr>
            <p:cNvPr id="25" name="Oval 79">
              <a:extLst>
                <a:ext uri="{FF2B5EF4-FFF2-40B4-BE49-F238E27FC236}">
                  <a16:creationId xmlns:a16="http://schemas.microsoft.com/office/drawing/2014/main" id="{D361E92A-4127-4265-8CA1-91F5FF6E1066}"/>
                </a:ext>
              </a:extLst>
            </p:cNvPr>
            <p:cNvSpPr/>
            <p:nvPr/>
          </p:nvSpPr>
          <p:spPr bwMode="auto">
            <a:xfrm>
              <a:off x="819407" y="4693696"/>
              <a:ext cx="1387728" cy="1391506"/>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a:solidFill>
                  <a:prstClr val="white"/>
                </a:solidFill>
              </a:endParaRPr>
            </a:p>
          </p:txBody>
        </p:sp>
        <p:sp>
          <p:nvSpPr>
            <p:cNvPr id="26" name="Freeform 6">
              <a:extLst>
                <a:ext uri="{FF2B5EF4-FFF2-40B4-BE49-F238E27FC236}">
                  <a16:creationId xmlns:a16="http://schemas.microsoft.com/office/drawing/2014/main" id="{FBE8C8FB-CEB1-491B-9348-87A918364ED5}"/>
                </a:ext>
              </a:extLst>
            </p:cNvPr>
            <p:cNvSpPr>
              <a:spLocks noEditPoints="1"/>
            </p:cNvSpPr>
            <p:nvPr/>
          </p:nvSpPr>
          <p:spPr bwMode="auto">
            <a:xfrm>
              <a:off x="1197398" y="5055251"/>
              <a:ext cx="667657" cy="643247"/>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w="9525">
              <a:noFill/>
              <a:round/>
              <a:headEnd/>
              <a:tailEnd/>
            </a:ln>
          </p:spPr>
          <p:txBody>
            <a:bodyPr/>
            <a:lstStyle/>
            <a:p>
              <a:pPr defTabSz="685546">
                <a:defRPr/>
              </a:pPr>
              <a:endParaRPr lang="en-US" sz="1400">
                <a:solidFill>
                  <a:prstClr val="black"/>
                </a:solidFill>
              </a:endParaRPr>
            </a:p>
          </p:txBody>
        </p:sp>
      </p:grpSp>
      <p:sp>
        <p:nvSpPr>
          <p:cNvPr id="27" name="Oval 7">
            <a:extLst>
              <a:ext uri="{FF2B5EF4-FFF2-40B4-BE49-F238E27FC236}">
                <a16:creationId xmlns:a16="http://schemas.microsoft.com/office/drawing/2014/main" id="{545E7C85-E672-4624-B09A-429B80D5EBDF}"/>
              </a:ext>
            </a:extLst>
          </p:cNvPr>
          <p:cNvSpPr>
            <a:spLocks noChangeArrowheads="1"/>
          </p:cNvSpPr>
          <p:nvPr/>
        </p:nvSpPr>
        <p:spPr bwMode="auto">
          <a:xfrm>
            <a:off x="1617047" y="5436324"/>
            <a:ext cx="45719" cy="50304"/>
          </a:xfrm>
          <a:prstGeom prst="ellipse">
            <a:avLst/>
          </a:prstGeom>
          <a:solidFill>
            <a:schemeClr val="bg1"/>
          </a:solidFill>
          <a:ln w="9525">
            <a:noFill/>
            <a:round/>
            <a:headEnd/>
            <a:tailEnd/>
          </a:ln>
        </p:spPr>
        <p:txBody>
          <a:bodyPr/>
          <a:lstStyle/>
          <a:p>
            <a:pPr defTabSz="685546">
              <a:defRPr/>
            </a:pPr>
            <a:endParaRPr lang="en-US" sz="1400">
              <a:solidFill>
                <a:prstClr val="black"/>
              </a:solidFill>
            </a:endParaRPr>
          </a:p>
        </p:txBody>
      </p:sp>
      <p:sp>
        <p:nvSpPr>
          <p:cNvPr id="28" name="Rectángulo 19">
            <a:extLst>
              <a:ext uri="{FF2B5EF4-FFF2-40B4-BE49-F238E27FC236}">
                <a16:creationId xmlns:a16="http://schemas.microsoft.com/office/drawing/2014/main" id="{F1179962-4BED-4060-A809-EDA3402A57E4}"/>
              </a:ext>
            </a:extLst>
          </p:cNvPr>
          <p:cNvSpPr/>
          <p:nvPr/>
        </p:nvSpPr>
        <p:spPr>
          <a:xfrm>
            <a:off x="83468" y="6334436"/>
            <a:ext cx="1450865" cy="461665"/>
          </a:xfrm>
          <a:prstGeom prst="rect">
            <a:avLst/>
          </a:prstGeom>
          <a:solidFill>
            <a:schemeClr val="bg1">
              <a:lumMod val="50000"/>
            </a:schemeClr>
          </a:solidFill>
        </p:spPr>
        <p:txBody>
          <a:bodyPr wrap="square">
            <a:spAutoFit/>
          </a:bodyPr>
          <a:lstStyle/>
          <a:p>
            <a:pPr algn="ctr" defTabSz="914377"/>
            <a:r>
              <a:rPr lang="es-ES" sz="1200" b="1" dirty="0">
                <a:solidFill>
                  <a:prstClr val="white"/>
                </a:solidFill>
                <a:cs typeface="Athelas Italic"/>
              </a:rPr>
              <a:t>Medición en línea</a:t>
            </a:r>
          </a:p>
        </p:txBody>
      </p:sp>
      <p:sp>
        <p:nvSpPr>
          <p:cNvPr id="39" name="Rectángulo 19">
            <a:extLst>
              <a:ext uri="{FF2B5EF4-FFF2-40B4-BE49-F238E27FC236}">
                <a16:creationId xmlns:a16="http://schemas.microsoft.com/office/drawing/2014/main" id="{5F1B8655-AFA5-4E62-874E-E0FFD47727C9}"/>
              </a:ext>
            </a:extLst>
          </p:cNvPr>
          <p:cNvSpPr/>
          <p:nvPr/>
        </p:nvSpPr>
        <p:spPr>
          <a:xfrm>
            <a:off x="1702323" y="6390557"/>
            <a:ext cx="1152642" cy="276999"/>
          </a:xfrm>
          <a:prstGeom prst="rect">
            <a:avLst/>
          </a:prstGeom>
          <a:solidFill>
            <a:schemeClr val="bg1">
              <a:lumMod val="50000"/>
            </a:schemeClr>
          </a:solidFill>
        </p:spPr>
        <p:txBody>
          <a:bodyPr wrap="square">
            <a:spAutoFit/>
          </a:bodyPr>
          <a:lstStyle/>
          <a:p>
            <a:pPr algn="ctr" defTabSz="914377"/>
            <a:r>
              <a:rPr lang="es-ES" sz="1200" b="1">
                <a:solidFill>
                  <a:prstClr val="white"/>
                </a:solidFill>
                <a:cs typeface="Athelas Italic"/>
              </a:rPr>
              <a:t>72 Preguntas</a:t>
            </a:r>
          </a:p>
        </p:txBody>
      </p:sp>
      <p:grpSp>
        <p:nvGrpSpPr>
          <p:cNvPr id="40" name="Grupo 39">
            <a:extLst>
              <a:ext uri="{FF2B5EF4-FFF2-40B4-BE49-F238E27FC236}">
                <a16:creationId xmlns:a16="http://schemas.microsoft.com/office/drawing/2014/main" id="{F70B1773-5EF2-4FCA-AEF7-507F14E53589}"/>
              </a:ext>
            </a:extLst>
          </p:cNvPr>
          <p:cNvGrpSpPr/>
          <p:nvPr/>
        </p:nvGrpSpPr>
        <p:grpSpPr>
          <a:xfrm>
            <a:off x="3245349" y="5013651"/>
            <a:ext cx="1065800" cy="1068701"/>
            <a:chOff x="4816018" y="4693696"/>
            <a:chExt cx="1387728" cy="1391506"/>
          </a:xfrm>
        </p:grpSpPr>
        <p:sp>
          <p:nvSpPr>
            <p:cNvPr id="41" name="Oval 79">
              <a:extLst>
                <a:ext uri="{FF2B5EF4-FFF2-40B4-BE49-F238E27FC236}">
                  <a16:creationId xmlns:a16="http://schemas.microsoft.com/office/drawing/2014/main" id="{59390457-A5D7-4EB3-ADDD-216AAB281BF2}"/>
                </a:ext>
              </a:extLst>
            </p:cNvPr>
            <p:cNvSpPr/>
            <p:nvPr/>
          </p:nvSpPr>
          <p:spPr bwMode="auto">
            <a:xfrm>
              <a:off x="4816018" y="4693696"/>
              <a:ext cx="1387728" cy="1391506"/>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endParaRPr>
            </a:p>
          </p:txBody>
        </p:sp>
        <p:grpSp>
          <p:nvGrpSpPr>
            <p:cNvPr id="42" name="Grupo 41">
              <a:extLst>
                <a:ext uri="{FF2B5EF4-FFF2-40B4-BE49-F238E27FC236}">
                  <a16:creationId xmlns:a16="http://schemas.microsoft.com/office/drawing/2014/main" id="{881F8FDE-9182-45B2-B7C1-8D9BA4371B89}"/>
                </a:ext>
              </a:extLst>
            </p:cNvPr>
            <p:cNvGrpSpPr/>
            <p:nvPr/>
          </p:nvGrpSpPr>
          <p:grpSpPr>
            <a:xfrm>
              <a:off x="5133591" y="4910040"/>
              <a:ext cx="752581" cy="933667"/>
              <a:chOff x="4992813" y="4244750"/>
              <a:chExt cx="752581" cy="933667"/>
            </a:xfrm>
          </p:grpSpPr>
          <p:grpSp>
            <p:nvGrpSpPr>
              <p:cNvPr id="43" name="Agrupar 143">
                <a:extLst>
                  <a:ext uri="{FF2B5EF4-FFF2-40B4-BE49-F238E27FC236}">
                    <a16:creationId xmlns:a16="http://schemas.microsoft.com/office/drawing/2014/main" id="{84D9B89F-110C-4FD2-B8AE-B10A197818BF}"/>
                  </a:ext>
                </a:extLst>
              </p:cNvPr>
              <p:cNvGrpSpPr>
                <a:grpSpLocks noChangeAspect="1"/>
              </p:cNvGrpSpPr>
              <p:nvPr/>
            </p:nvGrpSpPr>
            <p:grpSpPr>
              <a:xfrm>
                <a:off x="4992813" y="4244750"/>
                <a:ext cx="752581" cy="933667"/>
                <a:chOff x="5619553" y="6158116"/>
                <a:chExt cx="1657350" cy="2035175"/>
              </a:xfrm>
              <a:solidFill>
                <a:srgbClr val="FFFFFF"/>
              </a:solidFill>
            </p:grpSpPr>
            <p:sp>
              <p:nvSpPr>
                <p:cNvPr id="45" name="Freeform 5">
                  <a:extLst>
                    <a:ext uri="{FF2B5EF4-FFF2-40B4-BE49-F238E27FC236}">
                      <a16:creationId xmlns:a16="http://schemas.microsoft.com/office/drawing/2014/main" id="{1BFB5BA8-F3F6-402C-B971-E574C93EAF98}"/>
                    </a:ext>
                  </a:extLst>
                </p:cNvPr>
                <p:cNvSpPr>
                  <a:spLocks noEditPoints="1"/>
                </p:cNvSpPr>
                <p:nvPr/>
              </p:nvSpPr>
              <p:spPr bwMode="auto">
                <a:xfrm>
                  <a:off x="5619553" y="6158116"/>
                  <a:ext cx="1657350" cy="2035175"/>
                </a:xfrm>
                <a:custGeom>
                  <a:avLst/>
                  <a:gdLst>
                    <a:gd name="T0" fmla="*/ 2048 w 2381"/>
                    <a:gd name="T1" fmla="*/ 907 h 2923"/>
                    <a:gd name="T2" fmla="*/ 2156 w 2381"/>
                    <a:gd name="T3" fmla="*/ 845 h 2923"/>
                    <a:gd name="T4" fmla="*/ 1887 w 2381"/>
                    <a:gd name="T5" fmla="*/ 652 h 2923"/>
                    <a:gd name="T6" fmla="*/ 1862 w 2381"/>
                    <a:gd name="T7" fmla="*/ 750 h 2923"/>
                    <a:gd name="T8" fmla="*/ 1328 w 2381"/>
                    <a:gd name="T9" fmla="*/ 550 h 2923"/>
                    <a:gd name="T10" fmla="*/ 1328 w 2381"/>
                    <a:gd name="T11" fmla="*/ 438 h 2923"/>
                    <a:gd name="T12" fmla="*/ 1398 w 2381"/>
                    <a:gd name="T13" fmla="*/ 333 h 2923"/>
                    <a:gd name="T14" fmla="*/ 1390 w 2381"/>
                    <a:gd name="T15" fmla="*/ 292 h 2923"/>
                    <a:gd name="T16" fmla="*/ 1505 w 2381"/>
                    <a:gd name="T17" fmla="*/ 164 h 2923"/>
                    <a:gd name="T18" fmla="*/ 1505 w 2381"/>
                    <a:gd name="T19" fmla="*/ 149 h 2923"/>
                    <a:gd name="T20" fmla="*/ 1266 w 2381"/>
                    <a:gd name="T21" fmla="*/ 0 h 2923"/>
                    <a:gd name="T22" fmla="*/ 1133 w 2381"/>
                    <a:gd name="T23" fmla="*/ 0 h 2923"/>
                    <a:gd name="T24" fmla="*/ 895 w 2381"/>
                    <a:gd name="T25" fmla="*/ 149 h 2923"/>
                    <a:gd name="T26" fmla="*/ 895 w 2381"/>
                    <a:gd name="T27" fmla="*/ 164 h 2923"/>
                    <a:gd name="T28" fmla="*/ 994 w 2381"/>
                    <a:gd name="T29" fmla="*/ 285 h 2923"/>
                    <a:gd name="T30" fmla="*/ 983 w 2381"/>
                    <a:gd name="T31" fmla="*/ 333 h 2923"/>
                    <a:gd name="T32" fmla="*/ 1054 w 2381"/>
                    <a:gd name="T33" fmla="*/ 438 h 2923"/>
                    <a:gd name="T34" fmla="*/ 1054 w 2381"/>
                    <a:gd name="T35" fmla="*/ 550 h 2923"/>
                    <a:gd name="T36" fmla="*/ 0 w 2381"/>
                    <a:gd name="T37" fmla="*/ 1733 h 2923"/>
                    <a:gd name="T38" fmla="*/ 1191 w 2381"/>
                    <a:gd name="T39" fmla="*/ 2923 h 2923"/>
                    <a:gd name="T40" fmla="*/ 2381 w 2381"/>
                    <a:gd name="T41" fmla="*/ 1733 h 2923"/>
                    <a:gd name="T42" fmla="*/ 2048 w 2381"/>
                    <a:gd name="T43" fmla="*/ 907 h 2923"/>
                    <a:gd name="T44" fmla="*/ 1191 w 2381"/>
                    <a:gd name="T45" fmla="*/ 2726 h 2923"/>
                    <a:gd name="T46" fmla="*/ 198 w 2381"/>
                    <a:gd name="T47" fmla="*/ 1733 h 2923"/>
                    <a:gd name="T48" fmla="*/ 1191 w 2381"/>
                    <a:gd name="T49" fmla="*/ 740 h 2923"/>
                    <a:gd name="T50" fmla="*/ 2184 w 2381"/>
                    <a:gd name="T51" fmla="*/ 1733 h 2923"/>
                    <a:gd name="T52" fmla="*/ 1191 w 2381"/>
                    <a:gd name="T53" fmla="*/ 2726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81" h="2923">
                      <a:moveTo>
                        <a:pt x="2048" y="907"/>
                      </a:moveTo>
                      <a:cubicBezTo>
                        <a:pt x="2156" y="845"/>
                        <a:pt x="2156" y="845"/>
                        <a:pt x="2156" y="845"/>
                      </a:cubicBezTo>
                      <a:cubicBezTo>
                        <a:pt x="2156" y="766"/>
                        <a:pt x="1955" y="629"/>
                        <a:pt x="1887" y="652"/>
                      </a:cubicBezTo>
                      <a:cubicBezTo>
                        <a:pt x="1862" y="750"/>
                        <a:pt x="1862" y="750"/>
                        <a:pt x="1862" y="750"/>
                      </a:cubicBezTo>
                      <a:cubicBezTo>
                        <a:pt x="1707" y="643"/>
                        <a:pt x="1524" y="573"/>
                        <a:pt x="1328" y="550"/>
                      </a:cubicBezTo>
                      <a:cubicBezTo>
                        <a:pt x="1328" y="438"/>
                        <a:pt x="1328" y="438"/>
                        <a:pt x="1328" y="438"/>
                      </a:cubicBezTo>
                      <a:cubicBezTo>
                        <a:pt x="1369" y="421"/>
                        <a:pt x="1398" y="380"/>
                        <a:pt x="1398" y="333"/>
                      </a:cubicBezTo>
                      <a:cubicBezTo>
                        <a:pt x="1398" y="318"/>
                        <a:pt x="1395" y="304"/>
                        <a:pt x="1390" y="292"/>
                      </a:cubicBezTo>
                      <a:cubicBezTo>
                        <a:pt x="1459" y="265"/>
                        <a:pt x="1505" y="218"/>
                        <a:pt x="1505" y="164"/>
                      </a:cubicBezTo>
                      <a:cubicBezTo>
                        <a:pt x="1505" y="149"/>
                        <a:pt x="1505" y="149"/>
                        <a:pt x="1505" y="149"/>
                      </a:cubicBezTo>
                      <a:cubicBezTo>
                        <a:pt x="1505" y="67"/>
                        <a:pt x="1398" y="0"/>
                        <a:pt x="1266" y="0"/>
                      </a:cubicBezTo>
                      <a:cubicBezTo>
                        <a:pt x="1133" y="0"/>
                        <a:pt x="1133" y="0"/>
                        <a:pt x="1133" y="0"/>
                      </a:cubicBezTo>
                      <a:cubicBezTo>
                        <a:pt x="1002" y="0"/>
                        <a:pt x="895" y="67"/>
                        <a:pt x="895" y="149"/>
                      </a:cubicBezTo>
                      <a:cubicBezTo>
                        <a:pt x="895" y="164"/>
                        <a:pt x="895" y="164"/>
                        <a:pt x="895" y="164"/>
                      </a:cubicBezTo>
                      <a:cubicBezTo>
                        <a:pt x="895" y="214"/>
                        <a:pt x="934" y="258"/>
                        <a:pt x="994" y="285"/>
                      </a:cubicBezTo>
                      <a:cubicBezTo>
                        <a:pt x="987" y="299"/>
                        <a:pt x="983" y="316"/>
                        <a:pt x="983" y="333"/>
                      </a:cubicBezTo>
                      <a:cubicBezTo>
                        <a:pt x="983" y="380"/>
                        <a:pt x="1012" y="421"/>
                        <a:pt x="1054" y="438"/>
                      </a:cubicBezTo>
                      <a:cubicBezTo>
                        <a:pt x="1054" y="550"/>
                        <a:pt x="1054" y="550"/>
                        <a:pt x="1054" y="550"/>
                      </a:cubicBezTo>
                      <a:cubicBezTo>
                        <a:pt x="461" y="618"/>
                        <a:pt x="0" y="1122"/>
                        <a:pt x="0" y="1733"/>
                      </a:cubicBezTo>
                      <a:cubicBezTo>
                        <a:pt x="0" y="2390"/>
                        <a:pt x="533" y="2923"/>
                        <a:pt x="1191" y="2923"/>
                      </a:cubicBezTo>
                      <a:cubicBezTo>
                        <a:pt x="1848" y="2923"/>
                        <a:pt x="2381" y="2390"/>
                        <a:pt x="2381" y="1733"/>
                      </a:cubicBezTo>
                      <a:cubicBezTo>
                        <a:pt x="2381" y="1412"/>
                        <a:pt x="2255" y="1121"/>
                        <a:pt x="2048" y="907"/>
                      </a:cubicBezTo>
                      <a:close/>
                      <a:moveTo>
                        <a:pt x="1191" y="2726"/>
                      </a:moveTo>
                      <a:cubicBezTo>
                        <a:pt x="642" y="2726"/>
                        <a:pt x="198" y="2281"/>
                        <a:pt x="198" y="1733"/>
                      </a:cubicBezTo>
                      <a:cubicBezTo>
                        <a:pt x="198" y="1185"/>
                        <a:pt x="642" y="740"/>
                        <a:pt x="1191" y="740"/>
                      </a:cubicBezTo>
                      <a:cubicBezTo>
                        <a:pt x="1739" y="740"/>
                        <a:pt x="2184" y="1185"/>
                        <a:pt x="2184" y="1733"/>
                      </a:cubicBezTo>
                      <a:cubicBezTo>
                        <a:pt x="2184" y="2281"/>
                        <a:pt x="1739" y="2726"/>
                        <a:pt x="1191" y="2726"/>
                      </a:cubicBezTo>
                      <a:close/>
                    </a:path>
                  </a:pathLst>
                </a:custGeom>
                <a:grpFill/>
                <a:ln>
                  <a:noFill/>
                </a:ln>
              </p:spPr>
              <p:txBody>
                <a:bodyPr/>
                <a:lstStyle/>
                <a:p>
                  <a:pPr algn="ctr" defTabSz="685546">
                    <a:defRPr/>
                  </a:pPr>
                  <a:endParaRPr lang="en-US" sz="1400">
                    <a:solidFill>
                      <a:prstClr val="black"/>
                    </a:solidFill>
                  </a:endParaRPr>
                </a:p>
              </p:txBody>
            </p:sp>
            <p:grpSp>
              <p:nvGrpSpPr>
                <p:cNvPr id="46" name="Group 46">
                  <a:extLst>
                    <a:ext uri="{FF2B5EF4-FFF2-40B4-BE49-F238E27FC236}">
                      <a16:creationId xmlns:a16="http://schemas.microsoft.com/office/drawing/2014/main" id="{8E1924E8-8C1C-4702-A012-46417EF93215}"/>
                    </a:ext>
                  </a:extLst>
                </p:cNvPr>
                <p:cNvGrpSpPr/>
                <p:nvPr/>
              </p:nvGrpSpPr>
              <p:grpSpPr bwMode="auto">
                <a:xfrm>
                  <a:off x="5819807" y="6705842"/>
                  <a:ext cx="1256841" cy="1275227"/>
                  <a:chOff x="6405563" y="1277938"/>
                  <a:chExt cx="1543050" cy="1565275"/>
                </a:xfrm>
                <a:grpFill/>
              </p:grpSpPr>
              <p:sp>
                <p:nvSpPr>
                  <p:cNvPr id="47" name="Freeform 6">
                    <a:extLst>
                      <a:ext uri="{FF2B5EF4-FFF2-40B4-BE49-F238E27FC236}">
                        <a16:creationId xmlns:a16="http://schemas.microsoft.com/office/drawing/2014/main" id="{F2384ADC-2EC0-4F54-A5E1-19DA1A040C6F}"/>
                      </a:ext>
                    </a:extLst>
                  </p:cNvPr>
                  <p:cNvSpPr>
                    <a:spLocks/>
                  </p:cNvSpPr>
                  <p:nvPr/>
                </p:nvSpPr>
                <p:spPr bwMode="auto">
                  <a:xfrm>
                    <a:off x="7146926" y="1277938"/>
                    <a:ext cx="98425" cy="200025"/>
                  </a:xfrm>
                  <a:custGeom>
                    <a:avLst/>
                    <a:gdLst>
                      <a:gd name="T0" fmla="*/ 45 w 117"/>
                      <a:gd name="T1" fmla="*/ 0 h 234"/>
                      <a:gd name="T2" fmla="*/ 72 w 117"/>
                      <a:gd name="T3" fmla="*/ 0 h 234"/>
                      <a:gd name="T4" fmla="*/ 117 w 117"/>
                      <a:gd name="T5" fmla="*/ 45 h 234"/>
                      <a:gd name="T6" fmla="*/ 117 w 117"/>
                      <a:gd name="T7" fmla="*/ 189 h 234"/>
                      <a:gd name="T8" fmla="*/ 72 w 117"/>
                      <a:gd name="T9" fmla="*/ 234 h 234"/>
                      <a:gd name="T10" fmla="*/ 45 w 117"/>
                      <a:gd name="T11" fmla="*/ 234 h 234"/>
                      <a:gd name="T12" fmla="*/ 0 w 117"/>
                      <a:gd name="T13" fmla="*/ 189 h 234"/>
                      <a:gd name="T14" fmla="*/ 0 w 117"/>
                      <a:gd name="T15" fmla="*/ 45 h 234"/>
                      <a:gd name="T16" fmla="*/ 45 w 11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4">
                        <a:moveTo>
                          <a:pt x="45" y="0"/>
                        </a:moveTo>
                        <a:cubicBezTo>
                          <a:pt x="72" y="0"/>
                          <a:pt x="72" y="0"/>
                          <a:pt x="72" y="0"/>
                        </a:cubicBezTo>
                        <a:cubicBezTo>
                          <a:pt x="97" y="0"/>
                          <a:pt x="117" y="20"/>
                          <a:pt x="117" y="45"/>
                        </a:cubicBezTo>
                        <a:cubicBezTo>
                          <a:pt x="117" y="189"/>
                          <a:pt x="117" y="189"/>
                          <a:pt x="117" y="189"/>
                        </a:cubicBezTo>
                        <a:cubicBezTo>
                          <a:pt x="117" y="214"/>
                          <a:pt x="97" y="234"/>
                          <a:pt x="72" y="234"/>
                        </a:cubicBezTo>
                        <a:cubicBezTo>
                          <a:pt x="45" y="234"/>
                          <a:pt x="45" y="234"/>
                          <a:pt x="45" y="234"/>
                        </a:cubicBezTo>
                        <a:cubicBezTo>
                          <a:pt x="20" y="234"/>
                          <a:pt x="0" y="214"/>
                          <a:pt x="0" y="189"/>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8" name="Freeform 7">
                    <a:extLst>
                      <a:ext uri="{FF2B5EF4-FFF2-40B4-BE49-F238E27FC236}">
                        <a16:creationId xmlns:a16="http://schemas.microsoft.com/office/drawing/2014/main" id="{6D86FA4F-3AD3-47D6-8E42-F6965EE897FD}"/>
                      </a:ext>
                    </a:extLst>
                  </p:cNvPr>
                  <p:cNvSpPr>
                    <a:spLocks/>
                  </p:cNvSpPr>
                  <p:nvPr/>
                </p:nvSpPr>
                <p:spPr bwMode="auto">
                  <a:xfrm>
                    <a:off x="7146926" y="2644775"/>
                    <a:ext cx="98425" cy="198438"/>
                  </a:xfrm>
                  <a:custGeom>
                    <a:avLst/>
                    <a:gdLst>
                      <a:gd name="T0" fmla="*/ 45 w 117"/>
                      <a:gd name="T1" fmla="*/ 0 h 233"/>
                      <a:gd name="T2" fmla="*/ 72 w 117"/>
                      <a:gd name="T3" fmla="*/ 0 h 233"/>
                      <a:gd name="T4" fmla="*/ 117 w 117"/>
                      <a:gd name="T5" fmla="*/ 45 h 233"/>
                      <a:gd name="T6" fmla="*/ 117 w 117"/>
                      <a:gd name="T7" fmla="*/ 188 h 233"/>
                      <a:gd name="T8" fmla="*/ 72 w 117"/>
                      <a:gd name="T9" fmla="*/ 233 h 233"/>
                      <a:gd name="T10" fmla="*/ 45 w 117"/>
                      <a:gd name="T11" fmla="*/ 233 h 233"/>
                      <a:gd name="T12" fmla="*/ 0 w 117"/>
                      <a:gd name="T13" fmla="*/ 188 h 233"/>
                      <a:gd name="T14" fmla="*/ 0 w 117"/>
                      <a:gd name="T15" fmla="*/ 45 h 233"/>
                      <a:gd name="T16" fmla="*/ 45 w 117"/>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3">
                        <a:moveTo>
                          <a:pt x="45" y="0"/>
                        </a:moveTo>
                        <a:cubicBezTo>
                          <a:pt x="72" y="0"/>
                          <a:pt x="72" y="0"/>
                          <a:pt x="72" y="0"/>
                        </a:cubicBezTo>
                        <a:cubicBezTo>
                          <a:pt x="97" y="0"/>
                          <a:pt x="117" y="20"/>
                          <a:pt x="117" y="45"/>
                        </a:cubicBezTo>
                        <a:cubicBezTo>
                          <a:pt x="117" y="188"/>
                          <a:pt x="117" y="188"/>
                          <a:pt x="117" y="188"/>
                        </a:cubicBezTo>
                        <a:cubicBezTo>
                          <a:pt x="117" y="213"/>
                          <a:pt x="97" y="233"/>
                          <a:pt x="72" y="233"/>
                        </a:cubicBezTo>
                        <a:cubicBezTo>
                          <a:pt x="45" y="233"/>
                          <a:pt x="45" y="233"/>
                          <a:pt x="45" y="233"/>
                        </a:cubicBezTo>
                        <a:cubicBezTo>
                          <a:pt x="20" y="233"/>
                          <a:pt x="0" y="213"/>
                          <a:pt x="0" y="188"/>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9" name="Freeform 8">
                    <a:extLst>
                      <a:ext uri="{FF2B5EF4-FFF2-40B4-BE49-F238E27FC236}">
                        <a16:creationId xmlns:a16="http://schemas.microsoft.com/office/drawing/2014/main" id="{E585B4AE-B4FC-4F10-BE8B-4DBEBA716195}"/>
                      </a:ext>
                    </a:extLst>
                  </p:cNvPr>
                  <p:cNvSpPr>
                    <a:spLocks/>
                  </p:cNvSpPr>
                  <p:nvPr/>
                </p:nvSpPr>
                <p:spPr bwMode="auto">
                  <a:xfrm>
                    <a:off x="6405563" y="2020888"/>
                    <a:ext cx="200025" cy="100013"/>
                  </a:xfrm>
                  <a:custGeom>
                    <a:avLst/>
                    <a:gdLst>
                      <a:gd name="T0" fmla="*/ 0 w 234"/>
                      <a:gd name="T1" fmla="*/ 72 h 117"/>
                      <a:gd name="T2" fmla="*/ 0 w 234"/>
                      <a:gd name="T3" fmla="*/ 45 h 117"/>
                      <a:gd name="T4" fmla="*/ 45 w 234"/>
                      <a:gd name="T5" fmla="*/ 0 h 117"/>
                      <a:gd name="T6" fmla="*/ 189 w 234"/>
                      <a:gd name="T7" fmla="*/ 0 h 117"/>
                      <a:gd name="T8" fmla="*/ 234 w 234"/>
                      <a:gd name="T9" fmla="*/ 45 h 117"/>
                      <a:gd name="T10" fmla="*/ 234 w 234"/>
                      <a:gd name="T11" fmla="*/ 72 h 117"/>
                      <a:gd name="T12" fmla="*/ 189 w 234"/>
                      <a:gd name="T13" fmla="*/ 117 h 117"/>
                      <a:gd name="T14" fmla="*/ 45 w 234"/>
                      <a:gd name="T15" fmla="*/ 117 h 117"/>
                      <a:gd name="T16" fmla="*/ 0 w 234"/>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17">
                        <a:moveTo>
                          <a:pt x="0" y="72"/>
                        </a:moveTo>
                        <a:cubicBezTo>
                          <a:pt x="0" y="45"/>
                          <a:pt x="0" y="45"/>
                          <a:pt x="0" y="45"/>
                        </a:cubicBezTo>
                        <a:cubicBezTo>
                          <a:pt x="0" y="21"/>
                          <a:pt x="20" y="0"/>
                          <a:pt x="45" y="0"/>
                        </a:cubicBezTo>
                        <a:cubicBezTo>
                          <a:pt x="189" y="0"/>
                          <a:pt x="189" y="0"/>
                          <a:pt x="189" y="0"/>
                        </a:cubicBezTo>
                        <a:cubicBezTo>
                          <a:pt x="214" y="0"/>
                          <a:pt x="234" y="21"/>
                          <a:pt x="234" y="45"/>
                        </a:cubicBezTo>
                        <a:cubicBezTo>
                          <a:pt x="234" y="72"/>
                          <a:pt x="234" y="72"/>
                          <a:pt x="234" y="72"/>
                        </a:cubicBezTo>
                        <a:cubicBezTo>
                          <a:pt x="234" y="97"/>
                          <a:pt x="214" y="117"/>
                          <a:pt x="189"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0" name="Freeform 9">
                    <a:extLst>
                      <a:ext uri="{FF2B5EF4-FFF2-40B4-BE49-F238E27FC236}">
                        <a16:creationId xmlns:a16="http://schemas.microsoft.com/office/drawing/2014/main" id="{8B346A7A-9FC9-4A82-8661-15EF4AFC90A4}"/>
                      </a:ext>
                    </a:extLst>
                  </p:cNvPr>
                  <p:cNvSpPr>
                    <a:spLocks/>
                  </p:cNvSpPr>
                  <p:nvPr/>
                </p:nvSpPr>
                <p:spPr bwMode="auto">
                  <a:xfrm>
                    <a:off x="7748588" y="2020888"/>
                    <a:ext cx="200025" cy="100013"/>
                  </a:xfrm>
                  <a:custGeom>
                    <a:avLst/>
                    <a:gdLst>
                      <a:gd name="T0" fmla="*/ 0 w 233"/>
                      <a:gd name="T1" fmla="*/ 72 h 117"/>
                      <a:gd name="T2" fmla="*/ 0 w 233"/>
                      <a:gd name="T3" fmla="*/ 45 h 117"/>
                      <a:gd name="T4" fmla="*/ 45 w 233"/>
                      <a:gd name="T5" fmla="*/ 0 h 117"/>
                      <a:gd name="T6" fmla="*/ 188 w 233"/>
                      <a:gd name="T7" fmla="*/ 0 h 117"/>
                      <a:gd name="T8" fmla="*/ 233 w 233"/>
                      <a:gd name="T9" fmla="*/ 45 h 117"/>
                      <a:gd name="T10" fmla="*/ 233 w 233"/>
                      <a:gd name="T11" fmla="*/ 72 h 117"/>
                      <a:gd name="T12" fmla="*/ 188 w 233"/>
                      <a:gd name="T13" fmla="*/ 117 h 117"/>
                      <a:gd name="T14" fmla="*/ 45 w 233"/>
                      <a:gd name="T15" fmla="*/ 117 h 117"/>
                      <a:gd name="T16" fmla="*/ 0 w 233"/>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17">
                        <a:moveTo>
                          <a:pt x="0" y="72"/>
                        </a:moveTo>
                        <a:cubicBezTo>
                          <a:pt x="0" y="45"/>
                          <a:pt x="0" y="45"/>
                          <a:pt x="0" y="45"/>
                        </a:cubicBezTo>
                        <a:cubicBezTo>
                          <a:pt x="0" y="21"/>
                          <a:pt x="20" y="0"/>
                          <a:pt x="45" y="0"/>
                        </a:cubicBezTo>
                        <a:cubicBezTo>
                          <a:pt x="188" y="0"/>
                          <a:pt x="188" y="0"/>
                          <a:pt x="188" y="0"/>
                        </a:cubicBezTo>
                        <a:cubicBezTo>
                          <a:pt x="213" y="0"/>
                          <a:pt x="233" y="21"/>
                          <a:pt x="233" y="45"/>
                        </a:cubicBezTo>
                        <a:cubicBezTo>
                          <a:pt x="233" y="72"/>
                          <a:pt x="233" y="72"/>
                          <a:pt x="233" y="72"/>
                        </a:cubicBezTo>
                        <a:cubicBezTo>
                          <a:pt x="233" y="97"/>
                          <a:pt x="213" y="117"/>
                          <a:pt x="188"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1" name="Freeform 10">
                    <a:extLst>
                      <a:ext uri="{FF2B5EF4-FFF2-40B4-BE49-F238E27FC236}">
                        <a16:creationId xmlns:a16="http://schemas.microsoft.com/office/drawing/2014/main" id="{431E80FF-432B-4EA1-822F-5AC06116785D}"/>
                      </a:ext>
                    </a:extLst>
                  </p:cNvPr>
                  <p:cNvSpPr>
                    <a:spLocks/>
                  </p:cNvSpPr>
                  <p:nvPr/>
                </p:nvSpPr>
                <p:spPr bwMode="auto">
                  <a:xfrm>
                    <a:off x="7508876" y="1423988"/>
                    <a:ext cx="60325" cy="85725"/>
                  </a:xfrm>
                  <a:custGeom>
                    <a:avLst/>
                    <a:gdLst>
                      <a:gd name="T0" fmla="*/ 58 w 72"/>
                      <a:gd name="T1" fmla="*/ 4 h 100"/>
                      <a:gd name="T2" fmla="*/ 65 w 72"/>
                      <a:gd name="T3" fmla="*/ 8 h 100"/>
                      <a:gd name="T4" fmla="*/ 67 w 72"/>
                      <a:gd name="T5" fmla="*/ 31 h 100"/>
                      <a:gd name="T6" fmla="*/ 35 w 72"/>
                      <a:gd name="T7" fmla="*/ 86 h 100"/>
                      <a:gd name="T8" fmla="*/ 14 w 72"/>
                      <a:gd name="T9" fmla="*/ 96 h 100"/>
                      <a:gd name="T10" fmla="*/ 7 w 72"/>
                      <a:gd name="T11" fmla="*/ 92 h 100"/>
                      <a:gd name="T12" fmla="*/ 6 w 72"/>
                      <a:gd name="T13" fmla="*/ 68 h 100"/>
                      <a:gd name="T14" fmla="*/ 37 w 72"/>
                      <a:gd name="T15" fmla="*/ 14 h 100"/>
                      <a:gd name="T16" fmla="*/ 58 w 72"/>
                      <a:gd name="T17"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4"/>
                        </a:moveTo>
                        <a:cubicBezTo>
                          <a:pt x="65" y="8"/>
                          <a:pt x="65" y="8"/>
                          <a:pt x="65" y="8"/>
                        </a:cubicBezTo>
                        <a:cubicBezTo>
                          <a:pt x="71" y="11"/>
                          <a:pt x="72" y="22"/>
                          <a:pt x="67" y="31"/>
                        </a:cubicBezTo>
                        <a:cubicBezTo>
                          <a:pt x="35" y="86"/>
                          <a:pt x="35" y="86"/>
                          <a:pt x="35" y="86"/>
                        </a:cubicBezTo>
                        <a:cubicBezTo>
                          <a:pt x="30" y="95"/>
                          <a:pt x="20" y="100"/>
                          <a:pt x="14" y="96"/>
                        </a:cubicBezTo>
                        <a:cubicBezTo>
                          <a:pt x="7" y="92"/>
                          <a:pt x="7" y="92"/>
                          <a:pt x="7" y="92"/>
                        </a:cubicBezTo>
                        <a:cubicBezTo>
                          <a:pt x="1" y="88"/>
                          <a:pt x="0" y="78"/>
                          <a:pt x="6" y="68"/>
                        </a:cubicBezTo>
                        <a:cubicBezTo>
                          <a:pt x="37" y="14"/>
                          <a:pt x="37" y="14"/>
                          <a:pt x="37" y="14"/>
                        </a:cubicBezTo>
                        <a:cubicBezTo>
                          <a:pt x="42" y="5"/>
                          <a:pt x="52" y="0"/>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2" name="Freeform 11">
                    <a:extLst>
                      <a:ext uri="{FF2B5EF4-FFF2-40B4-BE49-F238E27FC236}">
                        <a16:creationId xmlns:a16="http://schemas.microsoft.com/office/drawing/2014/main" id="{F97747B6-BB4F-4969-9E44-837ED29791E8}"/>
                      </a:ext>
                    </a:extLst>
                  </p:cNvPr>
                  <p:cNvSpPr>
                    <a:spLocks/>
                  </p:cNvSpPr>
                  <p:nvPr/>
                </p:nvSpPr>
                <p:spPr bwMode="auto">
                  <a:xfrm>
                    <a:off x="7740651" y="1690688"/>
                    <a:ext cx="84138" cy="61913"/>
                  </a:xfrm>
                  <a:custGeom>
                    <a:avLst/>
                    <a:gdLst>
                      <a:gd name="T0" fmla="*/ 92 w 99"/>
                      <a:gd name="T1" fmla="*/ 7 h 72"/>
                      <a:gd name="T2" fmla="*/ 96 w 99"/>
                      <a:gd name="T3" fmla="*/ 14 h 72"/>
                      <a:gd name="T4" fmla="*/ 85 w 99"/>
                      <a:gd name="T5" fmla="*/ 35 h 72"/>
                      <a:gd name="T6" fmla="*/ 31 w 99"/>
                      <a:gd name="T7" fmla="*/ 66 h 72"/>
                      <a:gd name="T8" fmla="*/ 8 w 99"/>
                      <a:gd name="T9" fmla="*/ 65 h 72"/>
                      <a:gd name="T10" fmla="*/ 4 w 99"/>
                      <a:gd name="T11" fmla="*/ 58 h 72"/>
                      <a:gd name="T12" fmla="*/ 14 w 99"/>
                      <a:gd name="T13" fmla="*/ 37 h 72"/>
                      <a:gd name="T14" fmla="*/ 68 w 99"/>
                      <a:gd name="T15" fmla="*/ 5 h 72"/>
                      <a:gd name="T16" fmla="*/ 92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7"/>
                        </a:moveTo>
                        <a:cubicBezTo>
                          <a:pt x="96" y="14"/>
                          <a:pt x="96" y="14"/>
                          <a:pt x="96" y="14"/>
                        </a:cubicBezTo>
                        <a:cubicBezTo>
                          <a:pt x="99" y="20"/>
                          <a:pt x="95" y="30"/>
                          <a:pt x="85" y="35"/>
                        </a:cubicBezTo>
                        <a:cubicBezTo>
                          <a:pt x="31" y="66"/>
                          <a:pt x="31" y="66"/>
                          <a:pt x="31" y="66"/>
                        </a:cubicBezTo>
                        <a:cubicBezTo>
                          <a:pt x="22" y="72"/>
                          <a:pt x="11" y="71"/>
                          <a:pt x="8" y="65"/>
                        </a:cubicBezTo>
                        <a:cubicBezTo>
                          <a:pt x="4" y="58"/>
                          <a:pt x="4" y="58"/>
                          <a:pt x="4" y="58"/>
                        </a:cubicBezTo>
                        <a:cubicBezTo>
                          <a:pt x="0" y="52"/>
                          <a:pt x="5" y="42"/>
                          <a:pt x="14" y="37"/>
                        </a:cubicBezTo>
                        <a:cubicBezTo>
                          <a:pt x="68" y="5"/>
                          <a:pt x="68" y="5"/>
                          <a:pt x="68" y="5"/>
                        </a:cubicBezTo>
                        <a:cubicBezTo>
                          <a:pt x="78" y="0"/>
                          <a:pt x="88" y="1"/>
                          <a:pt x="9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3" name="Freeform 12">
                    <a:extLst>
                      <a:ext uri="{FF2B5EF4-FFF2-40B4-BE49-F238E27FC236}">
                        <a16:creationId xmlns:a16="http://schemas.microsoft.com/office/drawing/2014/main" id="{232E6F01-C29B-4075-B99F-D441346444D9}"/>
                      </a:ext>
                    </a:extLst>
                  </p:cNvPr>
                  <p:cNvSpPr>
                    <a:spLocks/>
                  </p:cNvSpPr>
                  <p:nvPr/>
                </p:nvSpPr>
                <p:spPr bwMode="auto">
                  <a:xfrm>
                    <a:off x="7508876" y="2613025"/>
                    <a:ext cx="60325" cy="84138"/>
                  </a:xfrm>
                  <a:custGeom>
                    <a:avLst/>
                    <a:gdLst>
                      <a:gd name="T0" fmla="*/ 58 w 72"/>
                      <a:gd name="T1" fmla="*/ 96 h 100"/>
                      <a:gd name="T2" fmla="*/ 65 w 72"/>
                      <a:gd name="T3" fmla="*/ 92 h 100"/>
                      <a:gd name="T4" fmla="*/ 67 w 72"/>
                      <a:gd name="T5" fmla="*/ 68 h 100"/>
                      <a:gd name="T6" fmla="*/ 35 w 72"/>
                      <a:gd name="T7" fmla="*/ 14 h 100"/>
                      <a:gd name="T8" fmla="*/ 14 w 72"/>
                      <a:gd name="T9" fmla="*/ 4 h 100"/>
                      <a:gd name="T10" fmla="*/ 7 w 72"/>
                      <a:gd name="T11" fmla="*/ 8 h 100"/>
                      <a:gd name="T12" fmla="*/ 6 w 72"/>
                      <a:gd name="T13" fmla="*/ 31 h 100"/>
                      <a:gd name="T14" fmla="*/ 37 w 72"/>
                      <a:gd name="T15" fmla="*/ 86 h 100"/>
                      <a:gd name="T16" fmla="*/ 58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96"/>
                        </a:moveTo>
                        <a:cubicBezTo>
                          <a:pt x="65" y="92"/>
                          <a:pt x="65" y="92"/>
                          <a:pt x="65" y="92"/>
                        </a:cubicBezTo>
                        <a:cubicBezTo>
                          <a:pt x="71" y="88"/>
                          <a:pt x="72" y="78"/>
                          <a:pt x="67" y="68"/>
                        </a:cubicBezTo>
                        <a:cubicBezTo>
                          <a:pt x="35" y="14"/>
                          <a:pt x="35" y="14"/>
                          <a:pt x="35" y="14"/>
                        </a:cubicBezTo>
                        <a:cubicBezTo>
                          <a:pt x="30" y="5"/>
                          <a:pt x="20" y="0"/>
                          <a:pt x="14" y="4"/>
                        </a:cubicBezTo>
                        <a:cubicBezTo>
                          <a:pt x="7" y="8"/>
                          <a:pt x="7" y="8"/>
                          <a:pt x="7" y="8"/>
                        </a:cubicBezTo>
                        <a:cubicBezTo>
                          <a:pt x="1" y="11"/>
                          <a:pt x="0" y="22"/>
                          <a:pt x="6" y="31"/>
                        </a:cubicBezTo>
                        <a:cubicBezTo>
                          <a:pt x="37" y="86"/>
                          <a:pt x="37" y="86"/>
                          <a:pt x="37" y="86"/>
                        </a:cubicBezTo>
                        <a:cubicBezTo>
                          <a:pt x="42" y="95"/>
                          <a:pt x="52" y="100"/>
                          <a:pt x="5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4" name="Freeform 13">
                    <a:extLst>
                      <a:ext uri="{FF2B5EF4-FFF2-40B4-BE49-F238E27FC236}">
                        <a16:creationId xmlns:a16="http://schemas.microsoft.com/office/drawing/2014/main" id="{4BB733D7-C47E-4671-AA24-A72CAACA454F}"/>
                      </a:ext>
                    </a:extLst>
                  </p:cNvPr>
                  <p:cNvSpPr>
                    <a:spLocks/>
                  </p:cNvSpPr>
                  <p:nvPr/>
                </p:nvSpPr>
                <p:spPr bwMode="auto">
                  <a:xfrm>
                    <a:off x="7740651" y="2370138"/>
                    <a:ext cx="84138" cy="60325"/>
                  </a:xfrm>
                  <a:custGeom>
                    <a:avLst/>
                    <a:gdLst>
                      <a:gd name="T0" fmla="*/ 92 w 99"/>
                      <a:gd name="T1" fmla="*/ 65 h 72"/>
                      <a:gd name="T2" fmla="*/ 96 w 99"/>
                      <a:gd name="T3" fmla="*/ 58 h 72"/>
                      <a:gd name="T4" fmla="*/ 85 w 99"/>
                      <a:gd name="T5" fmla="*/ 37 h 72"/>
                      <a:gd name="T6" fmla="*/ 31 w 99"/>
                      <a:gd name="T7" fmla="*/ 5 h 72"/>
                      <a:gd name="T8" fmla="*/ 8 w 99"/>
                      <a:gd name="T9" fmla="*/ 7 h 72"/>
                      <a:gd name="T10" fmla="*/ 4 w 99"/>
                      <a:gd name="T11" fmla="*/ 14 h 72"/>
                      <a:gd name="T12" fmla="*/ 14 w 99"/>
                      <a:gd name="T13" fmla="*/ 35 h 72"/>
                      <a:gd name="T14" fmla="*/ 68 w 99"/>
                      <a:gd name="T15" fmla="*/ 66 h 72"/>
                      <a:gd name="T16" fmla="*/ 92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65"/>
                        </a:moveTo>
                        <a:cubicBezTo>
                          <a:pt x="96" y="58"/>
                          <a:pt x="96" y="58"/>
                          <a:pt x="96" y="58"/>
                        </a:cubicBezTo>
                        <a:cubicBezTo>
                          <a:pt x="99" y="52"/>
                          <a:pt x="95" y="42"/>
                          <a:pt x="85" y="37"/>
                        </a:cubicBezTo>
                        <a:cubicBezTo>
                          <a:pt x="31" y="5"/>
                          <a:pt x="31" y="5"/>
                          <a:pt x="31" y="5"/>
                        </a:cubicBezTo>
                        <a:cubicBezTo>
                          <a:pt x="22" y="0"/>
                          <a:pt x="11" y="1"/>
                          <a:pt x="8" y="7"/>
                        </a:cubicBezTo>
                        <a:cubicBezTo>
                          <a:pt x="4" y="14"/>
                          <a:pt x="4" y="14"/>
                          <a:pt x="4" y="14"/>
                        </a:cubicBezTo>
                        <a:cubicBezTo>
                          <a:pt x="0" y="20"/>
                          <a:pt x="5" y="30"/>
                          <a:pt x="14" y="35"/>
                        </a:cubicBezTo>
                        <a:cubicBezTo>
                          <a:pt x="68" y="66"/>
                          <a:pt x="68" y="66"/>
                          <a:pt x="68" y="66"/>
                        </a:cubicBezTo>
                        <a:cubicBezTo>
                          <a:pt x="78" y="72"/>
                          <a:pt x="88" y="71"/>
                          <a:pt x="9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5" name="Freeform 14">
                    <a:extLst>
                      <a:ext uri="{FF2B5EF4-FFF2-40B4-BE49-F238E27FC236}">
                        <a16:creationId xmlns:a16="http://schemas.microsoft.com/office/drawing/2014/main" id="{DD1BE073-2B00-4327-B40C-EFB6E2196334}"/>
                      </a:ext>
                    </a:extLst>
                  </p:cNvPr>
                  <p:cNvSpPr>
                    <a:spLocks/>
                  </p:cNvSpPr>
                  <p:nvPr/>
                </p:nvSpPr>
                <p:spPr bwMode="auto">
                  <a:xfrm>
                    <a:off x="6823076" y="2613025"/>
                    <a:ext cx="61913" cy="84138"/>
                  </a:xfrm>
                  <a:custGeom>
                    <a:avLst/>
                    <a:gdLst>
                      <a:gd name="T0" fmla="*/ 14 w 72"/>
                      <a:gd name="T1" fmla="*/ 96 h 100"/>
                      <a:gd name="T2" fmla="*/ 7 w 72"/>
                      <a:gd name="T3" fmla="*/ 92 h 100"/>
                      <a:gd name="T4" fmla="*/ 6 w 72"/>
                      <a:gd name="T5" fmla="*/ 68 h 100"/>
                      <a:gd name="T6" fmla="*/ 37 w 72"/>
                      <a:gd name="T7" fmla="*/ 14 h 100"/>
                      <a:gd name="T8" fmla="*/ 58 w 72"/>
                      <a:gd name="T9" fmla="*/ 4 h 100"/>
                      <a:gd name="T10" fmla="*/ 65 w 72"/>
                      <a:gd name="T11" fmla="*/ 8 h 100"/>
                      <a:gd name="T12" fmla="*/ 67 w 72"/>
                      <a:gd name="T13" fmla="*/ 31 h 100"/>
                      <a:gd name="T14" fmla="*/ 35 w 72"/>
                      <a:gd name="T15" fmla="*/ 86 h 100"/>
                      <a:gd name="T16" fmla="*/ 14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14" y="96"/>
                        </a:moveTo>
                        <a:cubicBezTo>
                          <a:pt x="7" y="92"/>
                          <a:pt x="7" y="92"/>
                          <a:pt x="7" y="92"/>
                        </a:cubicBezTo>
                        <a:cubicBezTo>
                          <a:pt x="1" y="88"/>
                          <a:pt x="0" y="78"/>
                          <a:pt x="6" y="68"/>
                        </a:cubicBezTo>
                        <a:cubicBezTo>
                          <a:pt x="37" y="14"/>
                          <a:pt x="37" y="14"/>
                          <a:pt x="37" y="14"/>
                        </a:cubicBezTo>
                        <a:cubicBezTo>
                          <a:pt x="43" y="5"/>
                          <a:pt x="52" y="0"/>
                          <a:pt x="58" y="4"/>
                        </a:cubicBezTo>
                        <a:cubicBezTo>
                          <a:pt x="65" y="8"/>
                          <a:pt x="65" y="8"/>
                          <a:pt x="65" y="8"/>
                        </a:cubicBezTo>
                        <a:cubicBezTo>
                          <a:pt x="71" y="11"/>
                          <a:pt x="72" y="22"/>
                          <a:pt x="67" y="31"/>
                        </a:cubicBezTo>
                        <a:cubicBezTo>
                          <a:pt x="35" y="86"/>
                          <a:pt x="35" y="86"/>
                          <a:pt x="35" y="86"/>
                        </a:cubicBezTo>
                        <a:cubicBezTo>
                          <a:pt x="30" y="95"/>
                          <a:pt x="21" y="100"/>
                          <a:pt x="1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6" name="Freeform 15">
                    <a:extLst>
                      <a:ext uri="{FF2B5EF4-FFF2-40B4-BE49-F238E27FC236}">
                        <a16:creationId xmlns:a16="http://schemas.microsoft.com/office/drawing/2014/main" id="{6479BD23-D820-490D-BD2D-81605EBBFC19}"/>
                      </a:ext>
                    </a:extLst>
                  </p:cNvPr>
                  <p:cNvSpPr>
                    <a:spLocks/>
                  </p:cNvSpPr>
                  <p:nvPr/>
                </p:nvSpPr>
                <p:spPr bwMode="auto">
                  <a:xfrm>
                    <a:off x="6567488" y="2370138"/>
                    <a:ext cx="85725" cy="60325"/>
                  </a:xfrm>
                  <a:custGeom>
                    <a:avLst/>
                    <a:gdLst>
                      <a:gd name="T0" fmla="*/ 8 w 99"/>
                      <a:gd name="T1" fmla="*/ 65 h 72"/>
                      <a:gd name="T2" fmla="*/ 4 w 99"/>
                      <a:gd name="T3" fmla="*/ 58 h 72"/>
                      <a:gd name="T4" fmla="*/ 14 w 99"/>
                      <a:gd name="T5" fmla="*/ 37 h 72"/>
                      <a:gd name="T6" fmla="*/ 68 w 99"/>
                      <a:gd name="T7" fmla="*/ 5 h 72"/>
                      <a:gd name="T8" fmla="*/ 92 w 99"/>
                      <a:gd name="T9" fmla="*/ 7 h 72"/>
                      <a:gd name="T10" fmla="*/ 96 w 99"/>
                      <a:gd name="T11" fmla="*/ 14 h 72"/>
                      <a:gd name="T12" fmla="*/ 85 w 99"/>
                      <a:gd name="T13" fmla="*/ 35 h 72"/>
                      <a:gd name="T14" fmla="*/ 31 w 99"/>
                      <a:gd name="T15" fmla="*/ 66 h 72"/>
                      <a:gd name="T16" fmla="*/ 8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65"/>
                        </a:moveTo>
                        <a:cubicBezTo>
                          <a:pt x="4" y="58"/>
                          <a:pt x="4" y="58"/>
                          <a:pt x="4" y="58"/>
                        </a:cubicBezTo>
                        <a:cubicBezTo>
                          <a:pt x="0" y="52"/>
                          <a:pt x="5" y="42"/>
                          <a:pt x="14" y="37"/>
                        </a:cubicBezTo>
                        <a:cubicBezTo>
                          <a:pt x="68" y="5"/>
                          <a:pt x="68" y="5"/>
                          <a:pt x="68" y="5"/>
                        </a:cubicBezTo>
                        <a:cubicBezTo>
                          <a:pt x="78" y="0"/>
                          <a:pt x="88" y="1"/>
                          <a:pt x="92" y="7"/>
                        </a:cubicBezTo>
                        <a:cubicBezTo>
                          <a:pt x="96" y="14"/>
                          <a:pt x="96" y="14"/>
                          <a:pt x="96" y="14"/>
                        </a:cubicBezTo>
                        <a:cubicBezTo>
                          <a:pt x="99" y="20"/>
                          <a:pt x="95" y="30"/>
                          <a:pt x="85" y="35"/>
                        </a:cubicBezTo>
                        <a:cubicBezTo>
                          <a:pt x="31" y="66"/>
                          <a:pt x="31" y="66"/>
                          <a:pt x="31" y="66"/>
                        </a:cubicBezTo>
                        <a:cubicBezTo>
                          <a:pt x="22" y="72"/>
                          <a:pt x="11" y="71"/>
                          <a:pt x="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7" name="Freeform 16">
                    <a:extLst>
                      <a:ext uri="{FF2B5EF4-FFF2-40B4-BE49-F238E27FC236}">
                        <a16:creationId xmlns:a16="http://schemas.microsoft.com/office/drawing/2014/main" id="{276B1BDC-E73F-4FAB-A14C-631DD6083AD5}"/>
                      </a:ext>
                    </a:extLst>
                  </p:cNvPr>
                  <p:cNvSpPr>
                    <a:spLocks/>
                  </p:cNvSpPr>
                  <p:nvPr/>
                </p:nvSpPr>
                <p:spPr bwMode="auto">
                  <a:xfrm>
                    <a:off x="6823076" y="1428750"/>
                    <a:ext cx="61913" cy="85725"/>
                  </a:xfrm>
                  <a:custGeom>
                    <a:avLst/>
                    <a:gdLst>
                      <a:gd name="T0" fmla="*/ 14 w 72"/>
                      <a:gd name="T1" fmla="*/ 3 h 99"/>
                      <a:gd name="T2" fmla="*/ 7 w 72"/>
                      <a:gd name="T3" fmla="*/ 7 h 99"/>
                      <a:gd name="T4" fmla="*/ 6 w 72"/>
                      <a:gd name="T5" fmla="*/ 31 h 99"/>
                      <a:gd name="T6" fmla="*/ 37 w 72"/>
                      <a:gd name="T7" fmla="*/ 85 h 99"/>
                      <a:gd name="T8" fmla="*/ 58 w 72"/>
                      <a:gd name="T9" fmla="*/ 95 h 99"/>
                      <a:gd name="T10" fmla="*/ 65 w 72"/>
                      <a:gd name="T11" fmla="*/ 91 h 99"/>
                      <a:gd name="T12" fmla="*/ 67 w 72"/>
                      <a:gd name="T13" fmla="*/ 68 h 99"/>
                      <a:gd name="T14" fmla="*/ 35 w 72"/>
                      <a:gd name="T15" fmla="*/ 14 h 99"/>
                      <a:gd name="T16" fmla="*/ 14 w 72"/>
                      <a:gd name="T1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9">
                        <a:moveTo>
                          <a:pt x="14" y="3"/>
                        </a:moveTo>
                        <a:cubicBezTo>
                          <a:pt x="7" y="7"/>
                          <a:pt x="7" y="7"/>
                          <a:pt x="7" y="7"/>
                        </a:cubicBezTo>
                        <a:cubicBezTo>
                          <a:pt x="1" y="11"/>
                          <a:pt x="0" y="21"/>
                          <a:pt x="6" y="31"/>
                        </a:cubicBezTo>
                        <a:cubicBezTo>
                          <a:pt x="37" y="85"/>
                          <a:pt x="37" y="85"/>
                          <a:pt x="37" y="85"/>
                        </a:cubicBezTo>
                        <a:cubicBezTo>
                          <a:pt x="43" y="94"/>
                          <a:pt x="52" y="99"/>
                          <a:pt x="58" y="95"/>
                        </a:cubicBezTo>
                        <a:cubicBezTo>
                          <a:pt x="65" y="91"/>
                          <a:pt x="65" y="91"/>
                          <a:pt x="65" y="91"/>
                        </a:cubicBezTo>
                        <a:cubicBezTo>
                          <a:pt x="71" y="88"/>
                          <a:pt x="72" y="77"/>
                          <a:pt x="67" y="68"/>
                        </a:cubicBezTo>
                        <a:cubicBezTo>
                          <a:pt x="35" y="14"/>
                          <a:pt x="35" y="14"/>
                          <a:pt x="35" y="14"/>
                        </a:cubicBezTo>
                        <a:cubicBezTo>
                          <a:pt x="30" y="4"/>
                          <a:pt x="21"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58" name="Freeform 17">
                    <a:extLst>
                      <a:ext uri="{FF2B5EF4-FFF2-40B4-BE49-F238E27FC236}">
                        <a16:creationId xmlns:a16="http://schemas.microsoft.com/office/drawing/2014/main" id="{CF7F75B8-1C68-4408-BFEF-B3B447B6D708}"/>
                      </a:ext>
                    </a:extLst>
                  </p:cNvPr>
                  <p:cNvSpPr>
                    <a:spLocks/>
                  </p:cNvSpPr>
                  <p:nvPr/>
                </p:nvSpPr>
                <p:spPr bwMode="auto">
                  <a:xfrm>
                    <a:off x="6567488" y="1695450"/>
                    <a:ext cx="85725" cy="60325"/>
                  </a:xfrm>
                  <a:custGeom>
                    <a:avLst/>
                    <a:gdLst>
                      <a:gd name="T0" fmla="*/ 8 w 99"/>
                      <a:gd name="T1" fmla="*/ 7 h 72"/>
                      <a:gd name="T2" fmla="*/ 4 w 99"/>
                      <a:gd name="T3" fmla="*/ 14 h 72"/>
                      <a:gd name="T4" fmla="*/ 14 w 99"/>
                      <a:gd name="T5" fmla="*/ 36 h 72"/>
                      <a:gd name="T6" fmla="*/ 68 w 99"/>
                      <a:gd name="T7" fmla="*/ 67 h 72"/>
                      <a:gd name="T8" fmla="*/ 92 w 99"/>
                      <a:gd name="T9" fmla="*/ 65 h 72"/>
                      <a:gd name="T10" fmla="*/ 96 w 99"/>
                      <a:gd name="T11" fmla="*/ 58 h 72"/>
                      <a:gd name="T12" fmla="*/ 85 w 99"/>
                      <a:gd name="T13" fmla="*/ 37 h 72"/>
                      <a:gd name="T14" fmla="*/ 31 w 99"/>
                      <a:gd name="T15" fmla="*/ 6 h 72"/>
                      <a:gd name="T16" fmla="*/ 8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7"/>
                        </a:moveTo>
                        <a:cubicBezTo>
                          <a:pt x="4" y="14"/>
                          <a:pt x="4" y="14"/>
                          <a:pt x="4" y="14"/>
                        </a:cubicBezTo>
                        <a:cubicBezTo>
                          <a:pt x="0" y="21"/>
                          <a:pt x="5" y="30"/>
                          <a:pt x="14" y="36"/>
                        </a:cubicBezTo>
                        <a:cubicBezTo>
                          <a:pt x="68" y="67"/>
                          <a:pt x="68" y="67"/>
                          <a:pt x="68" y="67"/>
                        </a:cubicBezTo>
                        <a:cubicBezTo>
                          <a:pt x="78" y="72"/>
                          <a:pt x="88" y="72"/>
                          <a:pt x="92" y="65"/>
                        </a:cubicBezTo>
                        <a:cubicBezTo>
                          <a:pt x="96" y="58"/>
                          <a:pt x="96" y="58"/>
                          <a:pt x="96" y="58"/>
                        </a:cubicBezTo>
                        <a:cubicBezTo>
                          <a:pt x="99" y="52"/>
                          <a:pt x="95" y="43"/>
                          <a:pt x="85" y="37"/>
                        </a:cubicBezTo>
                        <a:cubicBezTo>
                          <a:pt x="31" y="6"/>
                          <a:pt x="31" y="6"/>
                          <a:pt x="31" y="6"/>
                        </a:cubicBezTo>
                        <a:cubicBezTo>
                          <a:pt x="22" y="0"/>
                          <a:pt x="11" y="1"/>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grpSp>
          </p:grpSp>
          <p:sp>
            <p:nvSpPr>
              <p:cNvPr id="44" name="Circular 34">
                <a:extLst>
                  <a:ext uri="{FF2B5EF4-FFF2-40B4-BE49-F238E27FC236}">
                    <a16:creationId xmlns:a16="http://schemas.microsoft.com/office/drawing/2014/main" id="{6D818285-F5FA-4BA3-AB40-94946CBA459D}"/>
                  </a:ext>
                </a:extLst>
              </p:cNvPr>
              <p:cNvSpPr>
                <a:spLocks noChangeAspect="1"/>
              </p:cNvSpPr>
              <p:nvPr/>
            </p:nvSpPr>
            <p:spPr>
              <a:xfrm rot="5400000">
                <a:off x="5058143" y="4437354"/>
                <a:ext cx="616467" cy="650341"/>
              </a:xfrm>
              <a:prstGeom prst="pie">
                <a:avLst>
                  <a:gd name="adj1" fmla="val 10800000"/>
                  <a:gd name="adj2" fmla="val 1522265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546"/>
                <a:endParaRPr lang="es-ES" sz="1400">
                  <a:solidFill>
                    <a:prstClr val="black"/>
                  </a:solidFill>
                </a:endParaRPr>
              </a:p>
            </p:txBody>
          </p:sp>
        </p:grpSp>
      </p:grpSp>
      <p:sp>
        <p:nvSpPr>
          <p:cNvPr id="59" name="Rectángulo 19">
            <a:extLst>
              <a:ext uri="{FF2B5EF4-FFF2-40B4-BE49-F238E27FC236}">
                <a16:creationId xmlns:a16="http://schemas.microsoft.com/office/drawing/2014/main" id="{E4D30C1E-7BEC-42E1-B8A1-FFDFFD75CF9B}"/>
              </a:ext>
            </a:extLst>
          </p:cNvPr>
          <p:cNvSpPr/>
          <p:nvPr/>
        </p:nvSpPr>
        <p:spPr>
          <a:xfrm>
            <a:off x="3061056" y="6327671"/>
            <a:ext cx="1450866" cy="461665"/>
          </a:xfrm>
          <a:prstGeom prst="rect">
            <a:avLst/>
          </a:prstGeom>
          <a:solidFill>
            <a:schemeClr val="bg1">
              <a:lumMod val="50000"/>
            </a:schemeClr>
          </a:solidFill>
        </p:spPr>
        <p:txBody>
          <a:bodyPr wrap="square">
            <a:spAutoFit/>
          </a:bodyPr>
          <a:lstStyle/>
          <a:p>
            <a:pPr algn="ctr" defTabSz="914377"/>
            <a:r>
              <a:rPr lang="es-ES" sz="1200" b="1">
                <a:solidFill>
                  <a:prstClr val="white"/>
                </a:solidFill>
                <a:cs typeface="Athelas Italic"/>
              </a:rPr>
              <a:t>Entre 15 y 20 minutos</a:t>
            </a:r>
          </a:p>
        </p:txBody>
      </p:sp>
      <p:grpSp>
        <p:nvGrpSpPr>
          <p:cNvPr id="60" name="Grupo 59">
            <a:extLst>
              <a:ext uri="{FF2B5EF4-FFF2-40B4-BE49-F238E27FC236}">
                <a16:creationId xmlns:a16="http://schemas.microsoft.com/office/drawing/2014/main" id="{24401F7A-82CD-4B54-97B9-0F81641D3EE0}"/>
              </a:ext>
            </a:extLst>
          </p:cNvPr>
          <p:cNvGrpSpPr/>
          <p:nvPr/>
        </p:nvGrpSpPr>
        <p:grpSpPr>
          <a:xfrm>
            <a:off x="4839655" y="5013879"/>
            <a:ext cx="1065800" cy="1068701"/>
            <a:chOff x="6855732" y="4693696"/>
            <a:chExt cx="1387728" cy="1391506"/>
          </a:xfrm>
        </p:grpSpPr>
        <p:sp>
          <p:nvSpPr>
            <p:cNvPr id="61" name="Oval 79">
              <a:extLst>
                <a:ext uri="{FF2B5EF4-FFF2-40B4-BE49-F238E27FC236}">
                  <a16:creationId xmlns:a16="http://schemas.microsoft.com/office/drawing/2014/main" id="{EFA48E82-3068-4028-B7A5-2185598EF0BC}"/>
                </a:ext>
              </a:extLst>
            </p:cNvPr>
            <p:cNvSpPr/>
            <p:nvPr/>
          </p:nvSpPr>
          <p:spPr bwMode="auto">
            <a:xfrm>
              <a:off x="6855732" y="4693696"/>
              <a:ext cx="1387728" cy="1391506"/>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a:solidFill>
                  <a:prstClr val="white"/>
                </a:solidFill>
              </a:endParaRPr>
            </a:p>
          </p:txBody>
        </p:sp>
        <p:grpSp>
          <p:nvGrpSpPr>
            <p:cNvPr id="62" name="Grupo 61">
              <a:extLst>
                <a:ext uri="{FF2B5EF4-FFF2-40B4-BE49-F238E27FC236}">
                  <a16:creationId xmlns:a16="http://schemas.microsoft.com/office/drawing/2014/main" id="{FE84DC26-83C6-409C-AD24-6633BC5A5504}"/>
                </a:ext>
              </a:extLst>
            </p:cNvPr>
            <p:cNvGrpSpPr/>
            <p:nvPr/>
          </p:nvGrpSpPr>
          <p:grpSpPr>
            <a:xfrm>
              <a:off x="7030547" y="5158561"/>
              <a:ext cx="1038097" cy="518393"/>
              <a:chOff x="6915407" y="4395171"/>
              <a:chExt cx="1038097" cy="518393"/>
            </a:xfrm>
          </p:grpSpPr>
          <p:grpSp>
            <p:nvGrpSpPr>
              <p:cNvPr id="63" name="Group 54">
                <a:extLst>
                  <a:ext uri="{FF2B5EF4-FFF2-40B4-BE49-F238E27FC236}">
                    <a16:creationId xmlns:a16="http://schemas.microsoft.com/office/drawing/2014/main" id="{2FD653F0-C04E-4795-9A67-0EFFDF4C1DD9}"/>
                  </a:ext>
                </a:extLst>
              </p:cNvPr>
              <p:cNvGrpSpPr/>
              <p:nvPr/>
            </p:nvGrpSpPr>
            <p:grpSpPr bwMode="auto">
              <a:xfrm>
                <a:off x="7306307" y="4395171"/>
                <a:ext cx="240359" cy="518393"/>
                <a:chOff x="6588125" y="1557338"/>
                <a:chExt cx="815975" cy="1797051"/>
              </a:xfrm>
              <a:noFill/>
            </p:grpSpPr>
            <p:sp>
              <p:nvSpPr>
                <p:cNvPr id="70" name="Oval 88">
                  <a:extLst>
                    <a:ext uri="{FF2B5EF4-FFF2-40B4-BE49-F238E27FC236}">
                      <a16:creationId xmlns:a16="http://schemas.microsoft.com/office/drawing/2014/main" id="{A5616634-6E4E-48DE-B182-DF2E2D8A199E}"/>
                    </a:ext>
                  </a:extLst>
                </p:cNvPr>
                <p:cNvSpPr>
                  <a:spLocks noChangeArrowheads="1"/>
                </p:cNvSpPr>
                <p:nvPr/>
              </p:nvSpPr>
              <p:spPr bwMode="auto">
                <a:xfrm>
                  <a:off x="6810375" y="1557338"/>
                  <a:ext cx="371475" cy="369888"/>
                </a:xfrm>
                <a:prstGeom prst="ellipse">
                  <a:avLst/>
                </a:prstGeom>
                <a:solidFill>
                  <a:srgbClr val="FFFFFF"/>
                </a:solidFill>
                <a:ln w="3175" cmpd="sng">
                  <a:solidFill>
                    <a:srgbClr val="FFFFFF"/>
                  </a:solidFill>
                  <a:round/>
                  <a:headEnd/>
                  <a:tailEnd/>
                </a:ln>
              </p:spPr>
              <p:txBody>
                <a:bodyPr/>
                <a:lstStyle/>
                <a:p>
                  <a:pPr defTabSz="685546">
                    <a:defRPr/>
                  </a:pPr>
                  <a:endParaRPr lang="en-US" sz="1400">
                    <a:solidFill>
                      <a:prstClr val="black"/>
                    </a:solidFill>
                  </a:endParaRPr>
                </a:p>
              </p:txBody>
            </p:sp>
            <p:sp>
              <p:nvSpPr>
                <p:cNvPr id="71" name="Freeform 7">
                  <a:extLst>
                    <a:ext uri="{FF2B5EF4-FFF2-40B4-BE49-F238E27FC236}">
                      <a16:creationId xmlns:a16="http://schemas.microsoft.com/office/drawing/2014/main" id="{8C700176-F950-4FA5-AF30-74A6B59FE9CB}"/>
                    </a:ext>
                  </a:extLst>
                </p:cNvPr>
                <p:cNvSpPr>
                  <a:spLocks/>
                </p:cNvSpPr>
                <p:nvPr/>
              </p:nvSpPr>
              <p:spPr bwMode="auto">
                <a:xfrm>
                  <a:off x="6588125" y="1971676"/>
                  <a:ext cx="815975" cy="1382713"/>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solidFill>
                  <a:srgbClr val="FFFFFF"/>
                </a:solidFill>
                <a:ln w="3175" cmpd="sng">
                  <a:noFill/>
                  <a:round/>
                  <a:headEnd/>
                  <a:tailEnd/>
                </a:ln>
              </p:spPr>
              <p:txBody>
                <a:bodyPr/>
                <a:lstStyle/>
                <a:p>
                  <a:pPr defTabSz="685546">
                    <a:defRPr/>
                  </a:pPr>
                  <a:endParaRPr lang="en-US" sz="1400">
                    <a:solidFill>
                      <a:prstClr val="black"/>
                    </a:solidFill>
                  </a:endParaRPr>
                </a:p>
              </p:txBody>
            </p:sp>
          </p:grpSp>
          <p:grpSp>
            <p:nvGrpSpPr>
              <p:cNvPr id="64" name="Group 55">
                <a:extLst>
                  <a:ext uri="{FF2B5EF4-FFF2-40B4-BE49-F238E27FC236}">
                    <a16:creationId xmlns:a16="http://schemas.microsoft.com/office/drawing/2014/main" id="{9ADB2C3C-27BF-47E4-A2F7-395621A30EE1}"/>
                  </a:ext>
                </a:extLst>
              </p:cNvPr>
              <p:cNvGrpSpPr/>
              <p:nvPr/>
            </p:nvGrpSpPr>
            <p:grpSpPr bwMode="auto">
              <a:xfrm>
                <a:off x="7713145" y="4395171"/>
                <a:ext cx="240359" cy="518393"/>
                <a:chOff x="6503051" y="1557338"/>
                <a:chExt cx="815975" cy="1797051"/>
              </a:xfrm>
              <a:noFill/>
            </p:grpSpPr>
            <p:sp>
              <p:nvSpPr>
                <p:cNvPr id="68" name="Oval 86">
                  <a:extLst>
                    <a:ext uri="{FF2B5EF4-FFF2-40B4-BE49-F238E27FC236}">
                      <a16:creationId xmlns:a16="http://schemas.microsoft.com/office/drawing/2014/main" id="{0B9E8FD3-74C5-4223-83D4-EE2CD9274309}"/>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685546">
                    <a:defRPr/>
                  </a:pPr>
                  <a:endParaRPr lang="en-US" sz="1400">
                    <a:solidFill>
                      <a:prstClr val="black"/>
                    </a:solidFill>
                  </a:endParaRPr>
                </a:p>
              </p:txBody>
            </p:sp>
            <p:sp>
              <p:nvSpPr>
                <p:cNvPr id="69" name="Freeform 7">
                  <a:extLst>
                    <a:ext uri="{FF2B5EF4-FFF2-40B4-BE49-F238E27FC236}">
                      <a16:creationId xmlns:a16="http://schemas.microsoft.com/office/drawing/2014/main" id="{993C1CDB-3D39-41F4-AF82-A7FF9A0FE597}"/>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a:solidFill>
                      <a:prstClr val="black"/>
                    </a:solidFill>
                  </a:endParaRPr>
                </a:p>
              </p:txBody>
            </p:sp>
          </p:grpSp>
          <p:grpSp>
            <p:nvGrpSpPr>
              <p:cNvPr id="65" name="Group 56">
                <a:extLst>
                  <a:ext uri="{FF2B5EF4-FFF2-40B4-BE49-F238E27FC236}">
                    <a16:creationId xmlns:a16="http://schemas.microsoft.com/office/drawing/2014/main" id="{418EF1F4-66F7-4B0F-9A71-5CEF3D1D9BD2}"/>
                  </a:ext>
                </a:extLst>
              </p:cNvPr>
              <p:cNvGrpSpPr/>
              <p:nvPr/>
            </p:nvGrpSpPr>
            <p:grpSpPr bwMode="auto">
              <a:xfrm>
                <a:off x="6915407" y="4395171"/>
                <a:ext cx="240359" cy="518393"/>
                <a:chOff x="6673199" y="1557338"/>
                <a:chExt cx="815975" cy="1797051"/>
              </a:xfrm>
              <a:noFill/>
            </p:grpSpPr>
            <p:sp>
              <p:nvSpPr>
                <p:cNvPr id="66" name="Oval 84">
                  <a:extLst>
                    <a:ext uri="{FF2B5EF4-FFF2-40B4-BE49-F238E27FC236}">
                      <a16:creationId xmlns:a16="http://schemas.microsoft.com/office/drawing/2014/main" id="{A73A6FAF-A3EA-40EF-B2A7-27B3B956D200}"/>
                    </a:ext>
                  </a:extLst>
                </p:cNvPr>
                <p:cNvSpPr>
                  <a:spLocks noChangeArrowheads="1"/>
                </p:cNvSpPr>
                <p:nvPr/>
              </p:nvSpPr>
              <p:spPr bwMode="auto">
                <a:xfrm>
                  <a:off x="6895453" y="1557338"/>
                  <a:ext cx="371476" cy="369887"/>
                </a:xfrm>
                <a:prstGeom prst="ellipse">
                  <a:avLst/>
                </a:prstGeom>
                <a:grpFill/>
                <a:ln w="3175" cmpd="sng">
                  <a:solidFill>
                    <a:srgbClr val="FFFFFF"/>
                  </a:solidFill>
                  <a:round/>
                  <a:headEnd/>
                  <a:tailEnd/>
                </a:ln>
              </p:spPr>
              <p:txBody>
                <a:bodyPr/>
                <a:lstStyle/>
                <a:p>
                  <a:pPr defTabSz="685546">
                    <a:defRPr/>
                  </a:pPr>
                  <a:endParaRPr lang="en-US" sz="1400">
                    <a:solidFill>
                      <a:prstClr val="black"/>
                    </a:solidFill>
                  </a:endParaRPr>
                </a:p>
              </p:txBody>
            </p:sp>
            <p:sp>
              <p:nvSpPr>
                <p:cNvPr id="67" name="Freeform 7">
                  <a:extLst>
                    <a:ext uri="{FF2B5EF4-FFF2-40B4-BE49-F238E27FC236}">
                      <a16:creationId xmlns:a16="http://schemas.microsoft.com/office/drawing/2014/main" id="{5DB9DF36-484A-4DAF-9732-427B35E48613}"/>
                    </a:ext>
                  </a:extLst>
                </p:cNvPr>
                <p:cNvSpPr>
                  <a:spLocks/>
                </p:cNvSpPr>
                <p:nvPr/>
              </p:nvSpPr>
              <p:spPr bwMode="auto">
                <a:xfrm>
                  <a:off x="6673199"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a:solidFill>
                      <a:prstClr val="black"/>
                    </a:solidFill>
                  </a:endParaRPr>
                </a:p>
              </p:txBody>
            </p:sp>
          </p:grpSp>
        </p:grpSp>
      </p:grpSp>
      <p:sp>
        <p:nvSpPr>
          <p:cNvPr id="72" name="Rectángulo 25">
            <a:extLst>
              <a:ext uri="{FF2B5EF4-FFF2-40B4-BE49-F238E27FC236}">
                <a16:creationId xmlns:a16="http://schemas.microsoft.com/office/drawing/2014/main" id="{087F8E9E-5941-4426-ACCD-845F978904C5}"/>
              </a:ext>
            </a:extLst>
          </p:cNvPr>
          <p:cNvSpPr/>
          <p:nvPr/>
        </p:nvSpPr>
        <p:spPr>
          <a:xfrm>
            <a:off x="4509012" y="6353338"/>
            <a:ext cx="1719122" cy="461665"/>
          </a:xfrm>
          <a:prstGeom prst="rect">
            <a:avLst/>
          </a:prstGeom>
          <a:solidFill>
            <a:schemeClr val="bg1">
              <a:lumMod val="50000"/>
            </a:schemeClr>
          </a:solidFill>
        </p:spPr>
        <p:txBody>
          <a:bodyPr wrap="square">
            <a:spAutoFit/>
          </a:bodyPr>
          <a:lstStyle/>
          <a:p>
            <a:pPr algn="ctr" defTabSz="914377"/>
            <a:r>
              <a:rPr lang="es-ES_tradnl" sz="1200" b="1" dirty="0">
                <a:solidFill>
                  <a:prstClr val="white"/>
                </a:solidFill>
                <a:cs typeface="Athelas Italic"/>
              </a:rPr>
              <a:t>Reportes por subculturas</a:t>
            </a:r>
            <a:endParaRPr lang="es-CO" sz="1200" b="1" dirty="0">
              <a:solidFill>
                <a:prstClr val="white"/>
              </a:solidFill>
              <a:cs typeface="Athelas Italic"/>
            </a:endParaRPr>
          </a:p>
        </p:txBody>
      </p:sp>
      <p:grpSp>
        <p:nvGrpSpPr>
          <p:cNvPr id="73" name="Grupo 72">
            <a:extLst>
              <a:ext uri="{FF2B5EF4-FFF2-40B4-BE49-F238E27FC236}">
                <a16:creationId xmlns:a16="http://schemas.microsoft.com/office/drawing/2014/main" id="{2BF31E44-B636-45A9-9A05-ECC79328D30D}"/>
              </a:ext>
            </a:extLst>
          </p:cNvPr>
          <p:cNvGrpSpPr/>
          <p:nvPr/>
        </p:nvGrpSpPr>
        <p:grpSpPr>
          <a:xfrm>
            <a:off x="1739943" y="5013651"/>
            <a:ext cx="1065800" cy="1068701"/>
            <a:chOff x="2793893" y="4988078"/>
            <a:chExt cx="1065800" cy="1068701"/>
          </a:xfrm>
        </p:grpSpPr>
        <p:grpSp>
          <p:nvGrpSpPr>
            <p:cNvPr id="74" name="Agrupar 126">
              <a:extLst>
                <a:ext uri="{FF2B5EF4-FFF2-40B4-BE49-F238E27FC236}">
                  <a16:creationId xmlns:a16="http://schemas.microsoft.com/office/drawing/2014/main" id="{4466492A-92DF-472F-92F2-0CE99685F062}"/>
                </a:ext>
              </a:extLst>
            </p:cNvPr>
            <p:cNvGrpSpPr/>
            <p:nvPr/>
          </p:nvGrpSpPr>
          <p:grpSpPr>
            <a:xfrm>
              <a:off x="3357389" y="5173260"/>
              <a:ext cx="358876" cy="352993"/>
              <a:chOff x="4133367" y="6439642"/>
              <a:chExt cx="338008" cy="332467"/>
            </a:xfrm>
          </p:grpSpPr>
          <p:sp>
            <p:nvSpPr>
              <p:cNvPr id="84" name="Freeform 12">
                <a:extLst>
                  <a:ext uri="{FF2B5EF4-FFF2-40B4-BE49-F238E27FC236}">
                    <a16:creationId xmlns:a16="http://schemas.microsoft.com/office/drawing/2014/main" id="{B38DEB74-9815-4523-96A2-433D5ED7DA85}"/>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a:solidFill>
                    <a:prstClr val="black"/>
                  </a:solidFill>
                </a:endParaRPr>
              </a:p>
            </p:txBody>
          </p:sp>
          <p:sp>
            <p:nvSpPr>
              <p:cNvPr id="85" name="Rectangle 13">
                <a:extLst>
                  <a:ext uri="{FF2B5EF4-FFF2-40B4-BE49-F238E27FC236}">
                    <a16:creationId xmlns:a16="http://schemas.microsoft.com/office/drawing/2014/main" id="{46B7368E-D8EE-4C85-900A-B29CBF00D597}"/>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46">
                  <a:defRPr/>
                </a:pPr>
                <a:endParaRPr lang="en-US" sz="1400">
                  <a:solidFill>
                    <a:prstClr val="black"/>
                  </a:solidFill>
                </a:endParaRPr>
              </a:p>
            </p:txBody>
          </p:sp>
          <p:sp>
            <p:nvSpPr>
              <p:cNvPr id="86" name="Freeform 14">
                <a:extLst>
                  <a:ext uri="{FF2B5EF4-FFF2-40B4-BE49-F238E27FC236}">
                    <a16:creationId xmlns:a16="http://schemas.microsoft.com/office/drawing/2014/main" id="{F92F2D66-F273-46E8-AFF5-A92EDEFF8010}"/>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a:solidFill>
                    <a:prstClr val="black"/>
                  </a:solidFill>
                </a:endParaRPr>
              </a:p>
            </p:txBody>
          </p:sp>
          <p:sp>
            <p:nvSpPr>
              <p:cNvPr id="87" name="Freeform 15">
                <a:extLst>
                  <a:ext uri="{FF2B5EF4-FFF2-40B4-BE49-F238E27FC236}">
                    <a16:creationId xmlns:a16="http://schemas.microsoft.com/office/drawing/2014/main" id="{3F05DE2C-13FB-4969-8E78-F3D8788868EB}"/>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a:solidFill>
                    <a:prstClr val="black"/>
                  </a:solidFill>
                </a:endParaRPr>
              </a:p>
            </p:txBody>
          </p:sp>
          <p:sp>
            <p:nvSpPr>
              <p:cNvPr id="88" name="Freeform 16">
                <a:extLst>
                  <a:ext uri="{FF2B5EF4-FFF2-40B4-BE49-F238E27FC236}">
                    <a16:creationId xmlns:a16="http://schemas.microsoft.com/office/drawing/2014/main" id="{928E6F61-489E-4C92-9CBF-9B0C4438C35C}"/>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a:solidFill>
                    <a:prstClr val="black"/>
                  </a:solidFill>
                </a:endParaRPr>
              </a:p>
            </p:txBody>
          </p:sp>
        </p:grpSp>
        <p:sp>
          <p:nvSpPr>
            <p:cNvPr id="75" name="Oval 79">
              <a:extLst>
                <a:ext uri="{FF2B5EF4-FFF2-40B4-BE49-F238E27FC236}">
                  <a16:creationId xmlns:a16="http://schemas.microsoft.com/office/drawing/2014/main" id="{6AFBBE7C-07FD-4BE3-9056-7E2D90B1ADD1}"/>
                </a:ext>
              </a:extLst>
            </p:cNvPr>
            <p:cNvSpPr/>
            <p:nvPr/>
          </p:nvSpPr>
          <p:spPr bwMode="auto">
            <a:xfrm>
              <a:off x="2793893" y="4988078"/>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a:solidFill>
                  <a:prstClr val="white"/>
                </a:solidFill>
              </a:endParaRPr>
            </a:p>
          </p:txBody>
        </p:sp>
        <p:grpSp>
          <p:nvGrpSpPr>
            <p:cNvPr id="76" name="Agrupar 146">
              <a:extLst>
                <a:ext uri="{FF2B5EF4-FFF2-40B4-BE49-F238E27FC236}">
                  <a16:creationId xmlns:a16="http://schemas.microsoft.com/office/drawing/2014/main" id="{3EBF8260-6172-4F32-8E6E-747FD84AF497}"/>
                </a:ext>
              </a:extLst>
            </p:cNvPr>
            <p:cNvGrpSpPr>
              <a:grpSpLocks noChangeAspect="1"/>
            </p:cNvGrpSpPr>
            <p:nvPr/>
          </p:nvGrpSpPr>
          <p:grpSpPr>
            <a:xfrm>
              <a:off x="3077883" y="5225856"/>
              <a:ext cx="627786" cy="567149"/>
              <a:chOff x="3968615" y="6247460"/>
              <a:chExt cx="527824" cy="476843"/>
            </a:xfrm>
          </p:grpSpPr>
          <p:grpSp>
            <p:nvGrpSpPr>
              <p:cNvPr id="77" name="Agrupar 126">
                <a:extLst>
                  <a:ext uri="{FF2B5EF4-FFF2-40B4-BE49-F238E27FC236}">
                    <a16:creationId xmlns:a16="http://schemas.microsoft.com/office/drawing/2014/main" id="{048D0D97-54DB-467B-87B4-4B2E5EA850AF}"/>
                  </a:ext>
                </a:extLst>
              </p:cNvPr>
              <p:cNvGrpSpPr/>
              <p:nvPr/>
            </p:nvGrpSpPr>
            <p:grpSpPr>
              <a:xfrm>
                <a:off x="4158431" y="6247460"/>
                <a:ext cx="338008" cy="332467"/>
                <a:chOff x="4133367" y="6439642"/>
                <a:chExt cx="338008" cy="332467"/>
              </a:xfrm>
            </p:grpSpPr>
            <p:sp>
              <p:nvSpPr>
                <p:cNvPr id="79" name="Freeform 12">
                  <a:extLst>
                    <a:ext uri="{FF2B5EF4-FFF2-40B4-BE49-F238E27FC236}">
                      <a16:creationId xmlns:a16="http://schemas.microsoft.com/office/drawing/2014/main" id="{F5E5BCE5-8ACD-4F01-863C-D682A492C652}"/>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80" name="Rectangle 13">
                  <a:extLst>
                    <a:ext uri="{FF2B5EF4-FFF2-40B4-BE49-F238E27FC236}">
                      <a16:creationId xmlns:a16="http://schemas.microsoft.com/office/drawing/2014/main" id="{FE394C3A-E3C7-4811-8B5A-698E84B1ADAC}"/>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62">
                    <a:defRPr/>
                  </a:pPr>
                  <a:endParaRPr lang="en-US" sz="1400">
                    <a:solidFill>
                      <a:prstClr val="black"/>
                    </a:solidFill>
                    <a:latin typeface="Calibri"/>
                  </a:endParaRPr>
                </a:p>
              </p:txBody>
            </p:sp>
            <p:sp>
              <p:nvSpPr>
                <p:cNvPr id="81" name="Freeform 14">
                  <a:extLst>
                    <a:ext uri="{FF2B5EF4-FFF2-40B4-BE49-F238E27FC236}">
                      <a16:creationId xmlns:a16="http://schemas.microsoft.com/office/drawing/2014/main" id="{96BB07D0-958D-40D0-BA11-2EBA2BE3EB4E}"/>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82" name="Freeform 15">
                  <a:extLst>
                    <a:ext uri="{FF2B5EF4-FFF2-40B4-BE49-F238E27FC236}">
                      <a16:creationId xmlns:a16="http://schemas.microsoft.com/office/drawing/2014/main" id="{FE29C45D-4A73-4A2C-BE14-0DC3ED3E7097}"/>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83" name="Freeform 16">
                  <a:extLst>
                    <a:ext uri="{FF2B5EF4-FFF2-40B4-BE49-F238E27FC236}">
                      <a16:creationId xmlns:a16="http://schemas.microsoft.com/office/drawing/2014/main" id="{3BDDAF3E-E16B-4EDE-A818-B414274C8F75}"/>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sp>
            <p:nvSpPr>
              <p:cNvPr id="78" name="Freeform 17">
                <a:extLst>
                  <a:ext uri="{FF2B5EF4-FFF2-40B4-BE49-F238E27FC236}">
                    <a16:creationId xmlns:a16="http://schemas.microsoft.com/office/drawing/2014/main" id="{5FBC469C-E4D1-4BE8-BFF5-440E171C815B}"/>
                  </a:ext>
                </a:extLst>
              </p:cNvPr>
              <p:cNvSpPr>
                <a:spLocks/>
              </p:cNvSpPr>
              <p:nvPr/>
            </p:nvSpPr>
            <p:spPr bwMode="auto">
              <a:xfrm>
                <a:off x="3968615" y="6266829"/>
                <a:ext cx="426103" cy="457474"/>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grpSp>
      <p:grpSp>
        <p:nvGrpSpPr>
          <p:cNvPr id="89" name="Grupo 88">
            <a:extLst>
              <a:ext uri="{FF2B5EF4-FFF2-40B4-BE49-F238E27FC236}">
                <a16:creationId xmlns:a16="http://schemas.microsoft.com/office/drawing/2014/main" id="{A4559975-CCBC-4D1B-802C-72D6F1DDA3B2}"/>
              </a:ext>
            </a:extLst>
          </p:cNvPr>
          <p:cNvGrpSpPr/>
          <p:nvPr/>
        </p:nvGrpSpPr>
        <p:grpSpPr>
          <a:xfrm>
            <a:off x="6395861" y="5035572"/>
            <a:ext cx="1065800" cy="1032990"/>
            <a:chOff x="6535561" y="5060972"/>
            <a:chExt cx="1065800" cy="1032990"/>
          </a:xfrm>
        </p:grpSpPr>
        <p:sp>
          <p:nvSpPr>
            <p:cNvPr id="90" name="Oval 19">
              <a:extLst>
                <a:ext uri="{FF2B5EF4-FFF2-40B4-BE49-F238E27FC236}">
                  <a16:creationId xmlns:a16="http://schemas.microsoft.com/office/drawing/2014/main" id="{E7B16341-D698-46E4-9A1F-67B024A2097F}"/>
                </a:ext>
              </a:extLst>
            </p:cNvPr>
            <p:cNvSpPr/>
            <p:nvPr/>
          </p:nvSpPr>
          <p:spPr>
            <a:xfrm>
              <a:off x="6535561" y="5060972"/>
              <a:ext cx="1065800" cy="103299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prstClr val="white"/>
                </a:solidFill>
                <a:latin typeface="Calibri"/>
              </a:endParaRPr>
            </a:p>
          </p:txBody>
        </p:sp>
        <p:sp>
          <p:nvSpPr>
            <p:cNvPr id="91" name="Freeform 198">
              <a:extLst>
                <a:ext uri="{FF2B5EF4-FFF2-40B4-BE49-F238E27FC236}">
                  <a16:creationId xmlns:a16="http://schemas.microsoft.com/office/drawing/2014/main" id="{282AEDC0-9154-49E3-94F2-E61BE1A17F52}"/>
                </a:ext>
              </a:extLst>
            </p:cNvPr>
            <p:cNvSpPr>
              <a:spLocks noEditPoints="1"/>
            </p:cNvSpPr>
            <p:nvPr/>
          </p:nvSpPr>
          <p:spPr bwMode="auto">
            <a:xfrm>
              <a:off x="6786899" y="5300584"/>
              <a:ext cx="584131" cy="543138"/>
            </a:xfrm>
            <a:custGeom>
              <a:avLst/>
              <a:gdLst>
                <a:gd name="T0" fmla="*/ 389 w 404"/>
                <a:gd name="T1" fmla="*/ 231 h 340"/>
                <a:gd name="T2" fmla="*/ 325 w 404"/>
                <a:gd name="T3" fmla="*/ 188 h 340"/>
                <a:gd name="T4" fmla="*/ 286 w 404"/>
                <a:gd name="T5" fmla="*/ 188 h 340"/>
                <a:gd name="T6" fmla="*/ 354 w 404"/>
                <a:gd name="T7" fmla="*/ 240 h 340"/>
                <a:gd name="T8" fmla="*/ 283 w 404"/>
                <a:gd name="T9" fmla="*/ 240 h 340"/>
                <a:gd name="T10" fmla="*/ 278 w 404"/>
                <a:gd name="T11" fmla="*/ 243 h 340"/>
                <a:gd name="T12" fmla="*/ 262 w 404"/>
                <a:gd name="T13" fmla="*/ 287 h 340"/>
                <a:gd name="T14" fmla="*/ 142 w 404"/>
                <a:gd name="T15" fmla="*/ 287 h 340"/>
                <a:gd name="T16" fmla="*/ 126 w 404"/>
                <a:gd name="T17" fmla="*/ 243 h 340"/>
                <a:gd name="T18" fmla="*/ 121 w 404"/>
                <a:gd name="T19" fmla="*/ 240 h 340"/>
                <a:gd name="T20" fmla="*/ 50 w 404"/>
                <a:gd name="T21" fmla="*/ 240 h 340"/>
                <a:gd name="T22" fmla="*/ 118 w 404"/>
                <a:gd name="T23" fmla="*/ 188 h 340"/>
                <a:gd name="T24" fmla="*/ 79 w 404"/>
                <a:gd name="T25" fmla="*/ 188 h 340"/>
                <a:gd name="T26" fmla="*/ 15 w 404"/>
                <a:gd name="T27" fmla="*/ 231 h 340"/>
                <a:gd name="T28" fmla="*/ 2 w 404"/>
                <a:gd name="T29" fmla="*/ 260 h 340"/>
                <a:gd name="T30" fmla="*/ 14 w 404"/>
                <a:gd name="T31" fmla="*/ 321 h 340"/>
                <a:gd name="T32" fmla="*/ 39 w 404"/>
                <a:gd name="T33" fmla="*/ 340 h 340"/>
                <a:gd name="T34" fmla="*/ 365 w 404"/>
                <a:gd name="T35" fmla="*/ 340 h 340"/>
                <a:gd name="T36" fmla="*/ 390 w 404"/>
                <a:gd name="T37" fmla="*/ 321 h 340"/>
                <a:gd name="T38" fmla="*/ 401 w 404"/>
                <a:gd name="T39" fmla="*/ 260 h 340"/>
                <a:gd name="T40" fmla="*/ 389 w 404"/>
                <a:gd name="T41" fmla="*/ 231 h 340"/>
                <a:gd name="T42" fmla="*/ 306 w 404"/>
                <a:gd name="T43" fmla="*/ 102 h 340"/>
                <a:gd name="T44" fmla="*/ 240 w 404"/>
                <a:gd name="T45" fmla="*/ 102 h 340"/>
                <a:gd name="T46" fmla="*/ 240 w 404"/>
                <a:gd name="T47" fmla="*/ 0 h 340"/>
                <a:gd name="T48" fmla="*/ 164 w 404"/>
                <a:gd name="T49" fmla="*/ 0 h 340"/>
                <a:gd name="T50" fmla="*/ 164 w 404"/>
                <a:gd name="T51" fmla="*/ 102 h 340"/>
                <a:gd name="T52" fmla="*/ 98 w 404"/>
                <a:gd name="T53" fmla="*/ 102 h 340"/>
                <a:gd name="T54" fmla="*/ 202 w 404"/>
                <a:gd name="T55" fmla="*/ 200 h 340"/>
                <a:gd name="T56" fmla="*/ 306 w 404"/>
                <a:gd name="T57" fmla="*/ 10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40">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moveTo>
                    <a:pt x="306" y="102"/>
                  </a:moveTo>
                  <a:cubicBezTo>
                    <a:pt x="240" y="102"/>
                    <a:pt x="240" y="102"/>
                    <a:pt x="240" y="102"/>
                  </a:cubicBezTo>
                  <a:cubicBezTo>
                    <a:pt x="240" y="0"/>
                    <a:pt x="240" y="0"/>
                    <a:pt x="240" y="0"/>
                  </a:cubicBezTo>
                  <a:cubicBezTo>
                    <a:pt x="164" y="0"/>
                    <a:pt x="164" y="0"/>
                    <a:pt x="164" y="0"/>
                  </a:cubicBezTo>
                  <a:cubicBezTo>
                    <a:pt x="164" y="102"/>
                    <a:pt x="164" y="102"/>
                    <a:pt x="164" y="102"/>
                  </a:cubicBezTo>
                  <a:cubicBezTo>
                    <a:pt x="98" y="102"/>
                    <a:pt x="98" y="102"/>
                    <a:pt x="98" y="102"/>
                  </a:cubicBezTo>
                  <a:cubicBezTo>
                    <a:pt x="202" y="200"/>
                    <a:pt x="202" y="200"/>
                    <a:pt x="202" y="200"/>
                  </a:cubicBezTo>
                  <a:lnTo>
                    <a:pt x="306" y="102"/>
                  </a:lnTo>
                  <a:close/>
                </a:path>
              </a:pathLst>
            </a:custGeom>
            <a:solidFill>
              <a:schemeClr val="bg1"/>
            </a:solidFill>
            <a:ln>
              <a:noFill/>
            </a:ln>
          </p:spPr>
          <p:txBody>
            <a:bodyPr/>
            <a:lstStyle/>
            <a:p>
              <a:pPr defTabSz="685562">
                <a:defRPr/>
              </a:pPr>
              <a:endParaRPr lang="en-US">
                <a:solidFill>
                  <a:prstClr val="black"/>
                </a:solidFill>
                <a:latin typeface="Calibri"/>
              </a:endParaRPr>
            </a:p>
          </p:txBody>
        </p:sp>
      </p:grpSp>
      <p:grpSp>
        <p:nvGrpSpPr>
          <p:cNvPr id="92" name="Grupo 91">
            <a:extLst>
              <a:ext uri="{FF2B5EF4-FFF2-40B4-BE49-F238E27FC236}">
                <a16:creationId xmlns:a16="http://schemas.microsoft.com/office/drawing/2014/main" id="{59A1CB21-D3F8-4ED6-A8CF-5FFE1D96AD54}"/>
              </a:ext>
            </a:extLst>
          </p:cNvPr>
          <p:cNvGrpSpPr/>
          <p:nvPr/>
        </p:nvGrpSpPr>
        <p:grpSpPr>
          <a:xfrm>
            <a:off x="7831026" y="5014977"/>
            <a:ext cx="1065800" cy="1068701"/>
            <a:chOff x="7831026" y="5014977"/>
            <a:chExt cx="1065800" cy="1068701"/>
          </a:xfrm>
        </p:grpSpPr>
        <p:sp>
          <p:nvSpPr>
            <p:cNvPr id="93" name="Oval 79">
              <a:extLst>
                <a:ext uri="{FF2B5EF4-FFF2-40B4-BE49-F238E27FC236}">
                  <a16:creationId xmlns:a16="http://schemas.microsoft.com/office/drawing/2014/main" id="{9C8850F9-25A9-4820-8DE6-9BFDD2415702}"/>
                </a:ext>
              </a:extLst>
            </p:cNvPr>
            <p:cNvSpPr/>
            <p:nvPr/>
          </p:nvSpPr>
          <p:spPr bwMode="auto">
            <a:xfrm>
              <a:off x="7831026" y="5014977"/>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62">
                <a:defRPr/>
              </a:pPr>
              <a:endParaRPr lang="en-US" sz="1400" dirty="0">
                <a:solidFill>
                  <a:prstClr val="white"/>
                </a:solidFill>
                <a:latin typeface="Calibri"/>
              </a:endParaRPr>
            </a:p>
          </p:txBody>
        </p:sp>
        <p:sp>
          <p:nvSpPr>
            <p:cNvPr id="94" name="Freeform 11">
              <a:extLst>
                <a:ext uri="{FF2B5EF4-FFF2-40B4-BE49-F238E27FC236}">
                  <a16:creationId xmlns:a16="http://schemas.microsoft.com/office/drawing/2014/main" id="{D8BF0B76-BDA5-4384-AADB-905B1AB4CD18}"/>
                </a:ext>
              </a:extLst>
            </p:cNvPr>
            <p:cNvSpPr>
              <a:spLocks/>
            </p:cNvSpPr>
            <p:nvPr/>
          </p:nvSpPr>
          <p:spPr bwMode="auto">
            <a:xfrm>
              <a:off x="8223387" y="5298800"/>
              <a:ext cx="281077" cy="501053"/>
            </a:xfrm>
            <a:custGeom>
              <a:avLst/>
              <a:gdLst>
                <a:gd name="T0" fmla="*/ 107204 w 248"/>
                <a:gd name="T1" fmla="*/ 106800 h 440"/>
                <a:gd name="T2" fmla="*/ 96670 w 248"/>
                <a:gd name="T3" fmla="*/ 99349 h 440"/>
                <a:gd name="T4" fmla="*/ 73122 w 248"/>
                <a:gd name="T5" fmla="*/ 79479 h 440"/>
                <a:gd name="T6" fmla="*/ 58869 w 248"/>
                <a:gd name="T7" fmla="*/ 93760 h 440"/>
                <a:gd name="T8" fmla="*/ 153060 w 248"/>
                <a:gd name="T9" fmla="*/ 181311 h 440"/>
                <a:gd name="T10" fmla="*/ 100388 w 248"/>
                <a:gd name="T11" fmla="*/ 243404 h 440"/>
                <a:gd name="T12" fmla="*/ 100388 w 248"/>
                <a:gd name="T13" fmla="*/ 263274 h 440"/>
                <a:gd name="T14" fmla="*/ 91093 w 248"/>
                <a:gd name="T15" fmla="*/ 272588 h 440"/>
                <a:gd name="T16" fmla="*/ 55151 w 248"/>
                <a:gd name="T17" fmla="*/ 272588 h 440"/>
                <a:gd name="T18" fmla="*/ 45856 w 248"/>
                <a:gd name="T19" fmla="*/ 263274 h 440"/>
                <a:gd name="T20" fmla="*/ 45856 w 248"/>
                <a:gd name="T21" fmla="*/ 242163 h 440"/>
                <a:gd name="T22" fmla="*/ 0 w 248"/>
                <a:gd name="T23" fmla="*/ 181311 h 440"/>
                <a:gd name="T24" fmla="*/ 8056 w 248"/>
                <a:gd name="T25" fmla="*/ 170756 h 440"/>
                <a:gd name="T26" fmla="*/ 41518 w 248"/>
                <a:gd name="T27" fmla="*/ 162684 h 440"/>
                <a:gd name="T28" fmla="*/ 51433 w 248"/>
                <a:gd name="T29" fmla="*/ 170135 h 440"/>
                <a:gd name="T30" fmla="*/ 75601 w 248"/>
                <a:gd name="T31" fmla="*/ 193109 h 440"/>
                <a:gd name="T32" fmla="*/ 96050 w 248"/>
                <a:gd name="T33" fmla="*/ 176344 h 440"/>
                <a:gd name="T34" fmla="*/ 4338 w 248"/>
                <a:gd name="T35" fmla="*/ 91277 h 440"/>
                <a:gd name="T36" fmla="*/ 48335 w 248"/>
                <a:gd name="T37" fmla="*/ 29805 h 440"/>
                <a:gd name="T38" fmla="*/ 48335 w 248"/>
                <a:gd name="T39" fmla="*/ 9935 h 440"/>
                <a:gd name="T40" fmla="*/ 57630 w 248"/>
                <a:gd name="T41" fmla="*/ 0 h 440"/>
                <a:gd name="T42" fmla="*/ 93571 w 248"/>
                <a:gd name="T43" fmla="*/ 0 h 440"/>
                <a:gd name="T44" fmla="*/ 102866 w 248"/>
                <a:gd name="T45" fmla="*/ 9935 h 440"/>
                <a:gd name="T46" fmla="*/ 102866 w 248"/>
                <a:gd name="T47" fmla="*/ 30426 h 440"/>
                <a:gd name="T48" fmla="*/ 148103 w 248"/>
                <a:gd name="T49" fmla="*/ 88172 h 440"/>
                <a:gd name="T50" fmla="*/ 140667 w 248"/>
                <a:gd name="T51" fmla="*/ 98728 h 440"/>
                <a:gd name="T52" fmla="*/ 107204 w 248"/>
                <a:gd name="T53" fmla="*/ 10680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8" h="440">
                  <a:moveTo>
                    <a:pt x="173" y="172"/>
                  </a:moveTo>
                  <a:cubicBezTo>
                    <a:pt x="163" y="175"/>
                    <a:pt x="158" y="170"/>
                    <a:pt x="156" y="160"/>
                  </a:cubicBezTo>
                  <a:cubicBezTo>
                    <a:pt x="152" y="140"/>
                    <a:pt x="141" y="127"/>
                    <a:pt x="118" y="128"/>
                  </a:cubicBezTo>
                  <a:cubicBezTo>
                    <a:pt x="100" y="128"/>
                    <a:pt x="93" y="141"/>
                    <a:pt x="95" y="151"/>
                  </a:cubicBezTo>
                  <a:cubicBezTo>
                    <a:pt x="103" y="190"/>
                    <a:pt x="246" y="178"/>
                    <a:pt x="247" y="292"/>
                  </a:cubicBezTo>
                  <a:cubicBezTo>
                    <a:pt x="248" y="305"/>
                    <a:pt x="240" y="373"/>
                    <a:pt x="162" y="392"/>
                  </a:cubicBezTo>
                  <a:cubicBezTo>
                    <a:pt x="162" y="424"/>
                    <a:pt x="162" y="424"/>
                    <a:pt x="162" y="424"/>
                  </a:cubicBezTo>
                  <a:cubicBezTo>
                    <a:pt x="162" y="434"/>
                    <a:pt x="157" y="439"/>
                    <a:pt x="147" y="439"/>
                  </a:cubicBezTo>
                  <a:cubicBezTo>
                    <a:pt x="89" y="439"/>
                    <a:pt x="89" y="439"/>
                    <a:pt x="89" y="439"/>
                  </a:cubicBezTo>
                  <a:cubicBezTo>
                    <a:pt x="79" y="440"/>
                    <a:pt x="74" y="434"/>
                    <a:pt x="74" y="424"/>
                  </a:cubicBezTo>
                  <a:cubicBezTo>
                    <a:pt x="74" y="390"/>
                    <a:pt x="74" y="390"/>
                    <a:pt x="74" y="390"/>
                  </a:cubicBezTo>
                  <a:cubicBezTo>
                    <a:pt x="15" y="373"/>
                    <a:pt x="3" y="323"/>
                    <a:pt x="0" y="292"/>
                  </a:cubicBezTo>
                  <a:cubicBezTo>
                    <a:pt x="0" y="283"/>
                    <a:pt x="4" y="277"/>
                    <a:pt x="13" y="275"/>
                  </a:cubicBezTo>
                  <a:cubicBezTo>
                    <a:pt x="67" y="262"/>
                    <a:pt x="67" y="262"/>
                    <a:pt x="67" y="262"/>
                  </a:cubicBezTo>
                  <a:cubicBezTo>
                    <a:pt x="77" y="260"/>
                    <a:pt x="82" y="264"/>
                    <a:pt x="83" y="274"/>
                  </a:cubicBezTo>
                  <a:cubicBezTo>
                    <a:pt x="86" y="298"/>
                    <a:pt x="94" y="312"/>
                    <a:pt x="122" y="311"/>
                  </a:cubicBezTo>
                  <a:cubicBezTo>
                    <a:pt x="150" y="311"/>
                    <a:pt x="157" y="294"/>
                    <a:pt x="155" y="284"/>
                  </a:cubicBezTo>
                  <a:cubicBezTo>
                    <a:pt x="145" y="241"/>
                    <a:pt x="9" y="261"/>
                    <a:pt x="7" y="147"/>
                  </a:cubicBezTo>
                  <a:cubicBezTo>
                    <a:pt x="6" y="134"/>
                    <a:pt x="8" y="67"/>
                    <a:pt x="78" y="48"/>
                  </a:cubicBezTo>
                  <a:cubicBezTo>
                    <a:pt x="78" y="16"/>
                    <a:pt x="78" y="16"/>
                    <a:pt x="78" y="16"/>
                  </a:cubicBezTo>
                  <a:cubicBezTo>
                    <a:pt x="78" y="5"/>
                    <a:pt x="83" y="0"/>
                    <a:pt x="93" y="0"/>
                  </a:cubicBezTo>
                  <a:cubicBezTo>
                    <a:pt x="151" y="0"/>
                    <a:pt x="151" y="0"/>
                    <a:pt x="151" y="0"/>
                  </a:cubicBezTo>
                  <a:cubicBezTo>
                    <a:pt x="161" y="0"/>
                    <a:pt x="166" y="5"/>
                    <a:pt x="166" y="16"/>
                  </a:cubicBezTo>
                  <a:cubicBezTo>
                    <a:pt x="166" y="49"/>
                    <a:pt x="166" y="49"/>
                    <a:pt x="166" y="49"/>
                  </a:cubicBezTo>
                  <a:cubicBezTo>
                    <a:pt x="224" y="65"/>
                    <a:pt x="237" y="113"/>
                    <a:pt x="239" y="142"/>
                  </a:cubicBezTo>
                  <a:cubicBezTo>
                    <a:pt x="240" y="151"/>
                    <a:pt x="236" y="157"/>
                    <a:pt x="227" y="159"/>
                  </a:cubicBezTo>
                  <a:lnTo>
                    <a:pt x="173"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62"/>
              <a:endParaRPr lang="es-ES" sz="1400">
                <a:solidFill>
                  <a:prstClr val="black"/>
                </a:solidFill>
                <a:latin typeface="Calibri"/>
              </a:endParaRPr>
            </a:p>
          </p:txBody>
        </p:sp>
      </p:grpSp>
      <p:sp>
        <p:nvSpPr>
          <p:cNvPr id="95" name="Rectángulo 19">
            <a:extLst>
              <a:ext uri="{FF2B5EF4-FFF2-40B4-BE49-F238E27FC236}">
                <a16:creationId xmlns:a16="http://schemas.microsoft.com/office/drawing/2014/main" id="{620A9641-A531-472C-9DF4-F4A6C8516DDF}"/>
              </a:ext>
            </a:extLst>
          </p:cNvPr>
          <p:cNvSpPr/>
          <p:nvPr/>
        </p:nvSpPr>
        <p:spPr>
          <a:xfrm>
            <a:off x="6213831" y="6302271"/>
            <a:ext cx="1450866" cy="461665"/>
          </a:xfrm>
          <a:prstGeom prst="rect">
            <a:avLst/>
          </a:prstGeom>
          <a:solidFill>
            <a:schemeClr val="bg1">
              <a:lumMod val="50000"/>
            </a:schemeClr>
          </a:solidFill>
        </p:spPr>
        <p:txBody>
          <a:bodyPr wrap="square">
            <a:spAutoFit/>
          </a:bodyPr>
          <a:lstStyle/>
          <a:p>
            <a:pPr algn="ctr" defTabSz="914377"/>
            <a:r>
              <a:rPr lang="es-ES" sz="1200" b="1" dirty="0">
                <a:solidFill>
                  <a:prstClr val="white"/>
                </a:solidFill>
                <a:cs typeface="Athelas Italic"/>
              </a:rPr>
              <a:t>Reportes de alto valor</a:t>
            </a:r>
          </a:p>
        </p:txBody>
      </p:sp>
      <p:sp>
        <p:nvSpPr>
          <p:cNvPr id="96" name="Rectángulo 19">
            <a:extLst>
              <a:ext uri="{FF2B5EF4-FFF2-40B4-BE49-F238E27FC236}">
                <a16:creationId xmlns:a16="http://schemas.microsoft.com/office/drawing/2014/main" id="{DE597CE6-3B78-49E4-9EE5-75021E98A205}"/>
              </a:ext>
            </a:extLst>
          </p:cNvPr>
          <p:cNvSpPr/>
          <p:nvPr/>
        </p:nvSpPr>
        <p:spPr>
          <a:xfrm>
            <a:off x="7638492" y="6240719"/>
            <a:ext cx="1450866" cy="646331"/>
          </a:xfrm>
          <a:prstGeom prst="rect">
            <a:avLst/>
          </a:prstGeom>
          <a:solidFill>
            <a:schemeClr val="bg1">
              <a:lumMod val="50000"/>
            </a:schemeClr>
          </a:solidFill>
        </p:spPr>
        <p:txBody>
          <a:bodyPr wrap="square">
            <a:spAutoFit/>
          </a:bodyPr>
          <a:lstStyle/>
          <a:p>
            <a:pPr algn="ctr" defTabSz="914377"/>
            <a:r>
              <a:rPr lang="es-CO" sz="1200" b="1">
                <a:solidFill>
                  <a:schemeClr val="bg1"/>
                </a:solidFill>
                <a:latin typeface="Century Gothic" panose="020B0502020202020204" pitchFamily="34" charset="0"/>
                <a:cs typeface="Athelas Italic"/>
              </a:rPr>
              <a:t>Relación calidad– bajo costo</a:t>
            </a:r>
            <a:endParaRPr lang="es-ES" sz="1200" b="1">
              <a:solidFill>
                <a:schemeClr val="bg1"/>
              </a:solidFill>
              <a:latin typeface="Century Gothic" panose="020B0502020202020204" pitchFamily="34" charset="0"/>
              <a:cs typeface="Athelas Italic"/>
            </a:endParaRPr>
          </a:p>
        </p:txBody>
      </p:sp>
      <p:grpSp>
        <p:nvGrpSpPr>
          <p:cNvPr id="97" name="Grupo 96">
            <a:extLst>
              <a:ext uri="{FF2B5EF4-FFF2-40B4-BE49-F238E27FC236}">
                <a16:creationId xmlns:a16="http://schemas.microsoft.com/office/drawing/2014/main" id="{1A5ED641-83E7-46EB-A77B-617E482A0DA4}"/>
              </a:ext>
            </a:extLst>
          </p:cNvPr>
          <p:cNvGrpSpPr/>
          <p:nvPr/>
        </p:nvGrpSpPr>
        <p:grpSpPr>
          <a:xfrm>
            <a:off x="497772" y="1125076"/>
            <a:ext cx="458551" cy="477345"/>
            <a:chOff x="1565382" y="1370720"/>
            <a:chExt cx="739147" cy="769441"/>
          </a:xfrm>
        </p:grpSpPr>
        <p:sp>
          <p:nvSpPr>
            <p:cNvPr id="98" name="2 Elipse">
              <a:extLst>
                <a:ext uri="{FF2B5EF4-FFF2-40B4-BE49-F238E27FC236}">
                  <a16:creationId xmlns:a16="http://schemas.microsoft.com/office/drawing/2014/main" id="{A01B2704-61D8-4C9B-BC89-3F484DE03AEF}"/>
                </a:ext>
              </a:extLst>
            </p:cNvPr>
            <p:cNvSpPr/>
            <p:nvPr/>
          </p:nvSpPr>
          <p:spPr>
            <a:xfrm>
              <a:off x="1565382" y="1375091"/>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9" name="CuadroTexto 9">
              <a:extLst>
                <a:ext uri="{FF2B5EF4-FFF2-40B4-BE49-F238E27FC236}">
                  <a16:creationId xmlns:a16="http://schemas.microsoft.com/office/drawing/2014/main" id="{46C27F43-2CC2-4314-B32E-E627D59B0FE9}"/>
                </a:ext>
              </a:extLst>
            </p:cNvPr>
            <p:cNvSpPr txBox="1"/>
            <p:nvPr/>
          </p:nvSpPr>
          <p:spPr>
            <a:xfrm>
              <a:off x="1638394" y="1370720"/>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1</a:t>
              </a:r>
            </a:p>
          </p:txBody>
        </p:sp>
      </p:grpSp>
      <p:grpSp>
        <p:nvGrpSpPr>
          <p:cNvPr id="100" name="Grupo 99">
            <a:extLst>
              <a:ext uri="{FF2B5EF4-FFF2-40B4-BE49-F238E27FC236}">
                <a16:creationId xmlns:a16="http://schemas.microsoft.com/office/drawing/2014/main" id="{470DA174-18DE-472C-9D4C-11D6765FDCA7}"/>
              </a:ext>
            </a:extLst>
          </p:cNvPr>
          <p:cNvGrpSpPr/>
          <p:nvPr/>
        </p:nvGrpSpPr>
        <p:grpSpPr>
          <a:xfrm>
            <a:off x="497772" y="1807916"/>
            <a:ext cx="458551" cy="484643"/>
            <a:chOff x="2050371" y="2109867"/>
            <a:chExt cx="739147" cy="781205"/>
          </a:xfrm>
        </p:grpSpPr>
        <p:sp>
          <p:nvSpPr>
            <p:cNvPr id="101" name="34 Elipse">
              <a:extLst>
                <a:ext uri="{FF2B5EF4-FFF2-40B4-BE49-F238E27FC236}">
                  <a16:creationId xmlns:a16="http://schemas.microsoft.com/office/drawing/2014/main" id="{11FF1507-0259-4F55-AFDE-B6B7991B7C07}"/>
                </a:ext>
              </a:extLst>
            </p:cNvPr>
            <p:cNvSpPr/>
            <p:nvPr/>
          </p:nvSpPr>
          <p:spPr>
            <a:xfrm>
              <a:off x="2050371" y="2151925"/>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2" name="CuadroTexto 9">
              <a:extLst>
                <a:ext uri="{FF2B5EF4-FFF2-40B4-BE49-F238E27FC236}">
                  <a16:creationId xmlns:a16="http://schemas.microsoft.com/office/drawing/2014/main" id="{6CFD5345-FD58-4332-9E39-9B5DCF6489A1}"/>
                </a:ext>
              </a:extLst>
            </p:cNvPr>
            <p:cNvSpPr txBox="1"/>
            <p:nvPr/>
          </p:nvSpPr>
          <p:spPr>
            <a:xfrm>
              <a:off x="2136433" y="2109867"/>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2</a:t>
              </a:r>
            </a:p>
          </p:txBody>
        </p:sp>
      </p:grpSp>
      <p:grpSp>
        <p:nvGrpSpPr>
          <p:cNvPr id="103" name="Grupo 102">
            <a:extLst>
              <a:ext uri="{FF2B5EF4-FFF2-40B4-BE49-F238E27FC236}">
                <a16:creationId xmlns:a16="http://schemas.microsoft.com/office/drawing/2014/main" id="{77FFA139-987C-4914-B792-6EDE1E8869E9}"/>
              </a:ext>
            </a:extLst>
          </p:cNvPr>
          <p:cNvGrpSpPr/>
          <p:nvPr/>
        </p:nvGrpSpPr>
        <p:grpSpPr>
          <a:xfrm>
            <a:off x="497772" y="2607918"/>
            <a:ext cx="458551" cy="479574"/>
            <a:chOff x="2266395" y="3140970"/>
            <a:chExt cx="739147" cy="773034"/>
          </a:xfrm>
        </p:grpSpPr>
        <p:sp>
          <p:nvSpPr>
            <p:cNvPr id="104" name="35 Elipse">
              <a:extLst>
                <a:ext uri="{FF2B5EF4-FFF2-40B4-BE49-F238E27FC236}">
                  <a16:creationId xmlns:a16="http://schemas.microsoft.com/office/drawing/2014/main" id="{A9BA3CB6-E478-45BB-805D-286455A51A7F}"/>
                </a:ext>
              </a:extLst>
            </p:cNvPr>
            <p:cNvSpPr/>
            <p:nvPr/>
          </p:nvSpPr>
          <p:spPr>
            <a:xfrm>
              <a:off x="2266395" y="3140970"/>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5" name="CuadroTexto 10">
              <a:extLst>
                <a:ext uri="{FF2B5EF4-FFF2-40B4-BE49-F238E27FC236}">
                  <a16:creationId xmlns:a16="http://schemas.microsoft.com/office/drawing/2014/main" id="{0C463E83-E1F1-495A-A2F3-FFD210A3AB4C}"/>
                </a:ext>
              </a:extLst>
            </p:cNvPr>
            <p:cNvSpPr txBox="1"/>
            <p:nvPr/>
          </p:nvSpPr>
          <p:spPr>
            <a:xfrm>
              <a:off x="2361627" y="3144563"/>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3</a:t>
              </a:r>
            </a:p>
          </p:txBody>
        </p:sp>
      </p:grpSp>
      <p:grpSp>
        <p:nvGrpSpPr>
          <p:cNvPr id="106" name="Grupo 105">
            <a:extLst>
              <a:ext uri="{FF2B5EF4-FFF2-40B4-BE49-F238E27FC236}">
                <a16:creationId xmlns:a16="http://schemas.microsoft.com/office/drawing/2014/main" id="{D3E6B42A-E2FA-4EE0-9DAE-6D44E11C0A36}"/>
              </a:ext>
            </a:extLst>
          </p:cNvPr>
          <p:cNvGrpSpPr/>
          <p:nvPr/>
        </p:nvGrpSpPr>
        <p:grpSpPr>
          <a:xfrm>
            <a:off x="492081" y="3371657"/>
            <a:ext cx="458551" cy="482210"/>
            <a:chOff x="2088505" y="3966929"/>
            <a:chExt cx="739147" cy="777284"/>
          </a:xfrm>
        </p:grpSpPr>
        <p:sp>
          <p:nvSpPr>
            <p:cNvPr id="107" name="36 Elipse">
              <a:extLst>
                <a:ext uri="{FF2B5EF4-FFF2-40B4-BE49-F238E27FC236}">
                  <a16:creationId xmlns:a16="http://schemas.microsoft.com/office/drawing/2014/main" id="{020BC7F1-FC2A-473A-8951-5EAB4659D834}"/>
                </a:ext>
              </a:extLst>
            </p:cNvPr>
            <p:cNvSpPr/>
            <p:nvPr/>
          </p:nvSpPr>
          <p:spPr>
            <a:xfrm>
              <a:off x="2088505" y="4005066"/>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8" name="CuadroTexto 10">
              <a:extLst>
                <a:ext uri="{FF2B5EF4-FFF2-40B4-BE49-F238E27FC236}">
                  <a16:creationId xmlns:a16="http://schemas.microsoft.com/office/drawing/2014/main" id="{C65A412E-48B6-48BB-A221-BEA71332D855}"/>
                </a:ext>
              </a:extLst>
            </p:cNvPr>
            <p:cNvSpPr txBox="1"/>
            <p:nvPr/>
          </p:nvSpPr>
          <p:spPr>
            <a:xfrm>
              <a:off x="2167825" y="3966929"/>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4</a:t>
              </a:r>
            </a:p>
          </p:txBody>
        </p:sp>
      </p:grpSp>
      <p:sp>
        <p:nvSpPr>
          <p:cNvPr id="109" name="CuadroTexto 13">
            <a:extLst>
              <a:ext uri="{FF2B5EF4-FFF2-40B4-BE49-F238E27FC236}">
                <a16:creationId xmlns:a16="http://schemas.microsoft.com/office/drawing/2014/main" id="{97EDB2DB-8620-B441-8D88-1200465B984D}"/>
              </a:ext>
            </a:extLst>
          </p:cNvPr>
          <p:cNvSpPr txBox="1"/>
          <p:nvPr/>
        </p:nvSpPr>
        <p:spPr>
          <a:xfrm>
            <a:off x="1296724" y="2595188"/>
            <a:ext cx="6989418" cy="523220"/>
          </a:xfrm>
          <a:prstGeom prst="rect">
            <a:avLst/>
          </a:prstGeom>
          <a:noFill/>
        </p:spPr>
        <p:txBody>
          <a:bodyPr wrap="square" rtlCol="0">
            <a:spAutoFit/>
          </a:bodyPr>
          <a:lstStyle/>
          <a:p>
            <a:pPr algn="just" defTabSz="457200"/>
            <a:r>
              <a:rPr lang="es-ES" sz="1400" dirty="0">
                <a:solidFill>
                  <a:schemeClr val="tx1">
                    <a:lumMod val="75000"/>
                    <a:lumOff val="25000"/>
                  </a:schemeClr>
                </a:solidFill>
                <a:latin typeface="Century Gothic" panose="020B0502020202020204" pitchFamily="34" charset="0"/>
              </a:rPr>
              <a:t>Modelo de respuestas de -4 a +4 para identificar antivalores y conductas deseadas que se presentan en la Organización.</a:t>
            </a:r>
          </a:p>
        </p:txBody>
      </p:sp>
      <p:sp>
        <p:nvSpPr>
          <p:cNvPr id="110" name="CuadroTexto 13">
            <a:extLst>
              <a:ext uri="{FF2B5EF4-FFF2-40B4-BE49-F238E27FC236}">
                <a16:creationId xmlns:a16="http://schemas.microsoft.com/office/drawing/2014/main" id="{133BEA2F-1F76-8D47-AD51-EEDA2E4C28CC}"/>
              </a:ext>
            </a:extLst>
          </p:cNvPr>
          <p:cNvSpPr txBox="1"/>
          <p:nvPr/>
        </p:nvSpPr>
        <p:spPr>
          <a:xfrm>
            <a:off x="1233969" y="1923630"/>
            <a:ext cx="6989418" cy="307777"/>
          </a:xfrm>
          <a:prstGeom prst="rect">
            <a:avLst/>
          </a:prstGeom>
          <a:noFill/>
        </p:spPr>
        <p:txBody>
          <a:bodyPr wrap="square" rtlCol="0">
            <a:spAutoFit/>
          </a:bodyPr>
          <a:lstStyle/>
          <a:p>
            <a:pPr algn="just" defTabSz="457200"/>
            <a:r>
              <a:rPr lang="es-ES" sz="1400" dirty="0">
                <a:solidFill>
                  <a:schemeClr val="tx1">
                    <a:lumMod val="75000"/>
                    <a:lumOff val="25000"/>
                  </a:schemeClr>
                </a:solidFill>
                <a:latin typeface="Century Gothic" panose="020B0502020202020204" pitchFamily="34" charset="0"/>
              </a:rPr>
              <a:t>Encuesta anónima para garantizar la veracidad de la información.</a:t>
            </a:r>
          </a:p>
        </p:txBody>
      </p:sp>
      <p:sp>
        <p:nvSpPr>
          <p:cNvPr id="2" name="Rectángulo 1">
            <a:extLst>
              <a:ext uri="{FF2B5EF4-FFF2-40B4-BE49-F238E27FC236}">
                <a16:creationId xmlns:a16="http://schemas.microsoft.com/office/drawing/2014/main" id="{476F1D6A-B055-D746-85D9-F05435A42131}"/>
              </a:ext>
            </a:extLst>
          </p:cNvPr>
          <p:cNvSpPr/>
          <p:nvPr/>
        </p:nvSpPr>
        <p:spPr>
          <a:xfrm>
            <a:off x="1273089" y="4046214"/>
            <a:ext cx="6950298" cy="738664"/>
          </a:xfrm>
          <a:prstGeom prst="rect">
            <a:avLst/>
          </a:prstGeom>
        </p:spPr>
        <p:txBody>
          <a:bodyPr wrap="square">
            <a:spAutoFit/>
          </a:bodyPr>
          <a:lstStyle/>
          <a:p>
            <a:pPr algn="just"/>
            <a:r>
              <a:rPr lang="es-ES" sz="1400" dirty="0">
                <a:solidFill>
                  <a:schemeClr val="tx1">
                    <a:lumMod val="75000"/>
                    <a:lumOff val="25000"/>
                  </a:schemeClr>
                </a:solidFill>
                <a:latin typeface="Century Gothic" panose="020B0502020202020204" pitchFamily="34" charset="0"/>
              </a:rPr>
              <a:t>El diagnóstico determina qué tipo de Cultura predomina en la Organización y cuáles son las </a:t>
            </a:r>
            <a:r>
              <a:rPr lang="es-ES" sz="1400" b="1" dirty="0">
                <a:solidFill>
                  <a:schemeClr val="tx1">
                    <a:lumMod val="75000"/>
                    <a:lumOff val="25000"/>
                  </a:schemeClr>
                </a:solidFill>
                <a:latin typeface="Century Gothic" panose="020B0502020202020204" pitchFamily="34" charset="0"/>
              </a:rPr>
              <a:t>brechas </a:t>
            </a:r>
            <a:r>
              <a:rPr lang="es-ES" sz="1400" dirty="0">
                <a:solidFill>
                  <a:schemeClr val="tx1">
                    <a:lumMod val="75000"/>
                    <a:lumOff val="25000"/>
                  </a:schemeClr>
                </a:solidFill>
                <a:latin typeface="Century Gothic" panose="020B0502020202020204" pitchFamily="34" charset="0"/>
              </a:rPr>
              <a:t>frente al tipo de Cultura Requerida para cumplir la estrategia. </a:t>
            </a:r>
          </a:p>
        </p:txBody>
      </p:sp>
      <p:grpSp>
        <p:nvGrpSpPr>
          <p:cNvPr id="114" name="Grupo 113">
            <a:extLst>
              <a:ext uri="{FF2B5EF4-FFF2-40B4-BE49-F238E27FC236}">
                <a16:creationId xmlns:a16="http://schemas.microsoft.com/office/drawing/2014/main" id="{4F830E6D-9A94-B34B-B714-E7A7A59268F7}"/>
              </a:ext>
            </a:extLst>
          </p:cNvPr>
          <p:cNvGrpSpPr/>
          <p:nvPr/>
        </p:nvGrpSpPr>
        <p:grpSpPr>
          <a:xfrm>
            <a:off x="492080" y="4219631"/>
            <a:ext cx="458551" cy="482210"/>
            <a:chOff x="2088505" y="3966929"/>
            <a:chExt cx="739147" cy="777284"/>
          </a:xfrm>
        </p:grpSpPr>
        <p:sp>
          <p:nvSpPr>
            <p:cNvPr id="115" name="36 Elipse">
              <a:extLst>
                <a:ext uri="{FF2B5EF4-FFF2-40B4-BE49-F238E27FC236}">
                  <a16:creationId xmlns:a16="http://schemas.microsoft.com/office/drawing/2014/main" id="{259FF482-F1EB-E54D-8CD7-6434CEE3C953}"/>
                </a:ext>
              </a:extLst>
            </p:cNvPr>
            <p:cNvSpPr/>
            <p:nvPr/>
          </p:nvSpPr>
          <p:spPr>
            <a:xfrm>
              <a:off x="2088505" y="4005066"/>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6" name="CuadroTexto 10">
              <a:extLst>
                <a:ext uri="{FF2B5EF4-FFF2-40B4-BE49-F238E27FC236}">
                  <a16:creationId xmlns:a16="http://schemas.microsoft.com/office/drawing/2014/main" id="{6BEB2B15-4916-8445-B198-20D7F5C339A2}"/>
                </a:ext>
              </a:extLst>
            </p:cNvPr>
            <p:cNvSpPr txBox="1"/>
            <p:nvPr/>
          </p:nvSpPr>
          <p:spPr>
            <a:xfrm>
              <a:off x="2167825" y="3966929"/>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5</a:t>
              </a:r>
            </a:p>
          </p:txBody>
        </p:sp>
      </p:grpSp>
    </p:spTree>
    <p:extLst>
      <p:ext uri="{BB962C8B-B14F-4D97-AF65-F5344CB8AC3E}">
        <p14:creationId xmlns:p14="http://schemas.microsoft.com/office/powerpoint/2010/main" val="75149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edificio, ventana&#10;&#10;Descripción generada automáticamente">
            <a:extLst>
              <a:ext uri="{FF2B5EF4-FFF2-40B4-BE49-F238E27FC236}">
                <a16:creationId xmlns:a16="http://schemas.microsoft.com/office/drawing/2014/main" id="{E80093EE-040F-4208-AD16-D87F923B4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5118" y="1414462"/>
            <a:ext cx="4029075" cy="4029075"/>
          </a:xfrm>
          <a:prstGeom prst="rect">
            <a:avLst/>
          </a:prstGeom>
        </p:spPr>
      </p:pic>
      <p:pic>
        <p:nvPicPr>
          <p:cNvPr id="6" name="Picture 2" descr="Qué es Sentido de Pertenencia? » Su Definición y Significado [2020]">
            <a:extLst>
              <a:ext uri="{FF2B5EF4-FFF2-40B4-BE49-F238E27FC236}">
                <a16:creationId xmlns:a16="http://schemas.microsoft.com/office/drawing/2014/main" id="{8C96C7D6-183D-43CA-9ACB-A2BB3BA91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59" y="1801521"/>
            <a:ext cx="5115311" cy="329653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0D9B8812-3A0D-461C-85EB-FB79ABFF08C1}"/>
              </a:ext>
            </a:extLst>
          </p:cNvPr>
          <p:cNvSpPr/>
          <p:nvPr/>
        </p:nvSpPr>
        <p:spPr>
          <a:xfrm>
            <a:off x="198304" y="374573"/>
            <a:ext cx="8802477" cy="6158429"/>
          </a:xfrm>
          <a:prstGeom prst="rect">
            <a:avLst/>
          </a:prstGeom>
          <a:noFill/>
          <a:ln w="19050">
            <a:solidFill>
              <a:srgbClr val="0A87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pic>
        <p:nvPicPr>
          <p:cNvPr id="5" name="Imagen 4"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2291" y="5659872"/>
            <a:ext cx="890633" cy="890633"/>
          </a:xfrm>
          <a:prstGeom prst="rect">
            <a:avLst/>
          </a:prstGeom>
        </p:spPr>
      </p:pic>
      <p:pic>
        <p:nvPicPr>
          <p:cNvPr id="7" name="Imagen 6"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23760" y="5762658"/>
            <a:ext cx="1768022" cy="546561"/>
          </a:xfrm>
          <a:prstGeom prst="rect">
            <a:avLst/>
          </a:prstGeom>
        </p:spPr>
      </p:pic>
      <p:cxnSp>
        <p:nvCxnSpPr>
          <p:cNvPr id="9" name="Conector recto 8">
            <a:extLst>
              <a:ext uri="{FF2B5EF4-FFF2-40B4-BE49-F238E27FC236}">
                <a16:creationId xmlns:a16="http://schemas.microsoft.com/office/drawing/2014/main" id="{F0F975DC-53AD-41E2-9F18-861E30CF33E5}"/>
              </a:ext>
            </a:extLst>
          </p:cNvPr>
          <p:cNvCxnSpPr/>
          <p:nvPr/>
        </p:nvCxnSpPr>
        <p:spPr>
          <a:xfrm>
            <a:off x="7112924" y="573274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95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E7D841-F918-7548-B47C-1CAC04835D4B}"/>
              </a:ext>
            </a:extLst>
          </p:cNvPr>
          <p:cNvSpPr txBox="1"/>
          <p:nvPr/>
        </p:nvSpPr>
        <p:spPr>
          <a:xfrm>
            <a:off x="3782222" y="1610675"/>
            <a:ext cx="5358984" cy="424731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80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rPr>
              <a:t>¿Quiénes somos?</a:t>
            </a:r>
          </a:p>
          <a:p>
            <a:pPr marR="0" lvl="0" algn="l" defTabSz="457200" rtl="0" eaLnBrk="1" fontAlgn="auto" latinLnBrk="0" hangingPunct="1">
              <a:lnSpc>
                <a:spcPct val="100000"/>
              </a:lnSpc>
              <a:spcBef>
                <a:spcPts val="0"/>
              </a:spcBef>
              <a:spcAft>
                <a:spcPts val="0"/>
              </a:spcAft>
              <a:buClrTx/>
              <a:buSzTx/>
              <a:tabLst/>
              <a:defRPr/>
            </a:pPr>
            <a:endParaRPr kumimoji="0" lang="es-ES_tradnl" sz="180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80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rPr>
              <a:t>Nuestras herramientas</a:t>
            </a:r>
          </a:p>
          <a:p>
            <a:pPr marR="0" lvl="0" algn="l" defTabSz="457200" rtl="0" eaLnBrk="1" fontAlgn="auto" latinLnBrk="0" hangingPunct="1">
              <a:lnSpc>
                <a:spcPct val="100000"/>
              </a:lnSpc>
              <a:spcBef>
                <a:spcPts val="0"/>
              </a:spcBef>
              <a:spcAft>
                <a:spcPts val="0"/>
              </a:spcAft>
              <a:buClrTx/>
              <a:buSzTx/>
              <a:tabLst/>
              <a:defRPr/>
            </a:pPr>
            <a:endPar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rPr>
              <a:t>    OCC </a:t>
            </a:r>
            <a:r>
              <a:rPr kumimoji="0" lang="es-ES_tradnl" sz="1800" b="0" i="0" u="none" strike="noStrike" kern="1200" cap="none" spc="0" normalizeH="0" baseline="0" noProof="0" dirty="0" err="1">
                <a:ln>
                  <a:noFill/>
                </a:ln>
                <a:solidFill>
                  <a:schemeClr val="tx1">
                    <a:lumMod val="75000"/>
                    <a:lumOff val="25000"/>
                  </a:schemeClr>
                </a:solidFill>
                <a:effectLst/>
                <a:uLnTx/>
                <a:uFillTx/>
                <a:latin typeface="Century Gothic" panose="020F0302020204030204"/>
                <a:ea typeface="+mn-ea"/>
                <a:cs typeface="+mn-cs"/>
              </a:rPr>
              <a:t>Organizational</a:t>
            </a:r>
            <a:r>
              <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rPr>
              <a:t> Culture </a:t>
            </a:r>
            <a:r>
              <a:rPr kumimoji="0" lang="es-ES_tradnl" sz="1800" b="0" i="0" u="none" strike="noStrike" kern="1200" cap="none" spc="0" normalizeH="0" baseline="0" noProof="0" dirty="0" err="1">
                <a:ln>
                  <a:noFill/>
                </a:ln>
                <a:solidFill>
                  <a:schemeClr val="tx1">
                    <a:lumMod val="75000"/>
                    <a:lumOff val="25000"/>
                  </a:schemeClr>
                </a:solidFill>
                <a:effectLst/>
                <a:uLnTx/>
                <a:uFillTx/>
                <a:latin typeface="Century Gothic" panose="020F0302020204030204"/>
                <a:ea typeface="+mn-ea"/>
                <a:cs typeface="+mn-cs"/>
              </a:rPr>
              <a:t>Compass</a:t>
            </a:r>
            <a:endPar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rPr>
              <a:t>    OCC Pulse</a:t>
            </a:r>
          </a:p>
          <a:p>
            <a:pPr marR="0" lvl="0" algn="l" defTabSz="457200" rtl="0" eaLnBrk="1" fontAlgn="auto" latinLnBrk="0" hangingPunct="1">
              <a:lnSpc>
                <a:spcPct val="100000"/>
              </a:lnSpc>
              <a:spcBef>
                <a:spcPts val="0"/>
              </a:spcBef>
              <a:spcAft>
                <a:spcPts val="0"/>
              </a:spcAft>
              <a:buClrTx/>
              <a:buSzTx/>
              <a:tabLst/>
              <a:defRPr/>
            </a:pPr>
            <a:r>
              <a:rPr lang="es-ES_tradnl" dirty="0">
                <a:solidFill>
                  <a:schemeClr val="tx1">
                    <a:lumMod val="75000"/>
                    <a:lumOff val="25000"/>
                  </a:schemeClr>
                </a:solidFill>
                <a:latin typeface="Century Gothic" panose="020F0302020204030204"/>
              </a:rPr>
              <a:t>    OCC</a:t>
            </a:r>
            <a:r>
              <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rPr>
              <a:t> DML 360°</a:t>
            </a:r>
          </a:p>
          <a:p>
            <a:pPr marR="0" lvl="0" algn="l" defTabSz="457200" rtl="0" eaLnBrk="1" fontAlgn="auto" latinLnBrk="0" hangingPunct="1">
              <a:lnSpc>
                <a:spcPct val="100000"/>
              </a:lnSpc>
              <a:spcBef>
                <a:spcPts val="0"/>
              </a:spcBef>
              <a:spcAft>
                <a:spcPts val="0"/>
              </a:spcAft>
              <a:buClrTx/>
              <a:buSzTx/>
              <a:tabLst/>
              <a:defRPr/>
            </a:pPr>
            <a:r>
              <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rPr>
              <a:t>    OCC POR </a:t>
            </a:r>
          </a:p>
          <a:p>
            <a:pPr marR="0" lvl="0" algn="l" defTabSz="457200" rtl="0" eaLnBrk="1" fontAlgn="auto" latinLnBrk="0" hangingPunct="1">
              <a:lnSpc>
                <a:spcPct val="100000"/>
              </a:lnSpc>
              <a:spcBef>
                <a:spcPts val="0"/>
              </a:spcBef>
              <a:spcAft>
                <a:spcPts val="0"/>
              </a:spcAft>
              <a:buClrTx/>
              <a:buSzTx/>
              <a:tabLst/>
              <a:defRPr/>
            </a:pPr>
            <a:r>
              <a:rPr lang="es-ES_tradnl" dirty="0">
                <a:solidFill>
                  <a:schemeClr val="tx1">
                    <a:lumMod val="75000"/>
                    <a:lumOff val="25000"/>
                  </a:schemeClr>
                </a:solidFill>
                <a:latin typeface="Century Gothic" panose="020F0302020204030204"/>
              </a:rPr>
              <a:t>    OC</a:t>
            </a:r>
            <a:r>
              <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rPr>
              <a:t>C  180° Coaching y Conversaciones</a:t>
            </a:r>
          </a:p>
          <a:p>
            <a:pPr marR="0" lvl="0" algn="l" defTabSz="457200" rtl="0" eaLnBrk="1" fontAlgn="auto" latinLnBrk="0" hangingPunct="1">
              <a:lnSpc>
                <a:spcPct val="100000"/>
              </a:lnSpc>
              <a:spcBef>
                <a:spcPts val="0"/>
              </a:spcBef>
              <a:spcAft>
                <a:spcPts val="0"/>
              </a:spcAft>
              <a:buClrTx/>
              <a:buSzTx/>
              <a:tabLst/>
              <a:defRPr/>
            </a:pPr>
            <a:endParaRPr lang="es-ES_tradnl" dirty="0">
              <a:solidFill>
                <a:schemeClr val="tx1">
                  <a:lumMod val="75000"/>
                  <a:lumOff val="25000"/>
                </a:schemeClr>
              </a:solidFill>
              <a:latin typeface="Century Gothic" panose="020F0302020204030204"/>
            </a:endParaRPr>
          </a:p>
          <a:p>
            <a:pPr marL="285750" indent="-285750">
              <a:buFont typeface="Arial" panose="020B0604020202020204" pitchFamily="34" charset="0"/>
              <a:buChar char="•"/>
              <a:defRPr/>
            </a:pPr>
            <a:r>
              <a:rPr lang="en-US" dirty="0" err="1">
                <a:solidFill>
                  <a:schemeClr val="tx1">
                    <a:lumMod val="75000"/>
                    <a:lumOff val="25000"/>
                  </a:schemeClr>
                </a:solidFill>
              </a:rPr>
              <a:t>Características</a:t>
            </a:r>
            <a:r>
              <a:rPr lang="en-US" dirty="0">
                <a:solidFill>
                  <a:schemeClr val="tx1">
                    <a:lumMod val="75000"/>
                    <a:lumOff val="25000"/>
                  </a:schemeClr>
                </a:solidFill>
              </a:rPr>
              <a:t> de la Suite de </a:t>
            </a:r>
            <a:r>
              <a:rPr lang="en-US" dirty="0" err="1">
                <a:solidFill>
                  <a:schemeClr val="tx1">
                    <a:lumMod val="75000"/>
                    <a:lumOff val="25000"/>
                  </a:schemeClr>
                </a:solidFill>
              </a:rPr>
              <a:t>Herramientas</a:t>
            </a:r>
            <a:r>
              <a:rPr lang="en-US" dirty="0">
                <a:solidFill>
                  <a:schemeClr val="tx1">
                    <a:lumMod val="75000"/>
                    <a:lumOff val="25000"/>
                  </a:schemeClr>
                </a:solidFill>
              </a:rPr>
              <a:t> OCC SOLUTIONS</a:t>
            </a:r>
          </a:p>
          <a:p>
            <a:pPr>
              <a:defRPr/>
            </a:pPr>
            <a:endParaRPr lang="en-US" dirty="0">
              <a:solidFill>
                <a:schemeClr val="tx1">
                  <a:lumMod val="75000"/>
                  <a:lumOff val="25000"/>
                </a:schemeClr>
              </a:solidFill>
            </a:endParaRPr>
          </a:p>
          <a:p>
            <a:pPr marR="0" lvl="0" algn="l" defTabSz="457200" rtl="0" eaLnBrk="1" fontAlgn="auto" latinLnBrk="0" hangingPunct="1">
              <a:lnSpc>
                <a:spcPct val="100000"/>
              </a:lnSpc>
              <a:spcBef>
                <a:spcPts val="0"/>
              </a:spcBef>
              <a:spcAft>
                <a:spcPts val="0"/>
              </a:spcAft>
              <a:buClrTx/>
              <a:buSzTx/>
              <a:tabLst/>
              <a:defRPr/>
            </a:pPr>
            <a:endParaRPr kumimoji="0" lang="es-ES_tradnl" sz="1800" b="0" i="0" u="none" strike="noStrike" kern="1200" cap="none" spc="0" normalizeH="0" baseline="0" noProof="0" dirty="0">
              <a:ln>
                <a:noFill/>
              </a:ln>
              <a:solidFill>
                <a:schemeClr val="tx1">
                  <a:lumMod val="75000"/>
                  <a:lumOff val="25000"/>
                </a:schemeClr>
              </a:solidFill>
              <a:effectLst/>
              <a:uLnTx/>
              <a:uFillTx/>
              <a:latin typeface="Century Gothic" panose="020F03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s-ES_tradnl" sz="1800" b="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17" name="object 2"/>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1" name="20 Rectángulo"/>
          <p:cNvSpPr/>
          <p:nvPr/>
        </p:nvSpPr>
        <p:spPr>
          <a:xfrm>
            <a:off x="6647318" y="6610126"/>
            <a:ext cx="2493888"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Copyright by OCC All Rights Reserved</a:t>
            </a:r>
          </a:p>
        </p:txBody>
      </p:sp>
      <p:sp>
        <p:nvSpPr>
          <p:cNvPr id="2" name="Rectángulo 1">
            <a:extLst>
              <a:ext uri="{FF2B5EF4-FFF2-40B4-BE49-F238E27FC236}">
                <a16:creationId xmlns:a16="http://schemas.microsoft.com/office/drawing/2014/main" id="{444DD9F3-84D4-614F-90D0-7933E0738EFF}"/>
              </a:ext>
            </a:extLst>
          </p:cNvPr>
          <p:cNvSpPr/>
          <p:nvPr/>
        </p:nvSpPr>
        <p:spPr>
          <a:xfrm>
            <a:off x="0" y="0"/>
            <a:ext cx="3782222" cy="6858000"/>
          </a:xfrm>
          <a:prstGeom prst="rect">
            <a:avLst/>
          </a:prstGeom>
          <a:solidFill>
            <a:srgbClr val="0A87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9" name="Imagen 8" descr="Imagen que contiene edificio, ventana&#10;&#10;Descripción generada automáticamente">
            <a:extLst>
              <a:ext uri="{FF2B5EF4-FFF2-40B4-BE49-F238E27FC236}">
                <a16:creationId xmlns:a16="http://schemas.microsoft.com/office/drawing/2014/main" id="{61BF3CFA-6F9A-4145-8ACE-E63BFD5EF1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12" y="1412538"/>
            <a:ext cx="4036046" cy="4036046"/>
          </a:xfrm>
          <a:prstGeom prst="rect">
            <a:avLst/>
          </a:prstGeom>
        </p:spPr>
      </p:pic>
      <p:pic>
        <p:nvPicPr>
          <p:cNvPr id="7" name="Imagen 6"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251" y="5857992"/>
            <a:ext cx="890633" cy="890633"/>
          </a:xfrm>
          <a:prstGeom prst="rect">
            <a:avLst/>
          </a:prstGeom>
        </p:spPr>
      </p:pic>
      <p:pic>
        <p:nvPicPr>
          <p:cNvPr id="8" name="Imagen 7"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84720" y="5960778"/>
            <a:ext cx="1768022" cy="546561"/>
          </a:xfrm>
          <a:prstGeom prst="rect">
            <a:avLst/>
          </a:prstGeom>
        </p:spPr>
      </p:pic>
      <p:cxnSp>
        <p:nvCxnSpPr>
          <p:cNvPr id="10" name="Conector recto 9">
            <a:extLst>
              <a:ext uri="{FF2B5EF4-FFF2-40B4-BE49-F238E27FC236}">
                <a16:creationId xmlns:a16="http://schemas.microsoft.com/office/drawing/2014/main" id="{F0F975DC-53AD-41E2-9F18-861E30CF33E5}"/>
              </a:ext>
            </a:extLst>
          </p:cNvPr>
          <p:cNvCxnSpPr/>
          <p:nvPr/>
        </p:nvCxnSpPr>
        <p:spPr>
          <a:xfrm>
            <a:off x="7173884" y="593086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36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B57F039-51DD-8A46-B5D7-88CA62FD1EC8}"/>
              </a:ext>
            </a:extLst>
          </p:cNvPr>
          <p:cNvSpPr/>
          <p:nvPr/>
        </p:nvSpPr>
        <p:spPr>
          <a:xfrm>
            <a:off x="678835" y="1685064"/>
            <a:ext cx="5506160" cy="1754326"/>
          </a:xfrm>
          <a:prstGeom prst="rect">
            <a:avLst/>
          </a:prstGeom>
        </p:spPr>
        <p:txBody>
          <a:bodyPr wrap="square">
            <a:spAutoFit/>
          </a:bodyPr>
          <a:lstStyle/>
          <a:p>
            <a:pPr algn="just" fontAlgn="base"/>
            <a:r>
              <a:rPr lang="es-CO" dirty="0">
                <a:solidFill>
                  <a:schemeClr val="tx1">
                    <a:lumMod val="75000"/>
                    <a:lumOff val="25000"/>
                  </a:schemeClr>
                </a:solidFill>
                <a:latin typeface="Century Gothic" panose="020B0502020202020204" pitchFamily="34" charset="0"/>
              </a:rPr>
              <a:t>En OCC entendemos </a:t>
            </a:r>
            <a:r>
              <a:rPr lang="es-CO" i="1" dirty="0">
                <a:solidFill>
                  <a:schemeClr val="tx1">
                    <a:lumMod val="75000"/>
                    <a:lumOff val="25000"/>
                  </a:schemeClr>
                </a:solidFill>
                <a:latin typeface="Century Gothic" panose="020B0502020202020204" pitchFamily="34" charset="0"/>
              </a:rPr>
              <a:t>engagement </a:t>
            </a:r>
            <a:r>
              <a:rPr lang="es-CO" dirty="0">
                <a:solidFill>
                  <a:schemeClr val="tx1">
                    <a:lumMod val="75000"/>
                    <a:lumOff val="25000"/>
                  </a:schemeClr>
                </a:solidFill>
                <a:latin typeface="Century Gothic" panose="020B0502020202020204" pitchFamily="34" charset="0"/>
              </a:rPr>
              <a:t>como alto nivel de compromiso emocional y sentido de pertenencia que junto con entusiasmo, pasión por el trabajo y por la organización,  se manifiestan en un permanente deseo de dar siempre lo mejor.</a:t>
            </a:r>
          </a:p>
        </p:txBody>
      </p:sp>
      <p:sp>
        <p:nvSpPr>
          <p:cNvPr id="6" name="Rectángulo 5">
            <a:extLst>
              <a:ext uri="{FF2B5EF4-FFF2-40B4-BE49-F238E27FC236}">
                <a16:creationId xmlns:a16="http://schemas.microsoft.com/office/drawing/2014/main" id="{E1AB0851-0DEB-4A7C-BB60-456C36CD4728}"/>
              </a:ext>
            </a:extLst>
          </p:cNvPr>
          <p:cNvSpPr/>
          <p:nvPr/>
        </p:nvSpPr>
        <p:spPr>
          <a:xfrm>
            <a:off x="307985" y="286093"/>
            <a:ext cx="8468721" cy="461665"/>
          </a:xfrm>
          <a:prstGeom prst="rect">
            <a:avLst/>
          </a:prstGeom>
        </p:spPr>
        <p:txBody>
          <a:bodyPr wrap="square">
            <a:spAutoFit/>
          </a:bodyPr>
          <a:lstStyle/>
          <a:p>
            <a:pPr algn="ctr"/>
            <a:r>
              <a:rPr lang="es-CO" sz="2400" b="1" dirty="0">
                <a:solidFill>
                  <a:schemeClr val="tx1">
                    <a:lumMod val="75000"/>
                    <a:lumOff val="25000"/>
                  </a:schemeClr>
                </a:solidFill>
                <a:latin typeface="Century Gothic" panose="020B0502020202020204" pitchFamily="34" charset="0"/>
              </a:rPr>
              <a:t>¿QUÉ ENTENDEMOS POR </a:t>
            </a:r>
            <a:r>
              <a:rPr lang="es-CO" sz="2400" b="1" i="1" dirty="0">
                <a:solidFill>
                  <a:schemeClr val="tx1">
                    <a:lumMod val="75000"/>
                    <a:lumOff val="25000"/>
                  </a:schemeClr>
                </a:solidFill>
                <a:latin typeface="Century Gothic" panose="020B0502020202020204" pitchFamily="34" charset="0"/>
              </a:rPr>
              <a:t>ENGAGEMENT</a:t>
            </a:r>
            <a:r>
              <a:rPr lang="es-CO" sz="2400" b="1" dirty="0">
                <a:solidFill>
                  <a:schemeClr val="tx1">
                    <a:lumMod val="75000"/>
                    <a:lumOff val="25000"/>
                  </a:schemeClr>
                </a:solidFill>
                <a:latin typeface="Century Gothic" panose="020B0502020202020204" pitchFamily="34" charset="0"/>
              </a:rPr>
              <a:t>?</a:t>
            </a:r>
          </a:p>
        </p:txBody>
      </p:sp>
      <p:sp>
        <p:nvSpPr>
          <p:cNvPr id="16" name="13 Rectángulo">
            <a:extLst>
              <a:ext uri="{FF2B5EF4-FFF2-40B4-BE49-F238E27FC236}">
                <a16:creationId xmlns:a16="http://schemas.microsoft.com/office/drawing/2014/main" id="{3775F49B-6813-4E57-8C55-3DF5114BE2C0}"/>
              </a:ext>
            </a:extLst>
          </p:cNvPr>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pic>
        <p:nvPicPr>
          <p:cNvPr id="9" name="Imagen 8">
            <a:extLst>
              <a:ext uri="{FF2B5EF4-FFF2-40B4-BE49-F238E27FC236}">
                <a16:creationId xmlns:a16="http://schemas.microsoft.com/office/drawing/2014/main" id="{0844572B-6055-D64D-8638-29A86E7992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25278" y="1068877"/>
            <a:ext cx="2137968" cy="2994137"/>
          </a:xfrm>
          <a:prstGeom prst="rect">
            <a:avLst/>
          </a:prstGeom>
        </p:spPr>
      </p:pic>
      <p:sp>
        <p:nvSpPr>
          <p:cNvPr id="10" name="CuadroTexto 9">
            <a:extLst>
              <a:ext uri="{FF2B5EF4-FFF2-40B4-BE49-F238E27FC236}">
                <a16:creationId xmlns:a16="http://schemas.microsoft.com/office/drawing/2014/main" id="{30617848-D0B4-924D-87B7-02D22FF4C26F}"/>
              </a:ext>
            </a:extLst>
          </p:cNvPr>
          <p:cNvSpPr txBox="1"/>
          <p:nvPr/>
        </p:nvSpPr>
        <p:spPr>
          <a:xfrm>
            <a:off x="597645" y="4311044"/>
            <a:ext cx="2139664" cy="1169551"/>
          </a:xfrm>
          <a:prstGeom prst="rect">
            <a:avLst/>
          </a:prstGeom>
          <a:noFill/>
        </p:spPr>
        <p:txBody>
          <a:bodyPr wrap="square" rtlCol="0">
            <a:spAutoFit/>
          </a:bodyPr>
          <a:lstStyle>
            <a:defPPr>
              <a:defRPr lang="es-CO"/>
            </a:defPPr>
            <a:lvl1pPr algn="just">
              <a:defRPr sz="1600">
                <a:latin typeface="+mj-lt"/>
              </a:defRPr>
            </a:lvl1pPr>
          </a:lstStyle>
          <a:p>
            <a:pPr algn="ctr"/>
            <a:r>
              <a:rPr lang="es-ES" sz="1400" dirty="0">
                <a:solidFill>
                  <a:schemeClr val="tx1">
                    <a:lumMod val="75000"/>
                    <a:lumOff val="25000"/>
                  </a:schemeClr>
                </a:solidFill>
                <a:latin typeface="Century Gothic" panose="020B0502020202020204" pitchFamily="34" charset="0"/>
                <a:sym typeface="Arial"/>
              </a:rPr>
              <a:t>El compromiso emocional (pasión, entusiasmo, orgullo, conexión con propósito).</a:t>
            </a:r>
          </a:p>
        </p:txBody>
      </p:sp>
      <p:sp>
        <p:nvSpPr>
          <p:cNvPr id="11" name="Más 10">
            <a:extLst>
              <a:ext uri="{FF2B5EF4-FFF2-40B4-BE49-F238E27FC236}">
                <a16:creationId xmlns:a16="http://schemas.microsoft.com/office/drawing/2014/main" id="{50291082-5714-1A48-BACA-B1C03D765465}"/>
              </a:ext>
            </a:extLst>
          </p:cNvPr>
          <p:cNvSpPr/>
          <p:nvPr/>
        </p:nvSpPr>
        <p:spPr>
          <a:xfrm>
            <a:off x="2680342" y="4750513"/>
            <a:ext cx="419100" cy="444500"/>
          </a:xfrm>
          <a:prstGeom prst="mathPlus">
            <a:avLst/>
          </a:prstGeom>
          <a:solidFill>
            <a:srgbClr val="60C9B2"/>
          </a:solidFill>
          <a:ln>
            <a:solidFill>
              <a:srgbClr val="60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CuadroTexto 12">
            <a:extLst>
              <a:ext uri="{FF2B5EF4-FFF2-40B4-BE49-F238E27FC236}">
                <a16:creationId xmlns:a16="http://schemas.microsoft.com/office/drawing/2014/main" id="{8943ED59-7E9E-C44D-B205-65433B975F06}"/>
              </a:ext>
            </a:extLst>
          </p:cNvPr>
          <p:cNvSpPr txBox="1"/>
          <p:nvPr/>
        </p:nvSpPr>
        <p:spPr>
          <a:xfrm>
            <a:off x="3028187" y="4311044"/>
            <a:ext cx="2510226" cy="1169551"/>
          </a:xfrm>
          <a:prstGeom prst="rect">
            <a:avLst/>
          </a:prstGeom>
          <a:noFill/>
        </p:spPr>
        <p:txBody>
          <a:bodyPr wrap="square" rtlCol="0">
            <a:spAutoFit/>
          </a:bodyPr>
          <a:lstStyle>
            <a:defPPr>
              <a:defRPr lang="es-CO"/>
            </a:defPPr>
            <a:lvl1pPr algn="ctr">
              <a:defRPr sz="1600">
                <a:latin typeface="+mj-lt"/>
              </a:defRPr>
            </a:lvl1pPr>
          </a:lstStyle>
          <a:p>
            <a:r>
              <a:rPr lang="es-ES" sz="1400" dirty="0">
                <a:solidFill>
                  <a:schemeClr val="tx1">
                    <a:lumMod val="75000"/>
                    <a:lumOff val="25000"/>
                  </a:schemeClr>
                </a:solidFill>
                <a:latin typeface="Century Gothic" panose="020B0502020202020204" pitchFamily="34" charset="0"/>
                <a:sym typeface="Arial"/>
              </a:rPr>
              <a:t>El compromiso racional (intención de permanecer y hacer carrera, sentido de pertenencia, recomendación).</a:t>
            </a:r>
          </a:p>
        </p:txBody>
      </p:sp>
      <p:sp>
        <p:nvSpPr>
          <p:cNvPr id="17" name="CuadroTexto 16">
            <a:extLst>
              <a:ext uri="{FF2B5EF4-FFF2-40B4-BE49-F238E27FC236}">
                <a16:creationId xmlns:a16="http://schemas.microsoft.com/office/drawing/2014/main" id="{972CBEBD-5B98-0541-8372-2A4039C92751}"/>
              </a:ext>
            </a:extLst>
          </p:cNvPr>
          <p:cNvSpPr txBox="1"/>
          <p:nvPr/>
        </p:nvSpPr>
        <p:spPr>
          <a:xfrm>
            <a:off x="5924374" y="4311044"/>
            <a:ext cx="2678710" cy="1384995"/>
          </a:xfrm>
          <a:prstGeom prst="rect">
            <a:avLst/>
          </a:prstGeom>
          <a:noFill/>
        </p:spPr>
        <p:txBody>
          <a:bodyPr wrap="square" rtlCol="0">
            <a:spAutoFit/>
          </a:bodyPr>
          <a:lstStyle>
            <a:defPPr>
              <a:defRPr lang="es-CO"/>
            </a:defPPr>
            <a:lvl1pPr algn="ctr">
              <a:defRPr sz="1600">
                <a:latin typeface="+mj-lt"/>
              </a:defRPr>
            </a:lvl1pPr>
          </a:lstStyle>
          <a:p>
            <a:r>
              <a:rPr lang="es-ES" sz="1400" dirty="0">
                <a:solidFill>
                  <a:schemeClr val="tx1">
                    <a:lumMod val="75000"/>
                    <a:lumOff val="25000"/>
                  </a:schemeClr>
                </a:solidFill>
                <a:latin typeface="Century Gothic" panose="020B0502020202020204" pitchFamily="34" charset="0"/>
                <a:sym typeface="Arial"/>
              </a:rPr>
              <a:t>Que se refleja en el esfuerzo discrecional diario y sostenido, que habilita un ambiente de alto desempeño y productividad</a:t>
            </a:r>
            <a:r>
              <a:rPr lang="es-ES" sz="1200" dirty="0">
                <a:solidFill>
                  <a:schemeClr val="tx1">
                    <a:lumMod val="75000"/>
                    <a:lumOff val="25000"/>
                  </a:schemeClr>
                </a:solidFill>
                <a:sym typeface="Arial"/>
              </a:rPr>
              <a:t>.</a:t>
            </a:r>
          </a:p>
        </p:txBody>
      </p:sp>
      <p:sp>
        <p:nvSpPr>
          <p:cNvPr id="18" name="Igual 17">
            <a:extLst>
              <a:ext uri="{FF2B5EF4-FFF2-40B4-BE49-F238E27FC236}">
                <a16:creationId xmlns:a16="http://schemas.microsoft.com/office/drawing/2014/main" id="{78C88958-579A-5F42-9BCA-198DD0C3FBCF}"/>
              </a:ext>
            </a:extLst>
          </p:cNvPr>
          <p:cNvSpPr/>
          <p:nvPr/>
        </p:nvSpPr>
        <p:spPr>
          <a:xfrm>
            <a:off x="5595565" y="4811180"/>
            <a:ext cx="349083" cy="323165"/>
          </a:xfrm>
          <a:prstGeom prst="mathEqual">
            <a:avLst/>
          </a:prstGeom>
          <a:solidFill>
            <a:srgbClr val="60C9B2"/>
          </a:solidFill>
          <a:ln>
            <a:solidFill>
              <a:srgbClr val="60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nvGrpSpPr>
          <p:cNvPr id="12" name="Grupo 11">
            <a:extLst>
              <a:ext uri="{FF2B5EF4-FFF2-40B4-BE49-F238E27FC236}">
                <a16:creationId xmlns:a16="http://schemas.microsoft.com/office/drawing/2014/main" id="{FAF970F0-AD81-7340-8C97-2453AABD0BC8}"/>
              </a:ext>
            </a:extLst>
          </p:cNvPr>
          <p:cNvGrpSpPr/>
          <p:nvPr/>
        </p:nvGrpSpPr>
        <p:grpSpPr>
          <a:xfrm>
            <a:off x="-2816" y="6620316"/>
            <a:ext cx="9181257" cy="234717"/>
            <a:chOff x="-1" y="7465568"/>
            <a:chExt cx="12868105" cy="328971"/>
          </a:xfrm>
        </p:grpSpPr>
        <p:sp>
          <p:nvSpPr>
            <p:cNvPr id="14" name="object 2">
              <a:extLst>
                <a:ext uri="{FF2B5EF4-FFF2-40B4-BE49-F238E27FC236}">
                  <a16:creationId xmlns:a16="http://schemas.microsoft.com/office/drawing/2014/main" id="{97E8BF1C-1022-6441-A915-8EDB97697F45}"/>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sz="1284"/>
            </a:p>
          </p:txBody>
        </p:sp>
        <p:sp>
          <p:nvSpPr>
            <p:cNvPr id="15" name="object 3">
              <a:extLst>
                <a:ext uri="{FF2B5EF4-FFF2-40B4-BE49-F238E27FC236}">
                  <a16:creationId xmlns:a16="http://schemas.microsoft.com/office/drawing/2014/main" id="{854CEF3B-77BC-1A40-BAFF-E1CA0CBE96A0}"/>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sz="1284"/>
            </a:p>
          </p:txBody>
        </p:sp>
        <p:sp>
          <p:nvSpPr>
            <p:cNvPr id="19" name="object 4">
              <a:extLst>
                <a:ext uri="{FF2B5EF4-FFF2-40B4-BE49-F238E27FC236}">
                  <a16:creationId xmlns:a16="http://schemas.microsoft.com/office/drawing/2014/main" id="{C0D5928C-9028-A447-849A-A8D950E910AC}"/>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sz="1284"/>
            </a:p>
          </p:txBody>
        </p:sp>
        <p:sp>
          <p:nvSpPr>
            <p:cNvPr id="20" name="16 Rectángulo">
              <a:extLst>
                <a:ext uri="{FF2B5EF4-FFF2-40B4-BE49-F238E27FC236}">
                  <a16:creationId xmlns:a16="http://schemas.microsoft.com/office/drawing/2014/main" id="{41388D05-D81B-764D-A7C7-AB59F6E7C8C7}"/>
                </a:ext>
              </a:extLst>
            </p:cNvPr>
            <p:cNvSpPr/>
            <p:nvPr/>
          </p:nvSpPr>
          <p:spPr>
            <a:xfrm>
              <a:off x="10178891" y="7472790"/>
              <a:ext cx="2577426" cy="314001"/>
            </a:xfrm>
            <a:prstGeom prst="rect">
              <a:avLst/>
            </a:prstGeom>
          </p:spPr>
          <p:txBody>
            <a:bodyPr wrap="none">
              <a:spAutoFit/>
            </a:bodyPr>
            <a:lstStyle/>
            <a:p>
              <a:pPr algn="r" defTabSz="652424">
                <a:defRPr/>
              </a:pPr>
              <a:r>
                <a:rPr lang="en-US" sz="856" dirty="0">
                  <a:solidFill>
                    <a:prstClr val="black">
                      <a:lumMod val="65000"/>
                      <a:lumOff val="35000"/>
                    </a:prstClr>
                  </a:solidFill>
                  <a:latin typeface="Calibri"/>
                </a:rPr>
                <a:t>Copyright by OCC All Rights Reserved</a:t>
              </a:r>
            </a:p>
          </p:txBody>
        </p:sp>
      </p:grpSp>
      <p:pic>
        <p:nvPicPr>
          <p:cNvPr id="21" name="Imagen 20"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4848" y="5793705"/>
            <a:ext cx="754868" cy="754868"/>
          </a:xfrm>
          <a:prstGeom prst="rect">
            <a:avLst/>
          </a:prstGeom>
        </p:spPr>
      </p:pic>
      <p:pic>
        <p:nvPicPr>
          <p:cNvPr id="22" name="Imagen 21"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7391400" y="5856597"/>
            <a:ext cx="1661342" cy="513582"/>
          </a:xfrm>
          <a:prstGeom prst="rect">
            <a:avLst/>
          </a:prstGeom>
        </p:spPr>
      </p:pic>
      <p:cxnSp>
        <p:nvCxnSpPr>
          <p:cNvPr id="23" name="Conector recto 22">
            <a:extLst>
              <a:ext uri="{FF2B5EF4-FFF2-40B4-BE49-F238E27FC236}">
                <a16:creationId xmlns:a16="http://schemas.microsoft.com/office/drawing/2014/main" id="{F0F975DC-53AD-41E2-9F18-861E30CF33E5}"/>
              </a:ext>
            </a:extLst>
          </p:cNvPr>
          <p:cNvCxnSpPr/>
          <p:nvPr/>
        </p:nvCxnSpPr>
        <p:spPr>
          <a:xfrm>
            <a:off x="7301280" y="579370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2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7"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1340BF-1ECC-A24A-87A8-881AE3AF2EB7}"/>
              </a:ext>
            </a:extLst>
          </p:cNvPr>
          <p:cNvSpPr txBox="1"/>
          <p:nvPr/>
        </p:nvSpPr>
        <p:spPr>
          <a:xfrm>
            <a:off x="488665" y="828502"/>
            <a:ext cx="7915439" cy="523220"/>
          </a:xfrm>
          <a:prstGeom prst="rect">
            <a:avLst/>
          </a:prstGeom>
          <a:noFill/>
        </p:spPr>
        <p:txBody>
          <a:bodyPr wrap="square" rtlCol="0">
            <a:spAutoFit/>
          </a:bodyPr>
          <a:lstStyle/>
          <a:p>
            <a:pPr algn="ctr"/>
            <a:r>
              <a:rPr lang="es-CO" sz="2800" b="1" dirty="0">
                <a:solidFill>
                  <a:schemeClr val="tx1">
                    <a:lumMod val="75000"/>
                    <a:lumOff val="25000"/>
                  </a:schemeClr>
                </a:solidFill>
                <a:latin typeface="Century Gothic" panose="020B0502020202020204" pitchFamily="34" charset="0"/>
              </a:rPr>
              <a:t>¿QUÉ ENTENDEMOS POR </a:t>
            </a:r>
            <a:r>
              <a:rPr lang="es-CO" sz="2800" b="1" i="1" dirty="0">
                <a:solidFill>
                  <a:schemeClr val="tx1">
                    <a:lumMod val="75000"/>
                    <a:lumOff val="25000"/>
                  </a:schemeClr>
                </a:solidFill>
                <a:latin typeface="Century Gothic" panose="020B0502020202020204" pitchFamily="34" charset="0"/>
              </a:rPr>
              <a:t>ENGAGEMENT</a:t>
            </a:r>
            <a:r>
              <a:rPr lang="es-CO" sz="2800" b="1" dirty="0">
                <a:solidFill>
                  <a:schemeClr val="tx1">
                    <a:lumMod val="75000"/>
                    <a:lumOff val="25000"/>
                  </a:schemeClr>
                </a:solidFill>
                <a:latin typeface="Century Gothic" panose="020B0502020202020204" pitchFamily="34" charset="0"/>
              </a:rPr>
              <a:t>?</a:t>
            </a:r>
          </a:p>
        </p:txBody>
      </p:sp>
      <p:sp>
        <p:nvSpPr>
          <p:cNvPr id="15" name="CuadroTexto 22">
            <a:extLst>
              <a:ext uri="{FF2B5EF4-FFF2-40B4-BE49-F238E27FC236}">
                <a16:creationId xmlns:a16="http://schemas.microsoft.com/office/drawing/2014/main" id="{B508A33A-6E94-4F0D-860B-CA0D2D072E48}"/>
              </a:ext>
            </a:extLst>
          </p:cNvPr>
          <p:cNvSpPr txBox="1"/>
          <p:nvPr/>
        </p:nvSpPr>
        <p:spPr>
          <a:xfrm>
            <a:off x="173747" y="2142255"/>
            <a:ext cx="4190220" cy="4185761"/>
          </a:xfrm>
          <a:prstGeom prst="rect">
            <a:avLst/>
          </a:prstGeom>
          <a:noFill/>
        </p:spPr>
        <p:txBody>
          <a:bodyPr wrap="square" rtlCol="0">
            <a:spAutoFit/>
          </a:bodyPr>
          <a:lstStyle/>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Dar lo mejor de sí y tener pasión por el trabajo.</a:t>
            </a:r>
          </a:p>
          <a:p>
            <a:pPr marL="214313" indent="-214313"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Compromiso emocional con los objetivos y valores de su organización.</a:t>
            </a:r>
          </a:p>
          <a:p>
            <a:pPr marL="214313" indent="-214313"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Brindar una experiencia óptima al colaborador que lo comprometa a profundidad con la organización.</a:t>
            </a:r>
          </a:p>
          <a:p>
            <a:pPr marL="214313" indent="-214313"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Motivación por contribuir con el éxito de la organización con mayor sensación de bienestar propio.</a:t>
            </a:r>
          </a:p>
          <a:p>
            <a:pPr marL="214313" indent="-214313"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Confianza, integridad, compromiso bidireccional y comunicación entre la organización y sus miembros.</a:t>
            </a:r>
          </a:p>
          <a:p>
            <a:pPr marL="214313" indent="-214313"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Alto nivel de entusiasmo y dedicación.</a:t>
            </a:r>
          </a:p>
        </p:txBody>
      </p:sp>
      <p:sp>
        <p:nvSpPr>
          <p:cNvPr id="18" name="CuadroTexto 24">
            <a:extLst>
              <a:ext uri="{FF2B5EF4-FFF2-40B4-BE49-F238E27FC236}">
                <a16:creationId xmlns:a16="http://schemas.microsoft.com/office/drawing/2014/main" id="{8F2CB787-F11A-485A-8B56-077CAF3418A1}"/>
              </a:ext>
            </a:extLst>
          </p:cNvPr>
          <p:cNvSpPr txBox="1"/>
          <p:nvPr/>
        </p:nvSpPr>
        <p:spPr>
          <a:xfrm>
            <a:off x="4663899" y="2133344"/>
            <a:ext cx="4084933" cy="3108543"/>
          </a:xfrm>
          <a:prstGeom prst="rect">
            <a:avLst/>
          </a:prstGeom>
          <a:noFill/>
        </p:spPr>
        <p:txBody>
          <a:bodyPr wrap="square" rtlCol="0">
            <a:spAutoFit/>
          </a:bodyPr>
          <a:lstStyle/>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La felicidad vista como entretención no dice nada de qué tan involucrados están los empleados o qué tan duro están trabajando en pro de la misión de la organización. </a:t>
            </a:r>
          </a:p>
          <a:p>
            <a:pPr marL="214313" indent="-214313"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El concepto de bienestar es una medida a corto plazo que puede cambiar rápidamente.</a:t>
            </a:r>
          </a:p>
          <a:p>
            <a:pPr marL="214313" indent="-214313"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La satisfacción puede ser suficiente para retener a los empleados pero no garantiza la productividad, el nivel de motivación o compromiso emocional.</a:t>
            </a:r>
          </a:p>
        </p:txBody>
      </p:sp>
      <p:pic>
        <p:nvPicPr>
          <p:cNvPr id="4" name="Imagen 3" descr="Imagen que contiene señal&#10;&#10;Descripción generada automáticamente">
            <a:extLst>
              <a:ext uri="{FF2B5EF4-FFF2-40B4-BE49-F238E27FC236}">
                <a16:creationId xmlns:a16="http://schemas.microsoft.com/office/drawing/2014/main" id="{B213F08F-5F96-491B-A1A8-9F071DF6F4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212" y="0"/>
            <a:ext cx="755421" cy="1520937"/>
          </a:xfrm>
          <a:prstGeom prst="rect">
            <a:avLst/>
          </a:prstGeom>
        </p:spPr>
      </p:pic>
      <p:pic>
        <p:nvPicPr>
          <p:cNvPr id="12" name="Imagen 11" descr="Imagen que contiene señal&#10;&#10;Descripción generada automáticamente">
            <a:extLst>
              <a:ext uri="{FF2B5EF4-FFF2-40B4-BE49-F238E27FC236}">
                <a16:creationId xmlns:a16="http://schemas.microsoft.com/office/drawing/2014/main" id="{55550B27-FC2B-4A92-AB20-61901EC4C9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04104" y="0"/>
            <a:ext cx="755421" cy="1544064"/>
          </a:xfrm>
          <a:prstGeom prst="rect">
            <a:avLst/>
          </a:prstGeom>
        </p:spPr>
      </p:pic>
      <p:grpSp>
        <p:nvGrpSpPr>
          <p:cNvPr id="3" name="Grupo 2">
            <a:extLst>
              <a:ext uri="{FF2B5EF4-FFF2-40B4-BE49-F238E27FC236}">
                <a16:creationId xmlns:a16="http://schemas.microsoft.com/office/drawing/2014/main" id="{EEE73FDD-0580-4E65-8B19-94DBFD759624}"/>
              </a:ext>
            </a:extLst>
          </p:cNvPr>
          <p:cNvGrpSpPr/>
          <p:nvPr/>
        </p:nvGrpSpPr>
        <p:grpSpPr>
          <a:xfrm>
            <a:off x="46191" y="342048"/>
            <a:ext cx="606295" cy="339194"/>
            <a:chOff x="337258" y="2713985"/>
            <a:chExt cx="776714" cy="408183"/>
          </a:xfrm>
        </p:grpSpPr>
        <p:sp>
          <p:nvSpPr>
            <p:cNvPr id="5" name="Rectángulo 4">
              <a:extLst>
                <a:ext uri="{FF2B5EF4-FFF2-40B4-BE49-F238E27FC236}">
                  <a16:creationId xmlns:a16="http://schemas.microsoft.com/office/drawing/2014/main" id="{00851E14-9B1D-4CE9-A757-F95B7353BE00}"/>
                </a:ext>
              </a:extLst>
            </p:cNvPr>
            <p:cNvSpPr/>
            <p:nvPr/>
          </p:nvSpPr>
          <p:spPr>
            <a:xfrm rot="21281536">
              <a:off x="337258" y="2774798"/>
              <a:ext cx="776714" cy="324727"/>
            </a:xfrm>
            <a:prstGeom prst="rect">
              <a:avLst/>
            </a:prstGeom>
            <a:solidFill>
              <a:srgbClr val="FED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39125DEB-607A-4302-9D6E-5500604786B4}"/>
                </a:ext>
              </a:extLst>
            </p:cNvPr>
            <p:cNvSpPr txBox="1"/>
            <p:nvPr/>
          </p:nvSpPr>
          <p:spPr>
            <a:xfrm rot="21178036">
              <a:off x="521721" y="2713985"/>
              <a:ext cx="397717" cy="408183"/>
            </a:xfrm>
            <a:prstGeom prst="rect">
              <a:avLst/>
            </a:prstGeom>
            <a:noFill/>
          </p:spPr>
          <p:txBody>
            <a:bodyPr wrap="none" rtlCol="0">
              <a:spAutoFit/>
            </a:bodyPr>
            <a:lstStyle/>
            <a:p>
              <a:r>
                <a:rPr lang="es-ES" sz="2000" b="1" dirty="0"/>
                <a:t>SI</a:t>
              </a:r>
              <a:endParaRPr lang="en-US" sz="2000" b="1" dirty="0"/>
            </a:p>
          </p:txBody>
        </p:sp>
      </p:grpSp>
      <p:cxnSp>
        <p:nvCxnSpPr>
          <p:cNvPr id="8" name="Conector recto 7">
            <a:extLst>
              <a:ext uri="{FF2B5EF4-FFF2-40B4-BE49-F238E27FC236}">
                <a16:creationId xmlns:a16="http://schemas.microsoft.com/office/drawing/2014/main" id="{FBA19FF9-FE1E-4AA7-89CA-E81A995D559C}"/>
              </a:ext>
            </a:extLst>
          </p:cNvPr>
          <p:cNvCxnSpPr/>
          <p:nvPr/>
        </p:nvCxnSpPr>
        <p:spPr>
          <a:xfrm>
            <a:off x="4558376" y="1707371"/>
            <a:ext cx="0" cy="4112503"/>
          </a:xfrm>
          <a:prstGeom prst="line">
            <a:avLst/>
          </a:prstGeom>
        </p:spPr>
        <p:style>
          <a:lnRef idx="2">
            <a:schemeClr val="accent1"/>
          </a:lnRef>
          <a:fillRef idx="0">
            <a:schemeClr val="accent1"/>
          </a:fillRef>
          <a:effectRef idx="1">
            <a:schemeClr val="accent1"/>
          </a:effectRef>
          <a:fontRef idx="minor">
            <a:schemeClr val="tx1"/>
          </a:fontRef>
        </p:style>
      </p:cxnSp>
      <p:sp>
        <p:nvSpPr>
          <p:cNvPr id="26" name="13 Rectángulo">
            <a:extLst>
              <a:ext uri="{FF2B5EF4-FFF2-40B4-BE49-F238E27FC236}">
                <a16:creationId xmlns:a16="http://schemas.microsoft.com/office/drawing/2014/main" id="{26ECFE42-B4E6-4622-BDBE-45DF6641E74E}"/>
              </a:ext>
            </a:extLst>
          </p:cNvPr>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grpSp>
        <p:nvGrpSpPr>
          <p:cNvPr id="13" name="Grupo 12">
            <a:extLst>
              <a:ext uri="{FF2B5EF4-FFF2-40B4-BE49-F238E27FC236}">
                <a16:creationId xmlns:a16="http://schemas.microsoft.com/office/drawing/2014/main" id="{00832C03-118F-6748-B54D-669AEB87DDE1}"/>
              </a:ext>
            </a:extLst>
          </p:cNvPr>
          <p:cNvGrpSpPr/>
          <p:nvPr/>
        </p:nvGrpSpPr>
        <p:grpSpPr>
          <a:xfrm>
            <a:off x="-2816" y="6620316"/>
            <a:ext cx="9181257" cy="234717"/>
            <a:chOff x="-1" y="7465568"/>
            <a:chExt cx="12868105" cy="328971"/>
          </a:xfrm>
        </p:grpSpPr>
        <p:sp>
          <p:nvSpPr>
            <p:cNvPr id="14" name="object 2">
              <a:extLst>
                <a:ext uri="{FF2B5EF4-FFF2-40B4-BE49-F238E27FC236}">
                  <a16:creationId xmlns:a16="http://schemas.microsoft.com/office/drawing/2014/main" id="{09874454-A01B-1347-8E18-1C90922C03AA}"/>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sz="1284"/>
            </a:p>
          </p:txBody>
        </p:sp>
        <p:sp>
          <p:nvSpPr>
            <p:cNvPr id="16" name="object 3">
              <a:extLst>
                <a:ext uri="{FF2B5EF4-FFF2-40B4-BE49-F238E27FC236}">
                  <a16:creationId xmlns:a16="http://schemas.microsoft.com/office/drawing/2014/main" id="{86AC8B8A-B26F-E84A-BA97-2E25D1B1F7A2}"/>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sz="1284"/>
            </a:p>
          </p:txBody>
        </p:sp>
        <p:sp>
          <p:nvSpPr>
            <p:cNvPr id="17" name="object 4">
              <a:extLst>
                <a:ext uri="{FF2B5EF4-FFF2-40B4-BE49-F238E27FC236}">
                  <a16:creationId xmlns:a16="http://schemas.microsoft.com/office/drawing/2014/main" id="{59CA720F-9E93-AC4E-9BE3-1A3EB301D3BF}"/>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sz="1284"/>
            </a:p>
          </p:txBody>
        </p:sp>
        <p:sp>
          <p:nvSpPr>
            <p:cNvPr id="19" name="16 Rectángulo">
              <a:extLst>
                <a:ext uri="{FF2B5EF4-FFF2-40B4-BE49-F238E27FC236}">
                  <a16:creationId xmlns:a16="http://schemas.microsoft.com/office/drawing/2014/main" id="{8FEE8023-E364-9744-9F69-C740257088BF}"/>
                </a:ext>
              </a:extLst>
            </p:cNvPr>
            <p:cNvSpPr/>
            <p:nvPr/>
          </p:nvSpPr>
          <p:spPr>
            <a:xfrm>
              <a:off x="10178891" y="7472790"/>
              <a:ext cx="2577426" cy="314001"/>
            </a:xfrm>
            <a:prstGeom prst="rect">
              <a:avLst/>
            </a:prstGeom>
          </p:spPr>
          <p:txBody>
            <a:bodyPr wrap="none">
              <a:spAutoFit/>
            </a:bodyPr>
            <a:lstStyle/>
            <a:p>
              <a:pPr algn="r" defTabSz="652424">
                <a:defRPr/>
              </a:pPr>
              <a:r>
                <a:rPr lang="en-US" sz="856" dirty="0">
                  <a:solidFill>
                    <a:prstClr val="black">
                      <a:lumMod val="65000"/>
                      <a:lumOff val="35000"/>
                    </a:prstClr>
                  </a:solidFill>
                  <a:latin typeface="Calibri"/>
                </a:rPr>
                <a:t>Copyright by OCC All Rights Reserved</a:t>
              </a:r>
            </a:p>
          </p:txBody>
        </p:sp>
      </p:grpSp>
      <p:pic>
        <p:nvPicPr>
          <p:cNvPr id="20" name="Imagen 19"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251" y="5659872"/>
            <a:ext cx="890633" cy="890633"/>
          </a:xfrm>
          <a:prstGeom prst="rect">
            <a:avLst/>
          </a:prstGeom>
        </p:spPr>
      </p:pic>
      <p:pic>
        <p:nvPicPr>
          <p:cNvPr id="21" name="Imagen 20"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84720" y="5762658"/>
            <a:ext cx="1768022" cy="546561"/>
          </a:xfrm>
          <a:prstGeom prst="rect">
            <a:avLst/>
          </a:prstGeom>
        </p:spPr>
      </p:pic>
      <p:cxnSp>
        <p:nvCxnSpPr>
          <p:cNvPr id="22" name="Conector recto 21">
            <a:extLst>
              <a:ext uri="{FF2B5EF4-FFF2-40B4-BE49-F238E27FC236}">
                <a16:creationId xmlns:a16="http://schemas.microsoft.com/office/drawing/2014/main" id="{F0F975DC-53AD-41E2-9F18-861E30CF33E5}"/>
              </a:ext>
            </a:extLst>
          </p:cNvPr>
          <p:cNvCxnSpPr/>
          <p:nvPr/>
        </p:nvCxnSpPr>
        <p:spPr>
          <a:xfrm>
            <a:off x="7173884" y="573274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33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1075584" y="69083"/>
            <a:ext cx="6725753" cy="590440"/>
          </a:xfrm>
        </p:spPr>
        <p:txBody>
          <a:bodyPr>
            <a:normAutofit/>
          </a:bodyPr>
          <a:lstStyle/>
          <a:p>
            <a:pPr algn="ctr"/>
            <a:r>
              <a:rPr lang="es-ES" sz="2800" b="1" dirty="0">
                <a:solidFill>
                  <a:schemeClr val="tx1">
                    <a:lumMod val="75000"/>
                    <a:lumOff val="25000"/>
                  </a:schemeClr>
                </a:solidFill>
                <a:latin typeface="Century Gothic" panose="020B0502020202020204" pitchFamily="34" charset="0"/>
                <a:ea typeface="+mn-ea"/>
                <a:cs typeface="+mn-cs"/>
              </a:rPr>
              <a:t>NUESTRO MODELO</a:t>
            </a:r>
          </a:p>
        </p:txBody>
      </p:sp>
      <p:pic>
        <p:nvPicPr>
          <p:cNvPr id="45" name="Picture 75">
            <a:extLst>
              <a:ext uri="{FF2B5EF4-FFF2-40B4-BE49-F238E27FC236}">
                <a16:creationId xmlns:a16="http://schemas.microsoft.com/office/drawing/2014/main" id="{6FD17D84-E221-E940-BACC-E2CD9BA0AD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7159" y="2398182"/>
            <a:ext cx="2327493" cy="2228017"/>
          </a:xfrm>
          <a:prstGeom prst="rect">
            <a:avLst/>
          </a:prstGeom>
        </p:spPr>
      </p:pic>
      <p:sp>
        <p:nvSpPr>
          <p:cNvPr id="46" name="Botón de acción: ir hacia atrás o anterior 14">
            <a:hlinkClick r:id="rId4" action="ppaction://hlinksldjump" highlightClick="1"/>
            <a:extLst>
              <a:ext uri="{FF2B5EF4-FFF2-40B4-BE49-F238E27FC236}">
                <a16:creationId xmlns:a16="http://schemas.microsoft.com/office/drawing/2014/main" id="{23347113-A596-7343-96B0-DD3730BC2CFE}"/>
              </a:ext>
            </a:extLst>
          </p:cNvPr>
          <p:cNvSpPr/>
          <p:nvPr/>
        </p:nvSpPr>
        <p:spPr>
          <a:xfrm>
            <a:off x="11154429" y="5979160"/>
            <a:ext cx="1189785" cy="629778"/>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59">
              <a:buClr>
                <a:srgbClr val="000000"/>
              </a:buClr>
              <a:defRPr/>
            </a:pPr>
            <a:endParaRPr lang="es-CO" sz="1867">
              <a:solidFill>
                <a:prstClr val="white"/>
              </a:solidFill>
              <a:latin typeface="+mj-lt"/>
              <a:sym typeface="Arial"/>
            </a:endParaRPr>
          </a:p>
        </p:txBody>
      </p:sp>
      <p:grpSp>
        <p:nvGrpSpPr>
          <p:cNvPr id="47" name="Agrupar 4">
            <a:extLst>
              <a:ext uri="{FF2B5EF4-FFF2-40B4-BE49-F238E27FC236}">
                <a16:creationId xmlns:a16="http://schemas.microsoft.com/office/drawing/2014/main" id="{F47F8AB5-511F-424D-A1CF-086AF2B7E1A7}"/>
              </a:ext>
            </a:extLst>
          </p:cNvPr>
          <p:cNvGrpSpPr/>
          <p:nvPr/>
        </p:nvGrpSpPr>
        <p:grpSpPr>
          <a:xfrm>
            <a:off x="6099720" y="3016590"/>
            <a:ext cx="3214931" cy="1026691"/>
            <a:chOff x="7956861" y="3607795"/>
            <a:chExt cx="3292441" cy="1026691"/>
          </a:xfrm>
        </p:grpSpPr>
        <p:sp>
          <p:nvSpPr>
            <p:cNvPr id="48" name="Rectángulo 47">
              <a:extLst>
                <a:ext uri="{FF2B5EF4-FFF2-40B4-BE49-F238E27FC236}">
                  <a16:creationId xmlns:a16="http://schemas.microsoft.com/office/drawing/2014/main" id="{5F45CEDB-EE03-8C41-9FAE-26C59F1446EA}"/>
                </a:ext>
              </a:extLst>
            </p:cNvPr>
            <p:cNvSpPr/>
            <p:nvPr/>
          </p:nvSpPr>
          <p:spPr>
            <a:xfrm>
              <a:off x="8120724" y="3607795"/>
              <a:ext cx="3128578" cy="1026691"/>
            </a:xfrm>
            <a:prstGeom prst="rect">
              <a:avLst/>
            </a:prstGeom>
            <a:ln>
              <a:noFill/>
            </a:ln>
          </p:spPr>
          <p:txBody>
            <a:bodyPr wrap="square">
              <a:spAutoFit/>
            </a:bodyPr>
            <a:lstStyle/>
            <a:p>
              <a:pPr defTabSz="1219159">
                <a:lnSpc>
                  <a:spcPct val="130000"/>
                </a:lnSpc>
                <a:defRPr/>
              </a:pPr>
              <a:r>
                <a:rPr lang="es-ES" sz="1200" b="1" dirty="0">
                  <a:solidFill>
                    <a:schemeClr val="tx1">
                      <a:lumMod val="75000"/>
                      <a:lumOff val="25000"/>
                    </a:schemeClr>
                  </a:solidFill>
                  <a:latin typeface="+mj-lt"/>
                  <a:cs typeface="Arial" panose="020B0604020202020204" pitchFamily="34" charset="0"/>
                  <a:sym typeface="Arial"/>
                </a:rPr>
                <a:t>Mi Trabajo </a:t>
              </a:r>
            </a:p>
            <a:p>
              <a:pPr marL="285750" indent="-285750" defTabSz="1219159">
                <a:lnSpc>
                  <a:spcPct val="130000"/>
                </a:lnSpc>
                <a:buClr>
                  <a:srgbClr val="6BA5C2"/>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Reputación de la Organización </a:t>
              </a:r>
            </a:p>
            <a:p>
              <a:pPr marL="285750" indent="-285750" defTabSz="1219159">
                <a:lnSpc>
                  <a:spcPct val="130000"/>
                </a:lnSpc>
                <a:buClr>
                  <a:srgbClr val="6BA5C2"/>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Reputación del Área</a:t>
              </a:r>
            </a:p>
            <a:p>
              <a:pPr marL="285750" indent="-285750" defTabSz="1219159">
                <a:lnSpc>
                  <a:spcPct val="130000"/>
                </a:lnSpc>
                <a:buClr>
                  <a:srgbClr val="6BA5C2"/>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Entorno de Trabajo</a:t>
              </a:r>
            </a:p>
          </p:txBody>
        </p:sp>
        <p:sp>
          <p:nvSpPr>
            <p:cNvPr id="49" name="Oval 10">
              <a:extLst>
                <a:ext uri="{FF2B5EF4-FFF2-40B4-BE49-F238E27FC236}">
                  <a16:creationId xmlns:a16="http://schemas.microsoft.com/office/drawing/2014/main" id="{E98B403C-7F2C-EE4B-BD84-25EA748A9F7C}"/>
                </a:ext>
              </a:extLst>
            </p:cNvPr>
            <p:cNvSpPr/>
            <p:nvPr/>
          </p:nvSpPr>
          <p:spPr>
            <a:xfrm>
              <a:off x="7956861" y="3727187"/>
              <a:ext cx="163863" cy="16414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0">
                <a:defRPr/>
              </a:pPr>
              <a:endParaRPr lang="en-US" sz="2000">
                <a:solidFill>
                  <a:schemeClr val="tx1">
                    <a:lumMod val="75000"/>
                    <a:lumOff val="25000"/>
                  </a:schemeClr>
                </a:solidFill>
                <a:latin typeface="+mj-lt"/>
                <a:sym typeface="Arial"/>
              </a:endParaRPr>
            </a:p>
          </p:txBody>
        </p:sp>
      </p:grpSp>
      <p:grpSp>
        <p:nvGrpSpPr>
          <p:cNvPr id="50" name="Agrupar 1">
            <a:extLst>
              <a:ext uri="{FF2B5EF4-FFF2-40B4-BE49-F238E27FC236}">
                <a16:creationId xmlns:a16="http://schemas.microsoft.com/office/drawing/2014/main" id="{A3E54781-D699-1744-99C5-D31CFBCC58F9}"/>
              </a:ext>
            </a:extLst>
          </p:cNvPr>
          <p:cNvGrpSpPr/>
          <p:nvPr/>
        </p:nvGrpSpPr>
        <p:grpSpPr>
          <a:xfrm>
            <a:off x="5295174" y="1451921"/>
            <a:ext cx="4134410" cy="1026691"/>
            <a:chOff x="7784315" y="2262814"/>
            <a:chExt cx="4234089" cy="1026691"/>
          </a:xfrm>
        </p:grpSpPr>
        <p:sp>
          <p:nvSpPr>
            <p:cNvPr id="51" name="Oval 10">
              <a:extLst>
                <a:ext uri="{FF2B5EF4-FFF2-40B4-BE49-F238E27FC236}">
                  <a16:creationId xmlns:a16="http://schemas.microsoft.com/office/drawing/2014/main" id="{FB876EE8-81AE-7F41-8E79-B121A11EA748}"/>
                </a:ext>
              </a:extLst>
            </p:cNvPr>
            <p:cNvSpPr/>
            <p:nvPr/>
          </p:nvSpPr>
          <p:spPr>
            <a:xfrm>
              <a:off x="7784315" y="2402770"/>
              <a:ext cx="163863" cy="164149"/>
            </a:xfrm>
            <a:prstGeom prst="ellipse">
              <a:avLst/>
            </a:prstGeom>
            <a:solidFill>
              <a:srgbClr val="0A8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0">
                <a:defRPr/>
              </a:pPr>
              <a:endParaRPr lang="en-US" sz="2000">
                <a:solidFill>
                  <a:schemeClr val="tx1">
                    <a:lumMod val="75000"/>
                    <a:lumOff val="25000"/>
                  </a:schemeClr>
                </a:solidFill>
                <a:latin typeface="+mj-lt"/>
                <a:sym typeface="Arial"/>
              </a:endParaRPr>
            </a:p>
          </p:txBody>
        </p:sp>
        <p:sp>
          <p:nvSpPr>
            <p:cNvPr id="52" name="Rectángulo 51">
              <a:extLst>
                <a:ext uri="{FF2B5EF4-FFF2-40B4-BE49-F238E27FC236}">
                  <a16:creationId xmlns:a16="http://schemas.microsoft.com/office/drawing/2014/main" id="{6AF1973B-5E20-C345-B337-51A54DBCDC84}"/>
                </a:ext>
              </a:extLst>
            </p:cNvPr>
            <p:cNvSpPr/>
            <p:nvPr/>
          </p:nvSpPr>
          <p:spPr>
            <a:xfrm>
              <a:off x="7980774" y="2262814"/>
              <a:ext cx="4037630" cy="1026691"/>
            </a:xfrm>
            <a:prstGeom prst="rect">
              <a:avLst/>
            </a:prstGeom>
            <a:ln>
              <a:noFill/>
            </a:ln>
          </p:spPr>
          <p:txBody>
            <a:bodyPr wrap="square">
              <a:spAutoFit/>
            </a:bodyPr>
            <a:lstStyle/>
            <a:p>
              <a:pPr defTabSz="1219159">
                <a:lnSpc>
                  <a:spcPct val="130000"/>
                </a:lnSpc>
                <a:defRPr/>
              </a:pPr>
              <a:r>
                <a:rPr lang="es-ES" sz="1200" b="1" dirty="0">
                  <a:solidFill>
                    <a:schemeClr val="tx1">
                      <a:lumMod val="75000"/>
                      <a:lumOff val="25000"/>
                    </a:schemeClr>
                  </a:solidFill>
                  <a:latin typeface="+mj-lt"/>
                  <a:cs typeface="Arial" panose="020B0604020202020204" pitchFamily="34" charset="0"/>
                  <a:sym typeface="Arial"/>
                </a:rPr>
                <a:t>Mi Inspiración </a:t>
              </a:r>
            </a:p>
            <a:p>
              <a:pPr marL="33750" indent="-285750" defTabSz="1219159">
                <a:lnSpc>
                  <a:spcPct val="130000"/>
                </a:lnSpc>
                <a:buClr>
                  <a:srgbClr val="2B87D7"/>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Sentido de Propósito</a:t>
              </a:r>
            </a:p>
            <a:p>
              <a:pPr marL="33750" indent="-285750" defTabSz="1219159">
                <a:lnSpc>
                  <a:spcPct val="130000"/>
                </a:lnSpc>
                <a:buClr>
                  <a:srgbClr val="2B87D7"/>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Trascendencia del Rol</a:t>
              </a:r>
            </a:p>
            <a:p>
              <a:pPr marL="33750" indent="-285750" defTabSz="1219159">
                <a:lnSpc>
                  <a:spcPct val="130000"/>
                </a:lnSpc>
                <a:buClr>
                  <a:srgbClr val="2B87D7"/>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Motivación</a:t>
              </a:r>
            </a:p>
          </p:txBody>
        </p:sp>
      </p:grpSp>
      <p:grpSp>
        <p:nvGrpSpPr>
          <p:cNvPr id="53" name="Agrupar 5">
            <a:extLst>
              <a:ext uri="{FF2B5EF4-FFF2-40B4-BE49-F238E27FC236}">
                <a16:creationId xmlns:a16="http://schemas.microsoft.com/office/drawing/2014/main" id="{5CCC189F-D45A-7D4C-A4BC-867B33FA3F41}"/>
              </a:ext>
            </a:extLst>
          </p:cNvPr>
          <p:cNvGrpSpPr/>
          <p:nvPr/>
        </p:nvGrpSpPr>
        <p:grpSpPr>
          <a:xfrm>
            <a:off x="5446438" y="4701483"/>
            <a:ext cx="4153127" cy="1026691"/>
            <a:chOff x="7510297" y="5049311"/>
            <a:chExt cx="4253257" cy="1026691"/>
          </a:xfrm>
        </p:grpSpPr>
        <p:sp>
          <p:nvSpPr>
            <p:cNvPr id="54" name="Oval 10">
              <a:extLst>
                <a:ext uri="{FF2B5EF4-FFF2-40B4-BE49-F238E27FC236}">
                  <a16:creationId xmlns:a16="http://schemas.microsoft.com/office/drawing/2014/main" id="{CE055556-C156-5741-B453-3CF9F151CE12}"/>
                </a:ext>
              </a:extLst>
            </p:cNvPr>
            <p:cNvSpPr/>
            <p:nvPr/>
          </p:nvSpPr>
          <p:spPr>
            <a:xfrm>
              <a:off x="7510297" y="5172676"/>
              <a:ext cx="163863" cy="164149"/>
            </a:xfrm>
            <a:prstGeom prst="ellipse">
              <a:avLst/>
            </a:prstGeom>
            <a:solidFill>
              <a:srgbClr val="46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0">
                <a:defRPr/>
              </a:pPr>
              <a:endParaRPr lang="en-US" sz="2000">
                <a:solidFill>
                  <a:schemeClr val="tx1">
                    <a:lumMod val="75000"/>
                    <a:lumOff val="25000"/>
                  </a:schemeClr>
                </a:solidFill>
                <a:latin typeface="+mj-lt"/>
                <a:sym typeface="Arial"/>
              </a:endParaRPr>
            </a:p>
          </p:txBody>
        </p:sp>
        <p:sp>
          <p:nvSpPr>
            <p:cNvPr id="55" name="Rectángulo 54">
              <a:extLst>
                <a:ext uri="{FF2B5EF4-FFF2-40B4-BE49-F238E27FC236}">
                  <a16:creationId xmlns:a16="http://schemas.microsoft.com/office/drawing/2014/main" id="{666D8E96-8677-BA4C-A230-97B32E6093F7}"/>
                </a:ext>
              </a:extLst>
            </p:cNvPr>
            <p:cNvSpPr/>
            <p:nvPr/>
          </p:nvSpPr>
          <p:spPr>
            <a:xfrm>
              <a:off x="7725924" y="5049311"/>
              <a:ext cx="4037630" cy="1026691"/>
            </a:xfrm>
            <a:prstGeom prst="rect">
              <a:avLst/>
            </a:prstGeom>
            <a:ln>
              <a:noFill/>
            </a:ln>
          </p:spPr>
          <p:txBody>
            <a:bodyPr wrap="square">
              <a:spAutoFit/>
            </a:bodyPr>
            <a:lstStyle/>
            <a:p>
              <a:pPr defTabSz="1219159">
                <a:lnSpc>
                  <a:spcPct val="130000"/>
                </a:lnSpc>
                <a:defRPr/>
              </a:pPr>
              <a:r>
                <a:rPr lang="es-ES" sz="1200" b="1" dirty="0">
                  <a:solidFill>
                    <a:schemeClr val="tx1">
                      <a:lumMod val="75000"/>
                      <a:lumOff val="25000"/>
                    </a:schemeClr>
                  </a:solidFill>
                  <a:latin typeface="+mj-lt"/>
                  <a:cs typeface="Arial" panose="020B0604020202020204" pitchFamily="34" charset="0"/>
                  <a:sym typeface="Arial"/>
                </a:rPr>
                <a:t>Ambiente Laboral </a:t>
              </a:r>
            </a:p>
            <a:p>
              <a:pPr marL="285750" indent="-285750" defTabSz="1219159">
                <a:lnSpc>
                  <a:spcPct val="130000"/>
                </a:lnSpc>
                <a:buClr>
                  <a:srgbClr val="5ABCA6"/>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Calidad de las Relaciones</a:t>
              </a:r>
            </a:p>
            <a:p>
              <a:pPr marL="285750" indent="-285750" defTabSz="1219159">
                <a:lnSpc>
                  <a:spcPct val="130000"/>
                </a:lnSpc>
                <a:buClr>
                  <a:srgbClr val="5ABCA6"/>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Trato de la gente</a:t>
              </a:r>
            </a:p>
            <a:p>
              <a:pPr marL="285750" indent="-285750" defTabSz="1219159">
                <a:lnSpc>
                  <a:spcPct val="130000"/>
                </a:lnSpc>
                <a:buClr>
                  <a:srgbClr val="5ABCA6"/>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Equidad y Transparencia</a:t>
              </a:r>
            </a:p>
          </p:txBody>
        </p:sp>
      </p:grpSp>
      <p:grpSp>
        <p:nvGrpSpPr>
          <p:cNvPr id="56" name="Agrupar 12">
            <a:extLst>
              <a:ext uri="{FF2B5EF4-FFF2-40B4-BE49-F238E27FC236}">
                <a16:creationId xmlns:a16="http://schemas.microsoft.com/office/drawing/2014/main" id="{52506882-D28E-D94C-8247-4E76F8F89BAC}"/>
              </a:ext>
            </a:extLst>
          </p:cNvPr>
          <p:cNvGrpSpPr/>
          <p:nvPr/>
        </p:nvGrpSpPr>
        <p:grpSpPr>
          <a:xfrm>
            <a:off x="1304417" y="4681588"/>
            <a:ext cx="3798769" cy="1026691"/>
            <a:chOff x="493405" y="5186050"/>
            <a:chExt cx="3890356" cy="1026691"/>
          </a:xfrm>
        </p:grpSpPr>
        <p:sp>
          <p:nvSpPr>
            <p:cNvPr id="57" name="Oval 10">
              <a:extLst>
                <a:ext uri="{FF2B5EF4-FFF2-40B4-BE49-F238E27FC236}">
                  <a16:creationId xmlns:a16="http://schemas.microsoft.com/office/drawing/2014/main" id="{811B4651-FC9D-DD44-97FB-C3A47A3BAC1A}"/>
                </a:ext>
              </a:extLst>
            </p:cNvPr>
            <p:cNvSpPr/>
            <p:nvPr/>
          </p:nvSpPr>
          <p:spPr>
            <a:xfrm>
              <a:off x="493405" y="5337971"/>
              <a:ext cx="163863" cy="164149"/>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0">
                <a:defRPr/>
              </a:pPr>
              <a:endParaRPr lang="en-US" sz="2000">
                <a:solidFill>
                  <a:schemeClr val="tx1">
                    <a:lumMod val="75000"/>
                    <a:lumOff val="25000"/>
                  </a:schemeClr>
                </a:solidFill>
                <a:latin typeface="+mj-lt"/>
                <a:sym typeface="Arial"/>
              </a:endParaRPr>
            </a:p>
          </p:txBody>
        </p:sp>
        <p:sp>
          <p:nvSpPr>
            <p:cNvPr id="58" name="Rectángulo 57">
              <a:extLst>
                <a:ext uri="{FF2B5EF4-FFF2-40B4-BE49-F238E27FC236}">
                  <a16:creationId xmlns:a16="http://schemas.microsoft.com/office/drawing/2014/main" id="{18555EE4-2872-C44E-931B-6BFBA52530B6}"/>
                </a:ext>
              </a:extLst>
            </p:cNvPr>
            <p:cNvSpPr/>
            <p:nvPr/>
          </p:nvSpPr>
          <p:spPr>
            <a:xfrm>
              <a:off x="657268" y="5186050"/>
              <a:ext cx="3726493" cy="1026691"/>
            </a:xfrm>
            <a:prstGeom prst="rect">
              <a:avLst/>
            </a:prstGeom>
            <a:ln>
              <a:noFill/>
            </a:ln>
          </p:spPr>
          <p:txBody>
            <a:bodyPr wrap="square">
              <a:spAutoFit/>
            </a:bodyPr>
            <a:lstStyle/>
            <a:p>
              <a:pPr defTabSz="1219159">
                <a:lnSpc>
                  <a:spcPct val="130000"/>
                </a:lnSpc>
                <a:defRPr/>
              </a:pPr>
              <a:r>
                <a:rPr lang="es-ES" sz="1200" b="1" dirty="0">
                  <a:solidFill>
                    <a:schemeClr val="tx1">
                      <a:lumMod val="75000"/>
                      <a:lumOff val="25000"/>
                    </a:schemeClr>
                  </a:solidFill>
                  <a:latin typeface="+mj-lt"/>
                  <a:cs typeface="Arial" panose="020B0604020202020204" pitchFamily="34" charset="0"/>
                  <a:sym typeface="Arial"/>
                </a:rPr>
                <a:t>Mi Equipo</a:t>
              </a:r>
            </a:p>
            <a:p>
              <a:pPr marL="285750" indent="-285750" defTabSz="1219159">
                <a:lnSpc>
                  <a:spcPct val="130000"/>
                </a:lnSpc>
                <a:buClr>
                  <a:srgbClr val="AAE8DC"/>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Dinámica de Equipo</a:t>
              </a:r>
            </a:p>
            <a:p>
              <a:pPr marL="285750" indent="-285750" defTabSz="1219159">
                <a:lnSpc>
                  <a:spcPct val="130000"/>
                </a:lnSpc>
                <a:buClr>
                  <a:srgbClr val="AAE8DC"/>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Comunicación / Coordinación, </a:t>
              </a:r>
            </a:p>
            <a:p>
              <a:pPr marL="285750" indent="-285750" defTabSz="1219159">
                <a:lnSpc>
                  <a:spcPct val="130000"/>
                </a:lnSpc>
                <a:buClr>
                  <a:srgbClr val="AAE8DC"/>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Agilidad y Toma de Decisiones</a:t>
              </a:r>
            </a:p>
          </p:txBody>
        </p:sp>
      </p:grpSp>
      <p:grpSp>
        <p:nvGrpSpPr>
          <p:cNvPr id="59" name="Agrupar 11">
            <a:extLst>
              <a:ext uri="{FF2B5EF4-FFF2-40B4-BE49-F238E27FC236}">
                <a16:creationId xmlns:a16="http://schemas.microsoft.com/office/drawing/2014/main" id="{A6C6C80C-AD91-FD43-A4B0-5C23A9B4E48F}"/>
              </a:ext>
            </a:extLst>
          </p:cNvPr>
          <p:cNvGrpSpPr/>
          <p:nvPr/>
        </p:nvGrpSpPr>
        <p:grpSpPr>
          <a:xfrm>
            <a:off x="16142" y="3135982"/>
            <a:ext cx="3790765" cy="1026691"/>
            <a:chOff x="1419451" y="3634665"/>
            <a:chExt cx="3594389" cy="1026691"/>
          </a:xfrm>
        </p:grpSpPr>
        <p:sp>
          <p:nvSpPr>
            <p:cNvPr id="60" name="Oval 10">
              <a:extLst>
                <a:ext uri="{FF2B5EF4-FFF2-40B4-BE49-F238E27FC236}">
                  <a16:creationId xmlns:a16="http://schemas.microsoft.com/office/drawing/2014/main" id="{1E3F6A6F-7A6C-2E43-BC40-573D96F6B566}"/>
                </a:ext>
              </a:extLst>
            </p:cNvPr>
            <p:cNvSpPr/>
            <p:nvPr/>
          </p:nvSpPr>
          <p:spPr>
            <a:xfrm>
              <a:off x="1419451" y="3760995"/>
              <a:ext cx="163863" cy="164149"/>
            </a:xfrm>
            <a:prstGeom prst="ellipse">
              <a:avLst/>
            </a:prstGeom>
            <a:solidFill>
              <a:srgbClr val="E6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0">
                <a:defRPr/>
              </a:pPr>
              <a:endParaRPr lang="en-US" sz="2000">
                <a:solidFill>
                  <a:schemeClr val="tx1">
                    <a:lumMod val="75000"/>
                    <a:lumOff val="25000"/>
                  </a:schemeClr>
                </a:solidFill>
                <a:latin typeface="+mj-lt"/>
                <a:sym typeface="Arial"/>
              </a:endParaRPr>
            </a:p>
          </p:txBody>
        </p:sp>
        <p:sp>
          <p:nvSpPr>
            <p:cNvPr id="61" name="Rectángulo 60">
              <a:extLst>
                <a:ext uri="{FF2B5EF4-FFF2-40B4-BE49-F238E27FC236}">
                  <a16:creationId xmlns:a16="http://schemas.microsoft.com/office/drawing/2014/main" id="{1D8C5C71-B0FD-2140-98AD-7821AA485B87}"/>
                </a:ext>
              </a:extLst>
            </p:cNvPr>
            <p:cNvSpPr/>
            <p:nvPr/>
          </p:nvSpPr>
          <p:spPr>
            <a:xfrm>
              <a:off x="1583314" y="3634665"/>
              <a:ext cx="3430526" cy="1026691"/>
            </a:xfrm>
            <a:prstGeom prst="rect">
              <a:avLst/>
            </a:prstGeom>
            <a:ln>
              <a:noFill/>
            </a:ln>
          </p:spPr>
          <p:txBody>
            <a:bodyPr wrap="square">
              <a:spAutoFit/>
            </a:bodyPr>
            <a:lstStyle/>
            <a:p>
              <a:pPr defTabSz="1219159">
                <a:lnSpc>
                  <a:spcPct val="130000"/>
                </a:lnSpc>
                <a:defRPr/>
              </a:pPr>
              <a:r>
                <a:rPr lang="es-ES" sz="1200" b="1" dirty="0">
                  <a:solidFill>
                    <a:schemeClr val="tx1">
                      <a:lumMod val="75000"/>
                      <a:lumOff val="25000"/>
                    </a:schemeClr>
                  </a:solidFill>
                  <a:latin typeface="+mj-lt"/>
                  <a:cs typeface="Arial" panose="020B0604020202020204" pitchFamily="34" charset="0"/>
                  <a:sym typeface="Arial"/>
                </a:rPr>
                <a:t>Mi Desarrollo y Aprendizaje</a:t>
              </a:r>
            </a:p>
            <a:p>
              <a:pPr marL="285750" indent="-285750" defTabSz="1219159">
                <a:lnSpc>
                  <a:spcPct val="130000"/>
                </a:lnSpc>
                <a:buClr>
                  <a:srgbClr val="EC604D"/>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Oportunidades de crecimiento en mi Rol</a:t>
              </a:r>
            </a:p>
            <a:p>
              <a:pPr marL="285750" indent="-285750" defTabSz="1219159">
                <a:lnSpc>
                  <a:spcPct val="130000"/>
                </a:lnSpc>
                <a:buClr>
                  <a:srgbClr val="EC604D"/>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Oportunidades en la Organización</a:t>
              </a:r>
            </a:p>
            <a:p>
              <a:pPr marL="285750" indent="-285750" defTabSz="1219159">
                <a:lnSpc>
                  <a:spcPct val="130000"/>
                </a:lnSpc>
                <a:buClr>
                  <a:srgbClr val="EC604D"/>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Cultura de Aprendizaje</a:t>
              </a:r>
            </a:p>
          </p:txBody>
        </p:sp>
      </p:grpSp>
      <p:grpSp>
        <p:nvGrpSpPr>
          <p:cNvPr id="62" name="Agrupar 10">
            <a:extLst>
              <a:ext uri="{FF2B5EF4-FFF2-40B4-BE49-F238E27FC236}">
                <a16:creationId xmlns:a16="http://schemas.microsoft.com/office/drawing/2014/main" id="{4A54968E-A975-3D4D-864C-018424CA6AA2}"/>
              </a:ext>
            </a:extLst>
          </p:cNvPr>
          <p:cNvGrpSpPr/>
          <p:nvPr/>
        </p:nvGrpSpPr>
        <p:grpSpPr>
          <a:xfrm>
            <a:off x="1831523" y="1488750"/>
            <a:ext cx="3537673" cy="1026691"/>
            <a:chOff x="1074388" y="2361112"/>
            <a:chExt cx="3622965" cy="1026691"/>
          </a:xfrm>
        </p:grpSpPr>
        <p:sp>
          <p:nvSpPr>
            <p:cNvPr id="63" name="Oval 10">
              <a:extLst>
                <a:ext uri="{FF2B5EF4-FFF2-40B4-BE49-F238E27FC236}">
                  <a16:creationId xmlns:a16="http://schemas.microsoft.com/office/drawing/2014/main" id="{CEAEC5FA-A875-6A46-A619-B89DF90E81A3}"/>
                </a:ext>
              </a:extLst>
            </p:cNvPr>
            <p:cNvSpPr/>
            <p:nvPr/>
          </p:nvSpPr>
          <p:spPr>
            <a:xfrm>
              <a:off x="1074388" y="2482502"/>
              <a:ext cx="163863" cy="164149"/>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0">
                <a:defRPr/>
              </a:pPr>
              <a:endParaRPr lang="en-US" sz="2000">
                <a:solidFill>
                  <a:schemeClr val="tx1">
                    <a:lumMod val="75000"/>
                    <a:lumOff val="25000"/>
                  </a:schemeClr>
                </a:solidFill>
                <a:latin typeface="+mj-lt"/>
                <a:sym typeface="Arial"/>
              </a:endParaRPr>
            </a:p>
          </p:txBody>
        </p:sp>
        <p:sp>
          <p:nvSpPr>
            <p:cNvPr id="64" name="Rectángulo 63">
              <a:extLst>
                <a:ext uri="{FF2B5EF4-FFF2-40B4-BE49-F238E27FC236}">
                  <a16:creationId xmlns:a16="http://schemas.microsoft.com/office/drawing/2014/main" id="{F8E94E28-05AE-8840-BAD8-D8DF22C053C4}"/>
                </a:ext>
              </a:extLst>
            </p:cNvPr>
            <p:cNvSpPr/>
            <p:nvPr/>
          </p:nvSpPr>
          <p:spPr>
            <a:xfrm>
              <a:off x="1266827" y="2361112"/>
              <a:ext cx="3430526" cy="1026691"/>
            </a:xfrm>
            <a:prstGeom prst="rect">
              <a:avLst/>
            </a:prstGeom>
            <a:ln>
              <a:noFill/>
            </a:ln>
          </p:spPr>
          <p:txBody>
            <a:bodyPr wrap="square">
              <a:spAutoFit/>
            </a:bodyPr>
            <a:lstStyle/>
            <a:p>
              <a:pPr defTabSz="1219159">
                <a:lnSpc>
                  <a:spcPct val="130000"/>
                </a:lnSpc>
                <a:defRPr/>
              </a:pPr>
              <a:r>
                <a:rPr lang="es-ES" sz="1200" b="1" dirty="0">
                  <a:solidFill>
                    <a:schemeClr val="tx1">
                      <a:lumMod val="75000"/>
                      <a:lumOff val="25000"/>
                    </a:schemeClr>
                  </a:solidFill>
                  <a:latin typeface="+mj-lt"/>
                  <a:cs typeface="Arial" panose="020B0604020202020204" pitchFamily="34" charset="0"/>
                  <a:sym typeface="Arial"/>
                </a:rPr>
                <a:t>Los Líderes</a:t>
              </a:r>
            </a:p>
            <a:p>
              <a:pPr marL="285750" indent="-285750" defTabSz="1219159">
                <a:lnSpc>
                  <a:spcPct val="130000"/>
                </a:lnSpc>
                <a:buClr>
                  <a:srgbClr val="E7887C"/>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Confianza en Alta Gerencia</a:t>
              </a:r>
            </a:p>
            <a:p>
              <a:pPr marL="285750" indent="-285750" defTabSz="1219159">
                <a:lnSpc>
                  <a:spcPct val="130000"/>
                </a:lnSpc>
                <a:buClr>
                  <a:srgbClr val="E7887C"/>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Mi Líder</a:t>
              </a:r>
            </a:p>
            <a:p>
              <a:pPr marL="285750" indent="-285750" defTabSz="1219159">
                <a:lnSpc>
                  <a:spcPct val="130000"/>
                </a:lnSpc>
                <a:buClr>
                  <a:srgbClr val="E7887C"/>
                </a:buClr>
                <a:buFont typeface="Courier New" charset="0"/>
                <a:buChar char="o"/>
                <a:defRPr/>
              </a:pPr>
              <a:r>
                <a:rPr lang="es-ES" sz="1200" dirty="0">
                  <a:solidFill>
                    <a:schemeClr val="tx1">
                      <a:lumMod val="75000"/>
                      <a:lumOff val="25000"/>
                    </a:schemeClr>
                  </a:solidFill>
                  <a:latin typeface="+mj-lt"/>
                  <a:cs typeface="Arial" panose="020B0604020202020204" pitchFamily="34" charset="0"/>
                  <a:sym typeface="Arial"/>
                </a:rPr>
                <a:t>Nuestros Líderes</a:t>
              </a:r>
            </a:p>
          </p:txBody>
        </p:sp>
      </p:grpSp>
      <p:sp>
        <p:nvSpPr>
          <p:cNvPr id="66" name="Rectángulo 65">
            <a:extLst>
              <a:ext uri="{FF2B5EF4-FFF2-40B4-BE49-F238E27FC236}">
                <a16:creationId xmlns:a16="http://schemas.microsoft.com/office/drawing/2014/main" id="{B2644D9B-2A12-C04C-AB21-9D75181C72A1}"/>
              </a:ext>
            </a:extLst>
          </p:cNvPr>
          <p:cNvSpPr/>
          <p:nvPr/>
        </p:nvSpPr>
        <p:spPr>
          <a:xfrm>
            <a:off x="289905" y="703541"/>
            <a:ext cx="8356074" cy="654090"/>
          </a:xfrm>
          <a:prstGeom prst="rect">
            <a:avLst/>
          </a:prstGeom>
          <a:solidFill>
            <a:schemeClr val="bg1"/>
          </a:solidFill>
        </p:spPr>
        <p:txBody>
          <a:bodyPr wrap="square">
            <a:spAutoFit/>
          </a:bodyPr>
          <a:lstStyle/>
          <a:p>
            <a:pPr defTabSz="1219159">
              <a:lnSpc>
                <a:spcPct val="120000"/>
              </a:lnSpc>
              <a:defRPr/>
            </a:pPr>
            <a:r>
              <a:rPr lang="es-ES" sz="1600" dirty="0">
                <a:solidFill>
                  <a:schemeClr val="tx1">
                    <a:lumMod val="75000"/>
                    <a:lumOff val="25000"/>
                  </a:schemeClr>
                </a:solidFill>
                <a:latin typeface="+mj-lt"/>
                <a:cs typeface="Arial" panose="020B0604020202020204" pitchFamily="34" charset="0"/>
                <a:sym typeface="Arial"/>
              </a:rPr>
              <a:t>Las 6 dimensiones contemplan18 atributos y 54 preguntas, que se miden por la frecuencia de las conductas observables:</a:t>
            </a:r>
          </a:p>
        </p:txBody>
      </p:sp>
      <p:grpSp>
        <p:nvGrpSpPr>
          <p:cNvPr id="24" name="Grupo 23">
            <a:extLst>
              <a:ext uri="{FF2B5EF4-FFF2-40B4-BE49-F238E27FC236}">
                <a16:creationId xmlns:a16="http://schemas.microsoft.com/office/drawing/2014/main" id="{9E5D98D8-6295-BA4D-93C0-96A4D76EE0AF}"/>
              </a:ext>
            </a:extLst>
          </p:cNvPr>
          <p:cNvGrpSpPr/>
          <p:nvPr/>
        </p:nvGrpSpPr>
        <p:grpSpPr>
          <a:xfrm>
            <a:off x="-2816" y="6620316"/>
            <a:ext cx="9181257" cy="234717"/>
            <a:chOff x="-1" y="7465568"/>
            <a:chExt cx="12868105" cy="328971"/>
          </a:xfrm>
        </p:grpSpPr>
        <p:sp>
          <p:nvSpPr>
            <p:cNvPr id="25" name="object 2">
              <a:extLst>
                <a:ext uri="{FF2B5EF4-FFF2-40B4-BE49-F238E27FC236}">
                  <a16:creationId xmlns:a16="http://schemas.microsoft.com/office/drawing/2014/main" id="{4551DDB2-3CD0-3F43-99A4-EC1937CE2172}"/>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sz="1284"/>
            </a:p>
          </p:txBody>
        </p:sp>
        <p:sp>
          <p:nvSpPr>
            <p:cNvPr id="26" name="object 3">
              <a:extLst>
                <a:ext uri="{FF2B5EF4-FFF2-40B4-BE49-F238E27FC236}">
                  <a16:creationId xmlns:a16="http://schemas.microsoft.com/office/drawing/2014/main" id="{5098553F-5B86-FC43-81A4-36F553ADCBA9}"/>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sz="1284"/>
            </a:p>
          </p:txBody>
        </p:sp>
        <p:sp>
          <p:nvSpPr>
            <p:cNvPr id="27" name="object 4">
              <a:extLst>
                <a:ext uri="{FF2B5EF4-FFF2-40B4-BE49-F238E27FC236}">
                  <a16:creationId xmlns:a16="http://schemas.microsoft.com/office/drawing/2014/main" id="{32250C51-F415-AC47-947B-32D9FE3E4AA2}"/>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sz="1284"/>
            </a:p>
          </p:txBody>
        </p:sp>
        <p:sp>
          <p:nvSpPr>
            <p:cNvPr id="28" name="16 Rectángulo">
              <a:extLst>
                <a:ext uri="{FF2B5EF4-FFF2-40B4-BE49-F238E27FC236}">
                  <a16:creationId xmlns:a16="http://schemas.microsoft.com/office/drawing/2014/main" id="{274CA2C8-114E-9B48-B758-56C1B7FE15A4}"/>
                </a:ext>
              </a:extLst>
            </p:cNvPr>
            <p:cNvSpPr/>
            <p:nvPr/>
          </p:nvSpPr>
          <p:spPr>
            <a:xfrm>
              <a:off x="10178891" y="7472790"/>
              <a:ext cx="2577426" cy="314001"/>
            </a:xfrm>
            <a:prstGeom prst="rect">
              <a:avLst/>
            </a:prstGeom>
          </p:spPr>
          <p:txBody>
            <a:bodyPr wrap="none">
              <a:spAutoFit/>
            </a:bodyPr>
            <a:lstStyle/>
            <a:p>
              <a:pPr algn="r" defTabSz="652424">
                <a:defRPr/>
              </a:pPr>
              <a:r>
                <a:rPr lang="en-US" sz="856" dirty="0">
                  <a:solidFill>
                    <a:prstClr val="black">
                      <a:lumMod val="65000"/>
                      <a:lumOff val="35000"/>
                    </a:prstClr>
                  </a:solidFill>
                  <a:latin typeface="Calibri"/>
                </a:rPr>
                <a:t>Copyright by OCC All Rights Reserved</a:t>
              </a:r>
            </a:p>
          </p:txBody>
        </p:sp>
      </p:grpSp>
      <p:pic>
        <p:nvPicPr>
          <p:cNvPr id="32" name="Imagen 31"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85396" y="5992403"/>
            <a:ext cx="603292" cy="603292"/>
          </a:xfrm>
          <a:prstGeom prst="rect">
            <a:avLst/>
          </a:prstGeom>
        </p:spPr>
      </p:pic>
      <p:pic>
        <p:nvPicPr>
          <p:cNvPr id="33" name="Imagen 32"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6"/>
          <a:stretch>
            <a:fillRect/>
          </a:stretch>
        </p:blipFill>
        <p:spPr>
          <a:xfrm>
            <a:off x="7672838" y="6080760"/>
            <a:ext cx="1379903" cy="426579"/>
          </a:xfrm>
          <a:prstGeom prst="rect">
            <a:avLst/>
          </a:prstGeom>
        </p:spPr>
      </p:pic>
      <p:cxnSp>
        <p:nvCxnSpPr>
          <p:cNvPr id="34" name="Conector recto 33">
            <a:extLst>
              <a:ext uri="{FF2B5EF4-FFF2-40B4-BE49-F238E27FC236}">
                <a16:creationId xmlns:a16="http://schemas.microsoft.com/office/drawing/2014/main" id="{F0F975DC-53AD-41E2-9F18-861E30CF33E5}"/>
              </a:ext>
            </a:extLst>
          </p:cNvPr>
          <p:cNvCxnSpPr/>
          <p:nvPr/>
        </p:nvCxnSpPr>
        <p:spPr>
          <a:xfrm>
            <a:off x="7638202" y="6044323"/>
            <a:ext cx="0" cy="463016"/>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64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dissolv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dissolv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1075584" y="69083"/>
            <a:ext cx="6725753" cy="590440"/>
          </a:xfrm>
        </p:spPr>
        <p:txBody>
          <a:bodyPr>
            <a:normAutofit/>
          </a:bodyPr>
          <a:lstStyle/>
          <a:p>
            <a:pPr algn="ctr"/>
            <a:r>
              <a:rPr lang="es-ES" sz="2800" b="1" dirty="0">
                <a:solidFill>
                  <a:schemeClr val="tx1">
                    <a:lumMod val="75000"/>
                    <a:lumOff val="25000"/>
                  </a:schemeClr>
                </a:solidFill>
                <a:latin typeface="Century Gothic" panose="020B0502020202020204" pitchFamily="34" charset="0"/>
                <a:ea typeface="+mn-ea"/>
                <a:cs typeface="+mn-cs"/>
              </a:rPr>
              <a:t>NUESTRO MODELO</a:t>
            </a:r>
          </a:p>
        </p:txBody>
      </p:sp>
      <p:sp>
        <p:nvSpPr>
          <p:cNvPr id="21" name="Rectangle 4">
            <a:extLst>
              <a:ext uri="{FF2B5EF4-FFF2-40B4-BE49-F238E27FC236}">
                <a16:creationId xmlns:a16="http://schemas.microsoft.com/office/drawing/2014/main" id="{43C1207E-FDF6-4988-B419-25502FBDA3A4}"/>
              </a:ext>
            </a:extLst>
          </p:cNvPr>
          <p:cNvSpPr/>
          <p:nvPr/>
        </p:nvSpPr>
        <p:spPr>
          <a:xfrm>
            <a:off x="2735572" y="3721138"/>
            <a:ext cx="2571750" cy="954107"/>
          </a:xfrm>
          <a:prstGeom prst="rect">
            <a:avLst/>
          </a:prstGeom>
        </p:spPr>
        <p:txBody>
          <a:bodyPr>
            <a:spAutoFit/>
          </a:bodyPr>
          <a:lstStyle/>
          <a:p>
            <a:pPr algn="just"/>
            <a:endParaRPr lang="es-ES" sz="1400" dirty="0">
              <a:latin typeface="Brandon Grotesque Regular" panose="020B0503020203060202"/>
            </a:endParaRPr>
          </a:p>
          <a:p>
            <a:pPr algn="just"/>
            <a:endParaRPr lang="es-ES" sz="1400" dirty="0">
              <a:latin typeface="Brandon Grotesque Regular" panose="020B0503020203060202"/>
            </a:endParaRPr>
          </a:p>
          <a:p>
            <a:pPr algn="just"/>
            <a:endParaRPr lang="es-ES" sz="1400" dirty="0">
              <a:latin typeface="Brandon Grotesque Regular" panose="020B0503020203060202"/>
            </a:endParaRPr>
          </a:p>
          <a:p>
            <a:pPr algn="just"/>
            <a:endParaRPr lang="es-ES" sz="1400" dirty="0">
              <a:latin typeface="Brandon Grotesque Regular" panose="020B0503020203060202"/>
            </a:endParaRPr>
          </a:p>
        </p:txBody>
      </p:sp>
      <p:sp>
        <p:nvSpPr>
          <p:cNvPr id="22" name="TextBox 18">
            <a:extLst>
              <a:ext uri="{FF2B5EF4-FFF2-40B4-BE49-F238E27FC236}">
                <a16:creationId xmlns:a16="http://schemas.microsoft.com/office/drawing/2014/main" id="{6E7F2A5F-8405-4423-853D-675DB40E167F}"/>
              </a:ext>
            </a:extLst>
          </p:cNvPr>
          <p:cNvSpPr txBox="1"/>
          <p:nvPr/>
        </p:nvSpPr>
        <p:spPr>
          <a:xfrm>
            <a:off x="804904" y="705285"/>
            <a:ext cx="7549076" cy="738664"/>
          </a:xfrm>
          <a:prstGeom prst="rect">
            <a:avLst/>
          </a:prstGeom>
          <a:noFill/>
        </p:spPr>
        <p:txBody>
          <a:bodyPr wrap="square" rtlCol="0">
            <a:spAutoFit/>
          </a:bodyPr>
          <a:lstStyle/>
          <a:p>
            <a:pPr algn="just"/>
            <a:r>
              <a:rPr lang="es-419" sz="1400" dirty="0">
                <a:solidFill>
                  <a:schemeClr val="tx1">
                    <a:lumMod val="75000"/>
                    <a:lumOff val="25000"/>
                  </a:schemeClr>
                </a:solidFill>
                <a:latin typeface="Century Gothic" panose="020B0502020202020204" pitchFamily="34" charset="0"/>
              </a:rPr>
              <a:t>Nuestro modelo contempla seis dimensiones, que indican el nivel de compromiso y sentido de pertenencia de las personas con la organización:</a:t>
            </a:r>
          </a:p>
          <a:p>
            <a:pPr algn="just"/>
            <a:endParaRPr lang="es-419" sz="1400" dirty="0">
              <a:solidFill>
                <a:schemeClr val="tx1">
                  <a:lumMod val="75000"/>
                  <a:lumOff val="25000"/>
                </a:schemeClr>
              </a:solidFill>
              <a:latin typeface="Century Gothic" panose="020B0502020202020204" pitchFamily="34" charset="0"/>
            </a:endParaRPr>
          </a:p>
        </p:txBody>
      </p:sp>
      <p:sp>
        <p:nvSpPr>
          <p:cNvPr id="23" name="CuadroTexto 8">
            <a:extLst>
              <a:ext uri="{FF2B5EF4-FFF2-40B4-BE49-F238E27FC236}">
                <a16:creationId xmlns:a16="http://schemas.microsoft.com/office/drawing/2014/main" id="{5D2522A7-B336-4C34-85E2-4C78016A98D4}"/>
              </a:ext>
            </a:extLst>
          </p:cNvPr>
          <p:cNvSpPr txBox="1"/>
          <p:nvPr/>
        </p:nvSpPr>
        <p:spPr>
          <a:xfrm>
            <a:off x="4142084" y="3493423"/>
            <a:ext cx="1164257" cy="523220"/>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Engagement</a:t>
            </a:r>
            <a:endParaRPr lang="es-CO" sz="1400" b="1" dirty="0">
              <a:solidFill>
                <a:schemeClr val="bg1"/>
              </a:solidFill>
              <a:latin typeface="Century Gothic" panose="020B0502020202020204" pitchFamily="34" charset="0"/>
            </a:endParaRPr>
          </a:p>
        </p:txBody>
      </p:sp>
      <p:sp>
        <p:nvSpPr>
          <p:cNvPr id="31" name="CuadroTexto 9">
            <a:extLst>
              <a:ext uri="{FF2B5EF4-FFF2-40B4-BE49-F238E27FC236}">
                <a16:creationId xmlns:a16="http://schemas.microsoft.com/office/drawing/2014/main" id="{C5421DA7-74AB-45BF-9E97-F0323EFA7424}"/>
              </a:ext>
            </a:extLst>
          </p:cNvPr>
          <p:cNvSpPr txBox="1"/>
          <p:nvPr/>
        </p:nvSpPr>
        <p:spPr>
          <a:xfrm>
            <a:off x="6196405" y="1418954"/>
            <a:ext cx="2288411" cy="1384995"/>
          </a:xfrm>
          <a:prstGeom prst="rect">
            <a:avLst/>
          </a:prstGeom>
          <a:noFill/>
        </p:spPr>
        <p:txBody>
          <a:bodyPr wrap="square" rtlCol="0">
            <a:spAutoFit/>
          </a:bodyPr>
          <a:lstStyle/>
          <a:p>
            <a:pPr algn="just"/>
            <a:r>
              <a:rPr lang="en-US" sz="1400" b="1" dirty="0">
                <a:solidFill>
                  <a:schemeClr val="tx1">
                    <a:lumMod val="75000"/>
                    <a:lumOff val="25000"/>
                  </a:schemeClr>
                </a:solidFill>
                <a:latin typeface="Century Gothic" panose="020B0502020202020204" pitchFamily="34" charset="0"/>
              </a:rPr>
              <a:t>Mi </a:t>
            </a:r>
            <a:r>
              <a:rPr lang="en-US" sz="1400" b="1" dirty="0" err="1">
                <a:solidFill>
                  <a:schemeClr val="tx1">
                    <a:lumMod val="75000"/>
                    <a:lumOff val="25000"/>
                  </a:schemeClr>
                </a:solidFill>
                <a:latin typeface="Century Gothic" panose="020B0502020202020204" pitchFamily="34" charset="0"/>
              </a:rPr>
              <a:t>Inspiración</a:t>
            </a:r>
            <a:r>
              <a:rPr lang="es-ES" sz="1400" b="1" dirty="0">
                <a:solidFill>
                  <a:schemeClr val="tx1">
                    <a:lumMod val="75000"/>
                    <a:lumOff val="25000"/>
                  </a:schemeClr>
                </a:solidFill>
                <a:latin typeface="Century Gothic" panose="020B0502020202020204" pitchFamily="34" charset="0"/>
              </a:rPr>
              <a:t>: </a:t>
            </a:r>
            <a:r>
              <a:rPr lang="es-ES" sz="1400" dirty="0">
                <a:solidFill>
                  <a:schemeClr val="tx1">
                    <a:lumMod val="75000"/>
                    <a:lumOff val="25000"/>
                  </a:schemeClr>
                </a:solidFill>
                <a:latin typeface="Century Gothic" panose="020B0502020202020204" pitchFamily="34" charset="0"/>
              </a:rPr>
              <a:t>Si me ofrecieran un trabajo similar en otra empresa, me quedaría donde estoy.</a:t>
            </a:r>
            <a:endParaRPr lang="es-CO" sz="1400" dirty="0">
              <a:solidFill>
                <a:schemeClr val="tx1">
                  <a:lumMod val="75000"/>
                  <a:lumOff val="25000"/>
                </a:schemeClr>
              </a:solidFill>
              <a:latin typeface="Century Gothic" panose="020B0502020202020204" pitchFamily="34" charset="0"/>
            </a:endParaRPr>
          </a:p>
          <a:p>
            <a:pPr algn="just"/>
            <a:endParaRPr lang="es-CO" sz="1400" dirty="0">
              <a:solidFill>
                <a:schemeClr val="tx1">
                  <a:lumMod val="75000"/>
                  <a:lumOff val="25000"/>
                </a:schemeClr>
              </a:solidFill>
              <a:latin typeface="Century Gothic" panose="020B0502020202020204" pitchFamily="34" charset="0"/>
            </a:endParaRPr>
          </a:p>
        </p:txBody>
      </p:sp>
      <p:sp>
        <p:nvSpPr>
          <p:cNvPr id="32" name="CuadroTexto 19">
            <a:extLst>
              <a:ext uri="{FF2B5EF4-FFF2-40B4-BE49-F238E27FC236}">
                <a16:creationId xmlns:a16="http://schemas.microsoft.com/office/drawing/2014/main" id="{F747600C-3B99-4B94-833B-98C9A3314976}"/>
              </a:ext>
            </a:extLst>
          </p:cNvPr>
          <p:cNvSpPr txBox="1"/>
          <p:nvPr/>
        </p:nvSpPr>
        <p:spPr>
          <a:xfrm>
            <a:off x="6557521" y="2895025"/>
            <a:ext cx="2524334" cy="1169551"/>
          </a:xfrm>
          <a:prstGeom prst="rect">
            <a:avLst/>
          </a:prstGeom>
          <a:noFill/>
        </p:spPr>
        <p:txBody>
          <a:bodyPr wrap="square" rtlCol="0">
            <a:spAutoFit/>
          </a:bodyPr>
          <a:lstStyle/>
          <a:p>
            <a:pPr algn="just"/>
            <a:r>
              <a:rPr lang="en-US" sz="1400" b="1" dirty="0">
                <a:solidFill>
                  <a:schemeClr val="tx1">
                    <a:lumMod val="75000"/>
                    <a:lumOff val="25000"/>
                  </a:schemeClr>
                </a:solidFill>
                <a:latin typeface="Century Gothic" panose="020B0502020202020204" pitchFamily="34" charset="0"/>
              </a:rPr>
              <a:t>Mi </a:t>
            </a:r>
            <a:r>
              <a:rPr lang="en-US" sz="1400" b="1" dirty="0" err="1">
                <a:solidFill>
                  <a:schemeClr val="tx1">
                    <a:lumMod val="75000"/>
                    <a:lumOff val="25000"/>
                  </a:schemeClr>
                </a:solidFill>
                <a:latin typeface="Century Gothic" panose="020B0502020202020204" pitchFamily="34" charset="0"/>
              </a:rPr>
              <a:t>Trabajo</a:t>
            </a:r>
            <a:r>
              <a:rPr lang="en-US" sz="1400" b="1" dirty="0">
                <a:solidFill>
                  <a:schemeClr val="tx1">
                    <a:lumMod val="75000"/>
                    <a:lumOff val="25000"/>
                  </a:schemeClr>
                </a:solidFill>
                <a:latin typeface="Century Gothic" panose="020B0502020202020204" pitchFamily="34" charset="0"/>
              </a:rPr>
              <a:t>: </a:t>
            </a:r>
            <a:r>
              <a:rPr lang="es-ES" sz="1400" dirty="0">
                <a:solidFill>
                  <a:schemeClr val="tx1">
                    <a:lumMod val="75000"/>
                    <a:lumOff val="25000"/>
                  </a:schemeClr>
                </a:solidFill>
                <a:latin typeface="Century Gothic" panose="020B0502020202020204" pitchFamily="34" charset="0"/>
              </a:rPr>
              <a:t>Me siento comprometido y orgulloso de trabajar en esta empresa.</a:t>
            </a:r>
            <a:endParaRPr lang="es-CO" sz="1400" dirty="0">
              <a:solidFill>
                <a:schemeClr val="tx1">
                  <a:lumMod val="75000"/>
                  <a:lumOff val="25000"/>
                </a:schemeClr>
              </a:solidFill>
              <a:latin typeface="Century Gothic" panose="020B0502020202020204" pitchFamily="34" charset="0"/>
            </a:endParaRPr>
          </a:p>
          <a:p>
            <a:pPr algn="just"/>
            <a:endParaRPr lang="es-CO" sz="1400" dirty="0">
              <a:solidFill>
                <a:schemeClr val="tx1">
                  <a:lumMod val="75000"/>
                  <a:lumOff val="25000"/>
                </a:schemeClr>
              </a:solidFill>
              <a:latin typeface="Century Gothic" panose="020B0502020202020204" pitchFamily="34" charset="0"/>
            </a:endParaRPr>
          </a:p>
        </p:txBody>
      </p:sp>
      <p:sp>
        <p:nvSpPr>
          <p:cNvPr id="33" name="CuadroTexto 20">
            <a:extLst>
              <a:ext uri="{FF2B5EF4-FFF2-40B4-BE49-F238E27FC236}">
                <a16:creationId xmlns:a16="http://schemas.microsoft.com/office/drawing/2014/main" id="{42240C87-E902-45E0-ACDE-B84D087BE406}"/>
              </a:ext>
            </a:extLst>
          </p:cNvPr>
          <p:cNvSpPr txBox="1"/>
          <p:nvPr/>
        </p:nvSpPr>
        <p:spPr>
          <a:xfrm>
            <a:off x="6347923" y="4401147"/>
            <a:ext cx="2136893" cy="1600438"/>
          </a:xfrm>
          <a:prstGeom prst="rect">
            <a:avLst/>
          </a:prstGeom>
          <a:noFill/>
        </p:spPr>
        <p:txBody>
          <a:bodyPr wrap="square" rtlCol="0">
            <a:spAutoFit/>
          </a:bodyPr>
          <a:lstStyle/>
          <a:p>
            <a:pPr algn="just"/>
            <a:r>
              <a:rPr lang="en-US" sz="1400" b="1" dirty="0" err="1">
                <a:solidFill>
                  <a:schemeClr val="tx1">
                    <a:lumMod val="75000"/>
                    <a:lumOff val="25000"/>
                  </a:schemeClr>
                </a:solidFill>
                <a:latin typeface="Century Gothic" panose="020B0502020202020204" pitchFamily="34" charset="0"/>
              </a:rPr>
              <a:t>Ambiente</a:t>
            </a:r>
            <a:r>
              <a:rPr lang="en-US" sz="1400" b="1" dirty="0">
                <a:solidFill>
                  <a:schemeClr val="tx1">
                    <a:lumMod val="75000"/>
                    <a:lumOff val="25000"/>
                  </a:schemeClr>
                </a:solidFill>
                <a:latin typeface="Century Gothic" panose="020B0502020202020204" pitchFamily="34" charset="0"/>
              </a:rPr>
              <a:t> Laboral </a:t>
            </a:r>
            <a:r>
              <a:rPr lang="en-US" sz="1400" b="1" dirty="0" err="1">
                <a:solidFill>
                  <a:schemeClr val="tx1">
                    <a:lumMod val="75000"/>
                    <a:lumOff val="25000"/>
                  </a:schemeClr>
                </a:solidFill>
                <a:latin typeface="Century Gothic" panose="020B0502020202020204" pitchFamily="34" charset="0"/>
              </a:rPr>
              <a:t>Positivo</a:t>
            </a:r>
            <a:r>
              <a:rPr lang="en-US" sz="1400" b="1" dirty="0">
                <a:solidFill>
                  <a:schemeClr val="tx1">
                    <a:lumMod val="75000"/>
                    <a:lumOff val="25000"/>
                  </a:schemeClr>
                </a:solidFill>
                <a:latin typeface="Century Gothic" panose="020B0502020202020204" pitchFamily="34" charset="0"/>
              </a:rPr>
              <a:t>: </a:t>
            </a:r>
            <a:r>
              <a:rPr lang="es-ES" sz="1400" dirty="0">
                <a:solidFill>
                  <a:schemeClr val="tx1">
                    <a:lumMod val="75000"/>
                    <a:lumOff val="25000"/>
                  </a:schemeClr>
                </a:solidFill>
                <a:latin typeface="Century Gothic" panose="020B0502020202020204" pitchFamily="34" charset="0"/>
              </a:rPr>
              <a:t>Le recomendaría a un amigo o familiar que trabaje en esta organización .</a:t>
            </a:r>
            <a:endParaRPr lang="es-CO" sz="1400" dirty="0">
              <a:solidFill>
                <a:schemeClr val="tx1">
                  <a:lumMod val="75000"/>
                  <a:lumOff val="25000"/>
                </a:schemeClr>
              </a:solidFill>
              <a:latin typeface="Century Gothic" panose="020B0502020202020204" pitchFamily="34" charset="0"/>
            </a:endParaRPr>
          </a:p>
          <a:p>
            <a:pPr algn="just"/>
            <a:endParaRPr lang="es-CO" sz="1400" dirty="0">
              <a:solidFill>
                <a:schemeClr val="tx1">
                  <a:lumMod val="75000"/>
                  <a:lumOff val="25000"/>
                </a:schemeClr>
              </a:solidFill>
              <a:latin typeface="Century Gothic" panose="020B0502020202020204" pitchFamily="34" charset="0"/>
            </a:endParaRPr>
          </a:p>
        </p:txBody>
      </p:sp>
      <p:sp>
        <p:nvSpPr>
          <p:cNvPr id="34" name="CuadroTexto 21">
            <a:extLst>
              <a:ext uri="{FF2B5EF4-FFF2-40B4-BE49-F238E27FC236}">
                <a16:creationId xmlns:a16="http://schemas.microsoft.com/office/drawing/2014/main" id="{095A6163-73DD-44CE-9098-ADB35A52B8BE}"/>
              </a:ext>
            </a:extLst>
          </p:cNvPr>
          <p:cNvSpPr txBox="1"/>
          <p:nvPr/>
        </p:nvSpPr>
        <p:spPr>
          <a:xfrm>
            <a:off x="739776" y="1503280"/>
            <a:ext cx="2288411" cy="738664"/>
          </a:xfrm>
          <a:prstGeom prst="rect">
            <a:avLst/>
          </a:prstGeom>
          <a:noFill/>
        </p:spPr>
        <p:txBody>
          <a:bodyPr wrap="square" rtlCol="0">
            <a:spAutoFit/>
          </a:bodyPr>
          <a:lstStyle/>
          <a:p>
            <a:pPr algn="just"/>
            <a:r>
              <a:rPr lang="en-US" sz="1400" b="1" dirty="0">
                <a:solidFill>
                  <a:schemeClr val="tx1">
                    <a:lumMod val="75000"/>
                    <a:lumOff val="25000"/>
                  </a:schemeClr>
                </a:solidFill>
                <a:latin typeface="Century Gothic" panose="020B0502020202020204" pitchFamily="34" charset="0"/>
              </a:rPr>
              <a:t>Los </a:t>
            </a:r>
            <a:r>
              <a:rPr lang="en-US" sz="1400" b="1" dirty="0" err="1">
                <a:solidFill>
                  <a:schemeClr val="tx1">
                    <a:lumMod val="75000"/>
                    <a:lumOff val="25000"/>
                  </a:schemeClr>
                </a:solidFill>
                <a:latin typeface="Century Gothic" panose="020B0502020202020204" pitchFamily="34" charset="0"/>
              </a:rPr>
              <a:t>Líderes</a:t>
            </a:r>
            <a:r>
              <a:rPr lang="en-US" sz="1400" b="1" dirty="0">
                <a:solidFill>
                  <a:schemeClr val="tx1">
                    <a:lumMod val="75000"/>
                    <a:lumOff val="25000"/>
                  </a:schemeClr>
                </a:solidFill>
                <a:latin typeface="Century Gothic" panose="020B0502020202020204" pitchFamily="34" charset="0"/>
              </a:rPr>
              <a:t>: </a:t>
            </a:r>
            <a:r>
              <a:rPr lang="es-ES" sz="1400" dirty="0">
                <a:solidFill>
                  <a:schemeClr val="tx1">
                    <a:lumMod val="75000"/>
                    <a:lumOff val="25000"/>
                  </a:schemeClr>
                </a:solidFill>
                <a:latin typeface="Century Gothic" panose="020B0502020202020204" pitchFamily="34" charset="0"/>
              </a:rPr>
              <a:t>Los líderes en esta organización me inspiran.</a:t>
            </a:r>
            <a:endParaRPr lang="es-CO" sz="1400" dirty="0">
              <a:solidFill>
                <a:schemeClr val="tx1">
                  <a:lumMod val="75000"/>
                  <a:lumOff val="25000"/>
                </a:schemeClr>
              </a:solidFill>
              <a:latin typeface="Century Gothic" panose="020B0502020202020204" pitchFamily="34" charset="0"/>
            </a:endParaRPr>
          </a:p>
        </p:txBody>
      </p:sp>
      <p:sp>
        <p:nvSpPr>
          <p:cNvPr id="35" name="CuadroTexto 22">
            <a:extLst>
              <a:ext uri="{FF2B5EF4-FFF2-40B4-BE49-F238E27FC236}">
                <a16:creationId xmlns:a16="http://schemas.microsoft.com/office/drawing/2014/main" id="{9DD0D278-7E59-4CC7-8D72-726E4E874701}"/>
              </a:ext>
            </a:extLst>
          </p:cNvPr>
          <p:cNvSpPr txBox="1"/>
          <p:nvPr/>
        </p:nvSpPr>
        <p:spPr>
          <a:xfrm>
            <a:off x="30335" y="3089117"/>
            <a:ext cx="2644063" cy="954107"/>
          </a:xfrm>
          <a:prstGeom prst="rect">
            <a:avLst/>
          </a:prstGeom>
          <a:noFill/>
        </p:spPr>
        <p:txBody>
          <a:bodyPr wrap="square" rtlCol="0">
            <a:spAutoFit/>
          </a:bodyPr>
          <a:lstStyle/>
          <a:p>
            <a:pPr algn="just"/>
            <a:r>
              <a:rPr lang="en-US" sz="1400" b="1" dirty="0">
                <a:solidFill>
                  <a:schemeClr val="tx1">
                    <a:lumMod val="75000"/>
                    <a:lumOff val="25000"/>
                  </a:schemeClr>
                </a:solidFill>
                <a:latin typeface="Century Gothic" panose="020B0502020202020204" pitchFamily="34" charset="0"/>
              </a:rPr>
              <a:t>Mi Desarrollo y </a:t>
            </a:r>
            <a:r>
              <a:rPr lang="en-US" sz="1400" b="1" dirty="0" err="1">
                <a:solidFill>
                  <a:schemeClr val="tx1">
                    <a:lumMod val="75000"/>
                    <a:lumOff val="25000"/>
                  </a:schemeClr>
                </a:solidFill>
                <a:latin typeface="Century Gothic" panose="020B0502020202020204" pitchFamily="34" charset="0"/>
              </a:rPr>
              <a:t>Aprendizaje</a:t>
            </a:r>
            <a:r>
              <a:rPr lang="en-US" sz="1400" dirty="0">
                <a:solidFill>
                  <a:schemeClr val="tx1">
                    <a:lumMod val="75000"/>
                    <a:lumOff val="25000"/>
                  </a:schemeClr>
                </a:solidFill>
                <a:latin typeface="Century Gothic" panose="020B0502020202020204" pitchFamily="34" charset="0"/>
              </a:rPr>
              <a:t>: </a:t>
            </a:r>
            <a:r>
              <a:rPr lang="es-ES" sz="1400" dirty="0">
                <a:solidFill>
                  <a:schemeClr val="tx1">
                    <a:lumMod val="75000"/>
                    <a:lumOff val="25000"/>
                  </a:schemeClr>
                </a:solidFill>
                <a:latin typeface="Century Gothic" panose="020B0502020202020204" pitchFamily="34" charset="0"/>
              </a:rPr>
              <a:t>Me veo creciendo en esta organización en el futuro.</a:t>
            </a:r>
            <a:endParaRPr lang="es-CO" sz="1400" dirty="0">
              <a:solidFill>
                <a:schemeClr val="tx1">
                  <a:lumMod val="75000"/>
                  <a:lumOff val="25000"/>
                </a:schemeClr>
              </a:solidFill>
              <a:latin typeface="Century Gothic" panose="020B0502020202020204" pitchFamily="34" charset="0"/>
            </a:endParaRPr>
          </a:p>
          <a:p>
            <a:pPr algn="just"/>
            <a:endParaRPr lang="es-CO" sz="1400" dirty="0">
              <a:solidFill>
                <a:schemeClr val="tx1">
                  <a:lumMod val="75000"/>
                  <a:lumOff val="25000"/>
                </a:schemeClr>
              </a:solidFill>
              <a:latin typeface="Century Gothic" panose="020B0502020202020204" pitchFamily="34" charset="0"/>
            </a:endParaRPr>
          </a:p>
        </p:txBody>
      </p:sp>
      <p:sp>
        <p:nvSpPr>
          <p:cNvPr id="36" name="CuadroTexto 23">
            <a:extLst>
              <a:ext uri="{FF2B5EF4-FFF2-40B4-BE49-F238E27FC236}">
                <a16:creationId xmlns:a16="http://schemas.microsoft.com/office/drawing/2014/main" id="{2E42C866-D710-4141-9F43-57F1CBFD59ED}"/>
              </a:ext>
            </a:extLst>
          </p:cNvPr>
          <p:cNvSpPr txBox="1"/>
          <p:nvPr/>
        </p:nvSpPr>
        <p:spPr>
          <a:xfrm>
            <a:off x="834423" y="4514814"/>
            <a:ext cx="2099115" cy="1169551"/>
          </a:xfrm>
          <a:prstGeom prst="rect">
            <a:avLst/>
          </a:prstGeom>
          <a:noFill/>
        </p:spPr>
        <p:txBody>
          <a:bodyPr wrap="square" rtlCol="0">
            <a:spAutoFit/>
          </a:bodyPr>
          <a:lstStyle/>
          <a:p>
            <a:pPr algn="just"/>
            <a:r>
              <a:rPr lang="en-US" sz="1400" b="1" dirty="0">
                <a:solidFill>
                  <a:schemeClr val="tx1">
                    <a:lumMod val="75000"/>
                    <a:lumOff val="25000"/>
                  </a:schemeClr>
                </a:solidFill>
                <a:latin typeface="Century Gothic" panose="020B0502020202020204" pitchFamily="34" charset="0"/>
              </a:rPr>
              <a:t>Mi </a:t>
            </a:r>
            <a:r>
              <a:rPr lang="en-US" sz="1400" b="1" dirty="0" err="1">
                <a:solidFill>
                  <a:schemeClr val="tx1">
                    <a:lumMod val="75000"/>
                    <a:lumOff val="25000"/>
                  </a:schemeClr>
                </a:solidFill>
                <a:latin typeface="Century Gothic" panose="020B0502020202020204" pitchFamily="34" charset="0"/>
              </a:rPr>
              <a:t>Equipo</a:t>
            </a:r>
            <a:r>
              <a:rPr lang="es-CO" sz="1400" b="1" dirty="0">
                <a:solidFill>
                  <a:schemeClr val="tx1">
                    <a:lumMod val="75000"/>
                    <a:lumOff val="25000"/>
                  </a:schemeClr>
                </a:solidFill>
                <a:latin typeface="Century Gothic" panose="020B0502020202020204" pitchFamily="34" charset="0"/>
              </a:rPr>
              <a:t>: </a:t>
            </a:r>
            <a:r>
              <a:rPr lang="es-CO" sz="1400" dirty="0">
                <a:solidFill>
                  <a:schemeClr val="tx1">
                    <a:lumMod val="75000"/>
                    <a:lumOff val="25000"/>
                  </a:schemeClr>
                </a:solidFill>
                <a:latin typeface="Century Gothic" panose="020B0502020202020204" pitchFamily="34" charset="0"/>
              </a:rPr>
              <a:t>Hago parte de un equipo comprometido con la organización</a:t>
            </a:r>
            <a:r>
              <a:rPr lang="es-CO" sz="1400" b="1" dirty="0">
                <a:solidFill>
                  <a:schemeClr val="tx1">
                    <a:lumMod val="75000"/>
                    <a:lumOff val="25000"/>
                  </a:schemeClr>
                </a:solidFill>
                <a:latin typeface="Century Gothic" panose="020B0502020202020204" pitchFamily="34" charset="0"/>
              </a:rPr>
              <a:t>. </a:t>
            </a:r>
            <a:endParaRPr lang="es-CO" sz="1400" dirty="0">
              <a:solidFill>
                <a:schemeClr val="tx1">
                  <a:lumMod val="75000"/>
                  <a:lumOff val="25000"/>
                </a:schemeClr>
              </a:solidFill>
              <a:latin typeface="Century Gothic" panose="020B0502020202020204" pitchFamily="34" charset="0"/>
            </a:endParaRPr>
          </a:p>
          <a:p>
            <a:pPr algn="just"/>
            <a:endParaRPr lang="es-CO" sz="1400" dirty="0">
              <a:solidFill>
                <a:schemeClr val="tx1">
                  <a:lumMod val="75000"/>
                  <a:lumOff val="25000"/>
                </a:schemeClr>
              </a:solidFill>
              <a:latin typeface="Century Gothic" panose="020B0502020202020204" pitchFamily="34" charset="0"/>
            </a:endParaRPr>
          </a:p>
        </p:txBody>
      </p:sp>
      <p:sp>
        <p:nvSpPr>
          <p:cNvPr id="37" name="CuadroTexto 9">
            <a:extLst>
              <a:ext uri="{FF2B5EF4-FFF2-40B4-BE49-F238E27FC236}">
                <a16:creationId xmlns:a16="http://schemas.microsoft.com/office/drawing/2014/main" id="{C5421DA7-74AB-45BF-9E97-F0323EFA7424}"/>
              </a:ext>
            </a:extLst>
          </p:cNvPr>
          <p:cNvSpPr txBox="1"/>
          <p:nvPr/>
        </p:nvSpPr>
        <p:spPr>
          <a:xfrm>
            <a:off x="3980993" y="3325913"/>
            <a:ext cx="1574786" cy="307777"/>
          </a:xfrm>
          <a:prstGeom prst="rect">
            <a:avLst/>
          </a:prstGeom>
          <a:noFill/>
        </p:spPr>
        <p:txBody>
          <a:bodyPr wrap="square" rtlCol="0">
            <a:spAutoFit/>
          </a:bodyPr>
          <a:lstStyle/>
          <a:p>
            <a:pPr algn="ctr"/>
            <a:r>
              <a:rPr lang="es-CO" sz="1400" b="1" dirty="0">
                <a:solidFill>
                  <a:schemeClr val="bg1"/>
                </a:solidFill>
                <a:latin typeface="Century Gothic" panose="020B0502020202020204" pitchFamily="34" charset="0"/>
              </a:rPr>
              <a:t>ENGAGEMENT</a:t>
            </a:r>
          </a:p>
        </p:txBody>
      </p:sp>
      <p:grpSp>
        <p:nvGrpSpPr>
          <p:cNvPr id="2" name="Grupo 1">
            <a:extLst>
              <a:ext uri="{FF2B5EF4-FFF2-40B4-BE49-F238E27FC236}">
                <a16:creationId xmlns:a16="http://schemas.microsoft.com/office/drawing/2014/main" id="{756E4454-F36D-4EED-A108-6273DD3D12C6}"/>
              </a:ext>
            </a:extLst>
          </p:cNvPr>
          <p:cNvGrpSpPr/>
          <p:nvPr/>
        </p:nvGrpSpPr>
        <p:grpSpPr>
          <a:xfrm>
            <a:off x="2660177" y="1995418"/>
            <a:ext cx="3858026" cy="3528516"/>
            <a:chOff x="2340377" y="2381211"/>
            <a:chExt cx="3564623" cy="3260172"/>
          </a:xfrm>
        </p:grpSpPr>
        <p:pic>
          <p:nvPicPr>
            <p:cNvPr id="38" name="Imagen 8" descr="Imagen que contiene texto&#10;&#10;Descripción generada automáticamente">
              <a:extLst>
                <a:ext uri="{FF2B5EF4-FFF2-40B4-BE49-F238E27FC236}">
                  <a16:creationId xmlns:a16="http://schemas.microsoft.com/office/drawing/2014/main" id="{EC25F01C-693A-064D-B1EB-C5673C79B4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0377" y="2381211"/>
              <a:ext cx="3564623" cy="3260172"/>
            </a:xfrm>
            <a:prstGeom prst="rect">
              <a:avLst/>
            </a:prstGeom>
          </p:spPr>
        </p:pic>
        <p:sp>
          <p:nvSpPr>
            <p:cNvPr id="39" name="CuadroTexto 9">
              <a:extLst>
                <a:ext uri="{FF2B5EF4-FFF2-40B4-BE49-F238E27FC236}">
                  <a16:creationId xmlns:a16="http://schemas.microsoft.com/office/drawing/2014/main" id="{38772527-67EB-D84F-8738-75F9CE1E05E1}"/>
                </a:ext>
              </a:extLst>
            </p:cNvPr>
            <p:cNvSpPr txBox="1"/>
            <p:nvPr/>
          </p:nvSpPr>
          <p:spPr>
            <a:xfrm>
              <a:off x="3440430" y="3874930"/>
              <a:ext cx="1401346" cy="307777"/>
            </a:xfrm>
            <a:prstGeom prst="rect">
              <a:avLst/>
            </a:prstGeom>
            <a:noFill/>
          </p:spPr>
          <p:txBody>
            <a:bodyPr wrap="none" rtlCol="0">
              <a:spAutoFit/>
            </a:bodyPr>
            <a:lstStyle/>
            <a:p>
              <a:r>
                <a:rPr lang="es-ES_tradnl" sz="1400" b="1" dirty="0">
                  <a:solidFill>
                    <a:schemeClr val="bg1"/>
                  </a:solidFill>
                  <a:latin typeface="Century Gothic" panose="020B0502020202020204" pitchFamily="34" charset="0"/>
                </a:rPr>
                <a:t>ENGAGEMENT</a:t>
              </a:r>
            </a:p>
          </p:txBody>
        </p:sp>
      </p:grpSp>
      <p:grpSp>
        <p:nvGrpSpPr>
          <p:cNvPr id="16" name="Grupo 15">
            <a:extLst>
              <a:ext uri="{FF2B5EF4-FFF2-40B4-BE49-F238E27FC236}">
                <a16:creationId xmlns:a16="http://schemas.microsoft.com/office/drawing/2014/main" id="{CBF01902-5E58-754F-9B65-37278C984E59}"/>
              </a:ext>
            </a:extLst>
          </p:cNvPr>
          <p:cNvGrpSpPr/>
          <p:nvPr/>
        </p:nvGrpSpPr>
        <p:grpSpPr>
          <a:xfrm>
            <a:off x="-2816" y="6620316"/>
            <a:ext cx="9181257" cy="234717"/>
            <a:chOff x="-1" y="7465568"/>
            <a:chExt cx="12868105" cy="328971"/>
          </a:xfrm>
        </p:grpSpPr>
        <p:sp>
          <p:nvSpPr>
            <p:cNvPr id="17" name="object 2">
              <a:extLst>
                <a:ext uri="{FF2B5EF4-FFF2-40B4-BE49-F238E27FC236}">
                  <a16:creationId xmlns:a16="http://schemas.microsoft.com/office/drawing/2014/main" id="{6EFE9F45-59CA-724C-B249-7CD475B5776F}"/>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sz="1284"/>
            </a:p>
          </p:txBody>
        </p:sp>
        <p:sp>
          <p:nvSpPr>
            <p:cNvPr id="18" name="object 3">
              <a:extLst>
                <a:ext uri="{FF2B5EF4-FFF2-40B4-BE49-F238E27FC236}">
                  <a16:creationId xmlns:a16="http://schemas.microsoft.com/office/drawing/2014/main" id="{62BF9823-222A-7144-8A0B-9DCCAB09E575}"/>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sz="1284"/>
            </a:p>
          </p:txBody>
        </p:sp>
        <p:sp>
          <p:nvSpPr>
            <p:cNvPr id="19" name="object 4">
              <a:extLst>
                <a:ext uri="{FF2B5EF4-FFF2-40B4-BE49-F238E27FC236}">
                  <a16:creationId xmlns:a16="http://schemas.microsoft.com/office/drawing/2014/main" id="{E5DAA6C4-CF20-9042-9B5A-697F28C9EEA5}"/>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sz="1284"/>
            </a:p>
          </p:txBody>
        </p:sp>
        <p:sp>
          <p:nvSpPr>
            <p:cNvPr id="20" name="16 Rectángulo">
              <a:extLst>
                <a:ext uri="{FF2B5EF4-FFF2-40B4-BE49-F238E27FC236}">
                  <a16:creationId xmlns:a16="http://schemas.microsoft.com/office/drawing/2014/main" id="{F9F37EDF-2858-DD48-BD8C-ABDECF353489}"/>
                </a:ext>
              </a:extLst>
            </p:cNvPr>
            <p:cNvSpPr/>
            <p:nvPr/>
          </p:nvSpPr>
          <p:spPr>
            <a:xfrm>
              <a:off x="10178891" y="7472790"/>
              <a:ext cx="2577426" cy="314001"/>
            </a:xfrm>
            <a:prstGeom prst="rect">
              <a:avLst/>
            </a:prstGeom>
          </p:spPr>
          <p:txBody>
            <a:bodyPr wrap="none">
              <a:spAutoFit/>
            </a:bodyPr>
            <a:lstStyle/>
            <a:p>
              <a:pPr algn="r" defTabSz="652424">
                <a:defRPr/>
              </a:pPr>
              <a:r>
                <a:rPr lang="en-US" sz="856" dirty="0">
                  <a:solidFill>
                    <a:prstClr val="black">
                      <a:lumMod val="65000"/>
                      <a:lumOff val="35000"/>
                    </a:prstClr>
                  </a:solidFill>
                  <a:latin typeface="Calibri"/>
                </a:rPr>
                <a:t>Copyright by OCC All Rights Reserved</a:t>
              </a:r>
            </a:p>
          </p:txBody>
        </p:sp>
      </p:grpSp>
      <p:pic>
        <p:nvPicPr>
          <p:cNvPr id="24" name="Imagen 23"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45" y="5758417"/>
            <a:ext cx="787847" cy="787847"/>
          </a:xfrm>
          <a:prstGeom prst="rect">
            <a:avLst/>
          </a:prstGeom>
        </p:spPr>
      </p:pic>
      <p:pic>
        <p:nvPicPr>
          <p:cNvPr id="25" name="Imagen 24"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875092" y="5845884"/>
            <a:ext cx="1693907" cy="523649"/>
          </a:xfrm>
          <a:prstGeom prst="rect">
            <a:avLst/>
          </a:prstGeom>
        </p:spPr>
      </p:pic>
      <p:cxnSp>
        <p:nvCxnSpPr>
          <p:cNvPr id="26" name="Conector recto 25">
            <a:extLst>
              <a:ext uri="{FF2B5EF4-FFF2-40B4-BE49-F238E27FC236}">
                <a16:creationId xmlns:a16="http://schemas.microsoft.com/office/drawing/2014/main" id="{F0F975DC-53AD-41E2-9F18-861E30CF33E5}"/>
              </a:ext>
            </a:extLst>
          </p:cNvPr>
          <p:cNvCxnSpPr/>
          <p:nvPr/>
        </p:nvCxnSpPr>
        <p:spPr>
          <a:xfrm>
            <a:off x="825896" y="5784924"/>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24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37890" y="135461"/>
            <a:ext cx="8023204" cy="590440"/>
          </a:xfrm>
        </p:spPr>
        <p:txBody>
          <a:bodyPr>
            <a:normAutofit/>
          </a:bodyPr>
          <a:lstStyle/>
          <a:p>
            <a:pPr algn="ctr"/>
            <a:r>
              <a:rPr lang="es-ES" sz="2800" b="1" dirty="0">
                <a:solidFill>
                  <a:schemeClr val="tx1">
                    <a:lumMod val="75000"/>
                    <a:lumOff val="25000"/>
                  </a:schemeClr>
                </a:solidFill>
                <a:latin typeface="Century Gothic" panose="020B0502020202020204" pitchFamily="34" charset="0"/>
                <a:ea typeface="+mn-ea"/>
                <a:cs typeface="+mn-cs"/>
              </a:rPr>
              <a:t>¿CÓMO FUNCIONA NUESTRO MODELO? </a:t>
            </a:r>
          </a:p>
        </p:txBody>
      </p:sp>
      <p:sp>
        <p:nvSpPr>
          <p:cNvPr id="3" name="Rectángulo 2">
            <a:extLst>
              <a:ext uri="{FF2B5EF4-FFF2-40B4-BE49-F238E27FC236}">
                <a16:creationId xmlns:a16="http://schemas.microsoft.com/office/drawing/2014/main" id="{D6C04DA7-3EC5-4809-96C8-A4E9C7F78A15}"/>
              </a:ext>
            </a:extLst>
          </p:cNvPr>
          <p:cNvSpPr/>
          <p:nvPr/>
        </p:nvSpPr>
        <p:spPr>
          <a:xfrm>
            <a:off x="437890" y="905725"/>
            <a:ext cx="8160244" cy="307777"/>
          </a:xfrm>
          <a:prstGeom prst="rect">
            <a:avLst/>
          </a:prstGeom>
        </p:spPr>
        <p:txBody>
          <a:bodyPr wrap="square">
            <a:spAutoFit/>
          </a:bodyPr>
          <a:lstStyle/>
          <a:p>
            <a:pPr algn="ctr"/>
            <a:r>
              <a:rPr lang="es-ES" sz="1400" dirty="0">
                <a:solidFill>
                  <a:schemeClr val="tx1">
                    <a:lumMod val="75000"/>
                    <a:lumOff val="25000"/>
                  </a:schemeClr>
                </a:solidFill>
                <a:latin typeface="Century Gothic" panose="020B0502020202020204" pitchFamily="34" charset="0"/>
              </a:rPr>
              <a:t>Nuestro modelo OCC Pulse brinda la posibilidad de realizar dos tipos de mediciones:</a:t>
            </a:r>
            <a:endParaRPr lang="en-US" sz="1400" dirty="0">
              <a:solidFill>
                <a:schemeClr val="tx1">
                  <a:lumMod val="75000"/>
                  <a:lumOff val="25000"/>
                </a:schemeClr>
              </a:solidFill>
              <a:latin typeface="Century Gothic" panose="020B0502020202020204" pitchFamily="34" charset="0"/>
            </a:endParaRPr>
          </a:p>
        </p:txBody>
      </p:sp>
      <p:sp>
        <p:nvSpPr>
          <p:cNvPr id="5" name="CuadroTexto 4">
            <a:extLst>
              <a:ext uri="{FF2B5EF4-FFF2-40B4-BE49-F238E27FC236}">
                <a16:creationId xmlns:a16="http://schemas.microsoft.com/office/drawing/2014/main" id="{1096F660-BFB1-4A91-82F4-0B9A81D633C7}"/>
              </a:ext>
            </a:extLst>
          </p:cNvPr>
          <p:cNvSpPr txBox="1"/>
          <p:nvPr/>
        </p:nvSpPr>
        <p:spPr>
          <a:xfrm>
            <a:off x="429707" y="1646435"/>
            <a:ext cx="2851864" cy="4647426"/>
          </a:xfrm>
          <a:prstGeom prst="rect">
            <a:avLst/>
          </a:prstGeom>
          <a:noFill/>
        </p:spPr>
        <p:txBody>
          <a:bodyPr wrap="square" rtlCol="0">
            <a:spAutoFit/>
          </a:bodyPr>
          <a:lstStyle/>
          <a:p>
            <a:r>
              <a:rPr lang="es-ES" sz="1600" b="1" dirty="0">
                <a:solidFill>
                  <a:schemeClr val="tx1">
                    <a:lumMod val="75000"/>
                    <a:lumOff val="25000"/>
                  </a:schemeClr>
                </a:solidFill>
                <a:latin typeface="Century Gothic" panose="020B0502020202020204" pitchFamily="34" charset="0"/>
              </a:rPr>
              <a:t>          </a:t>
            </a:r>
            <a:r>
              <a:rPr lang="es-ES" sz="1600" b="1" dirty="0" err="1">
                <a:solidFill>
                  <a:schemeClr val="tx1">
                    <a:lumMod val="75000"/>
                    <a:lumOff val="25000"/>
                  </a:schemeClr>
                </a:solidFill>
                <a:latin typeface="Century Gothic" panose="020B0502020202020204" pitchFamily="34" charset="0"/>
              </a:rPr>
              <a:t>Engagement</a:t>
            </a:r>
            <a:endParaRPr lang="es-ES" sz="1600" b="1" dirty="0">
              <a:solidFill>
                <a:schemeClr val="tx1">
                  <a:lumMod val="75000"/>
                  <a:lumOff val="25000"/>
                </a:schemeClr>
              </a:solidFill>
              <a:latin typeface="Century Gothic" panose="020B0502020202020204" pitchFamily="34" charset="0"/>
            </a:endParaRPr>
          </a:p>
          <a:p>
            <a:pPr algn="just"/>
            <a:endParaRPr lang="es-ES" sz="1400" dirty="0">
              <a:solidFill>
                <a:schemeClr val="tx1">
                  <a:lumMod val="75000"/>
                  <a:lumOff val="25000"/>
                </a:schemeClr>
              </a:solidFill>
              <a:latin typeface="Century Gothic" panose="020B0502020202020204" pitchFamily="34" charset="0"/>
            </a:endParaRPr>
          </a:p>
          <a:p>
            <a:pPr algn="just"/>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chemeClr val="tx1">
                    <a:lumMod val="75000"/>
                    <a:lumOff val="25000"/>
                  </a:schemeClr>
                </a:solidFill>
                <a:latin typeface="Century Gothic" panose="020B0502020202020204" pitchFamily="34" charset="0"/>
              </a:rPr>
              <a:t>Periodicidad sugerida anual.</a:t>
            </a: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chemeClr val="tx1">
                    <a:lumMod val="75000"/>
                    <a:lumOff val="25000"/>
                  </a:schemeClr>
                </a:solidFill>
                <a:latin typeface="Century Gothic" panose="020B0502020202020204" pitchFamily="34" charset="0"/>
              </a:rPr>
              <a:t>Panorama general de la Organización.</a:t>
            </a:r>
          </a:p>
          <a:p>
            <a:pPr algn="just"/>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chemeClr val="tx1">
                    <a:lumMod val="75000"/>
                    <a:lumOff val="25000"/>
                  </a:schemeClr>
                </a:solidFill>
                <a:latin typeface="Century Gothic" panose="020B0502020202020204" pitchFamily="34" charset="0"/>
              </a:rPr>
              <a:t>Cortes demográficos ilimitados que permiten análisis detallados.</a:t>
            </a: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Identifica las causas que afectan el compromiso.</a:t>
            </a:r>
          </a:p>
          <a:p>
            <a:pPr marL="285750" indent="-285750"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CO" sz="1400" dirty="0">
                <a:solidFill>
                  <a:schemeClr val="tx1">
                    <a:lumMod val="75000"/>
                    <a:lumOff val="25000"/>
                  </a:schemeClr>
                </a:solidFill>
                <a:latin typeface="Century Gothic" panose="020B0502020202020204" pitchFamily="34" charset="0"/>
              </a:rPr>
              <a:t>Cuenta con 60 preguntas.</a:t>
            </a:r>
          </a:p>
          <a:p>
            <a:pPr marL="285750" indent="-285750"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endParaRPr lang="es-CO"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p:txBody>
      </p:sp>
      <p:sp>
        <p:nvSpPr>
          <p:cNvPr id="6" name="CuadroTexto 5">
            <a:extLst>
              <a:ext uri="{FF2B5EF4-FFF2-40B4-BE49-F238E27FC236}">
                <a16:creationId xmlns:a16="http://schemas.microsoft.com/office/drawing/2014/main" id="{E0E431E1-490E-43F1-B012-95C1C525A7D9}"/>
              </a:ext>
            </a:extLst>
          </p:cNvPr>
          <p:cNvSpPr txBox="1"/>
          <p:nvPr/>
        </p:nvSpPr>
        <p:spPr>
          <a:xfrm>
            <a:off x="5688915" y="1646435"/>
            <a:ext cx="3141602" cy="4431983"/>
          </a:xfrm>
          <a:prstGeom prst="rect">
            <a:avLst/>
          </a:prstGeom>
          <a:noFill/>
        </p:spPr>
        <p:txBody>
          <a:bodyPr wrap="square" rtlCol="0">
            <a:spAutoFit/>
          </a:bodyPr>
          <a:lstStyle/>
          <a:p>
            <a:pPr algn="just"/>
            <a:r>
              <a:rPr lang="es-ES" sz="1600" b="1" dirty="0">
                <a:solidFill>
                  <a:schemeClr val="tx1">
                    <a:lumMod val="75000"/>
                    <a:lumOff val="25000"/>
                  </a:schemeClr>
                </a:solidFill>
                <a:latin typeface="Century Gothic" panose="020B0502020202020204" pitchFamily="34" charset="0"/>
              </a:rPr>
              <a:t>                      Pulse</a:t>
            </a: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chemeClr val="tx1">
                    <a:lumMod val="75000"/>
                    <a:lumOff val="25000"/>
                  </a:schemeClr>
                </a:solidFill>
                <a:latin typeface="Century Gothic" panose="020B0502020202020204" pitchFamily="34" charset="0"/>
              </a:rPr>
              <a:t>Periodicidad entre semanal y mensual.</a:t>
            </a: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chemeClr val="tx1">
                    <a:lumMod val="75000"/>
                    <a:lumOff val="25000"/>
                  </a:schemeClr>
                </a:solidFill>
                <a:latin typeface="Century Gothic" panose="020B0502020202020204" pitchFamily="34" charset="0"/>
              </a:rPr>
              <a:t>Evaluación continua como técnica de seguimiento sobre ciertas acciones.</a:t>
            </a: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chemeClr val="tx1">
                    <a:lumMod val="75000"/>
                    <a:lumOff val="25000"/>
                  </a:schemeClr>
                </a:solidFill>
                <a:latin typeface="Century Gothic" panose="020B0502020202020204" pitchFamily="34" charset="0"/>
              </a:rPr>
              <a:t>Comparaciones entre diferentes equipos.</a:t>
            </a: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chemeClr val="tx1">
                    <a:lumMod val="75000"/>
                    <a:lumOff val="25000"/>
                  </a:schemeClr>
                </a:solidFill>
                <a:latin typeface="Century Gothic" panose="020B0502020202020204" pitchFamily="34" charset="0"/>
              </a:rPr>
              <a:t>Hasta 18 preguntas disponibles para hacer los diferentes pulsos y tres preguntas abiertas.</a:t>
            </a:r>
          </a:p>
          <a:p>
            <a:pPr marL="285750" indent="-285750" algn="just">
              <a:buFont typeface="Arial" panose="020B0604020202020204" pitchFamily="34" charset="0"/>
              <a:buChar char="•"/>
            </a:pPr>
            <a:endParaRPr lang="es-ES" sz="1400"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chemeClr val="tx1">
                    <a:lumMod val="75000"/>
                    <a:lumOff val="25000"/>
                  </a:schemeClr>
                </a:solidFill>
                <a:latin typeface="Century Gothic" panose="020B0502020202020204" pitchFamily="34" charset="0"/>
              </a:rPr>
              <a:t>Flexibilidad para definir equipos. </a:t>
            </a:r>
            <a:endParaRPr lang="en-US" sz="1400" dirty="0">
              <a:solidFill>
                <a:schemeClr val="tx1">
                  <a:lumMod val="75000"/>
                  <a:lumOff val="25000"/>
                </a:schemeClr>
              </a:solidFill>
              <a:latin typeface="Century Gothic" panose="020B0502020202020204" pitchFamily="34" charset="0"/>
            </a:endParaRPr>
          </a:p>
        </p:txBody>
      </p:sp>
      <p:grpSp>
        <p:nvGrpSpPr>
          <p:cNvPr id="7" name="Grupo 6">
            <a:extLst>
              <a:ext uri="{FF2B5EF4-FFF2-40B4-BE49-F238E27FC236}">
                <a16:creationId xmlns:a16="http://schemas.microsoft.com/office/drawing/2014/main" id="{C183B976-B6FD-3542-8F1D-940D498EA494}"/>
              </a:ext>
            </a:extLst>
          </p:cNvPr>
          <p:cNvGrpSpPr/>
          <p:nvPr/>
        </p:nvGrpSpPr>
        <p:grpSpPr>
          <a:xfrm>
            <a:off x="-2816" y="6620316"/>
            <a:ext cx="9181257" cy="234717"/>
            <a:chOff x="-1" y="7465568"/>
            <a:chExt cx="12868105" cy="328971"/>
          </a:xfrm>
        </p:grpSpPr>
        <p:sp>
          <p:nvSpPr>
            <p:cNvPr id="8" name="object 2">
              <a:extLst>
                <a:ext uri="{FF2B5EF4-FFF2-40B4-BE49-F238E27FC236}">
                  <a16:creationId xmlns:a16="http://schemas.microsoft.com/office/drawing/2014/main" id="{A7C4EF6B-AFDE-144E-A8FC-A36D8BEAE5D8}"/>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sz="1284"/>
            </a:p>
          </p:txBody>
        </p:sp>
        <p:sp>
          <p:nvSpPr>
            <p:cNvPr id="9" name="object 3">
              <a:extLst>
                <a:ext uri="{FF2B5EF4-FFF2-40B4-BE49-F238E27FC236}">
                  <a16:creationId xmlns:a16="http://schemas.microsoft.com/office/drawing/2014/main" id="{B595B8B7-22DD-0640-A22C-F0D16FD813AF}"/>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sz="1284"/>
            </a:p>
          </p:txBody>
        </p:sp>
        <p:sp>
          <p:nvSpPr>
            <p:cNvPr id="10" name="object 4">
              <a:extLst>
                <a:ext uri="{FF2B5EF4-FFF2-40B4-BE49-F238E27FC236}">
                  <a16:creationId xmlns:a16="http://schemas.microsoft.com/office/drawing/2014/main" id="{830BE739-7694-E549-A059-BF9ADB89A195}"/>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sz="1284"/>
            </a:p>
          </p:txBody>
        </p:sp>
        <p:sp>
          <p:nvSpPr>
            <p:cNvPr id="11" name="16 Rectángulo">
              <a:extLst>
                <a:ext uri="{FF2B5EF4-FFF2-40B4-BE49-F238E27FC236}">
                  <a16:creationId xmlns:a16="http://schemas.microsoft.com/office/drawing/2014/main" id="{8235C8E8-05A6-7B40-BD96-8BE6D939082E}"/>
                </a:ext>
              </a:extLst>
            </p:cNvPr>
            <p:cNvSpPr/>
            <p:nvPr/>
          </p:nvSpPr>
          <p:spPr>
            <a:xfrm>
              <a:off x="10178891" y="7472790"/>
              <a:ext cx="2577426" cy="314001"/>
            </a:xfrm>
            <a:prstGeom prst="rect">
              <a:avLst/>
            </a:prstGeom>
          </p:spPr>
          <p:txBody>
            <a:bodyPr wrap="none">
              <a:spAutoFit/>
            </a:bodyPr>
            <a:lstStyle/>
            <a:p>
              <a:pPr algn="r" defTabSz="652424">
                <a:defRPr/>
              </a:pPr>
              <a:r>
                <a:rPr lang="en-US" sz="856" dirty="0">
                  <a:solidFill>
                    <a:prstClr val="black">
                      <a:lumMod val="65000"/>
                      <a:lumOff val="35000"/>
                    </a:prstClr>
                  </a:solidFill>
                  <a:latin typeface="Calibri"/>
                </a:rPr>
                <a:t>Copyright by OCC All Rights Reserved</a:t>
              </a:r>
            </a:p>
          </p:txBody>
        </p:sp>
      </p:grpSp>
      <p:pic>
        <p:nvPicPr>
          <p:cNvPr id="1026" name="Picture 2" descr="La importancia de la medición y la optimización de nuestros sites - Alex  Furquet | Marketing Directo">
            <a:extLst>
              <a:ext uri="{FF2B5EF4-FFF2-40B4-BE49-F238E27FC236}">
                <a16:creationId xmlns:a16="http://schemas.microsoft.com/office/drawing/2014/main" id="{C10A9C04-3B85-3042-84DC-B0CF45186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753" y="1302410"/>
            <a:ext cx="2317617" cy="134762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62" y="5702351"/>
            <a:ext cx="890633" cy="890633"/>
          </a:xfrm>
          <a:prstGeom prst="rect">
            <a:avLst/>
          </a:prstGeom>
        </p:spPr>
      </p:pic>
      <p:pic>
        <p:nvPicPr>
          <p:cNvPr id="13" name="Imagen 12"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955707" y="5805137"/>
            <a:ext cx="1768022" cy="546561"/>
          </a:xfrm>
          <a:prstGeom prst="rect">
            <a:avLst/>
          </a:prstGeom>
        </p:spPr>
      </p:pic>
      <p:cxnSp>
        <p:nvCxnSpPr>
          <p:cNvPr id="14" name="Conector recto 13">
            <a:extLst>
              <a:ext uri="{FF2B5EF4-FFF2-40B4-BE49-F238E27FC236}">
                <a16:creationId xmlns:a16="http://schemas.microsoft.com/office/drawing/2014/main" id="{F0F975DC-53AD-41E2-9F18-861E30CF33E5}"/>
              </a:ext>
            </a:extLst>
          </p:cNvPr>
          <p:cNvCxnSpPr/>
          <p:nvPr/>
        </p:nvCxnSpPr>
        <p:spPr>
          <a:xfrm>
            <a:off x="844871" y="5775224"/>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856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ítulo 2">
            <a:extLst>
              <a:ext uri="{FF2B5EF4-FFF2-40B4-BE49-F238E27FC236}">
                <a16:creationId xmlns:a16="http://schemas.microsoft.com/office/drawing/2014/main" id="{85801879-1441-4CC9-9DF0-8A5A9D5F2714}"/>
              </a:ext>
            </a:extLst>
          </p:cNvPr>
          <p:cNvSpPr txBox="1">
            <a:spLocks/>
          </p:cNvSpPr>
          <p:nvPr/>
        </p:nvSpPr>
        <p:spPr>
          <a:xfrm>
            <a:off x="295997" y="278856"/>
            <a:ext cx="8848003" cy="5502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dirty="0">
                <a:solidFill>
                  <a:schemeClr val="tx1">
                    <a:lumMod val="75000"/>
                    <a:lumOff val="25000"/>
                  </a:schemeClr>
                </a:solidFill>
                <a:cs typeface="Calibri Light"/>
              </a:rPr>
              <a:t>VALOR AGREGADO DEL MODELO OCC PULSE</a:t>
            </a:r>
          </a:p>
        </p:txBody>
      </p:sp>
      <p:sp>
        <p:nvSpPr>
          <p:cNvPr id="98" name="Rectángulo 97">
            <a:extLst>
              <a:ext uri="{FF2B5EF4-FFF2-40B4-BE49-F238E27FC236}">
                <a16:creationId xmlns:a16="http://schemas.microsoft.com/office/drawing/2014/main" id="{2C819D76-D8B0-4EF4-9FB6-3C28D2839108}"/>
              </a:ext>
            </a:extLst>
          </p:cNvPr>
          <p:cNvSpPr/>
          <p:nvPr/>
        </p:nvSpPr>
        <p:spPr>
          <a:xfrm>
            <a:off x="794834" y="3515258"/>
            <a:ext cx="8028376" cy="584775"/>
          </a:xfrm>
          <a:prstGeom prst="rect">
            <a:avLst/>
          </a:prstGeom>
        </p:spPr>
        <p:txBody>
          <a:bodyPr wrap="square">
            <a:spAutoFit/>
          </a:bodyPr>
          <a:lstStyle/>
          <a:p>
            <a:pPr marL="93662" algn="just"/>
            <a:r>
              <a:rPr lang="es-ES" sz="1600" dirty="0">
                <a:solidFill>
                  <a:schemeClr val="tx1">
                    <a:lumMod val="75000"/>
                    <a:lumOff val="25000"/>
                  </a:schemeClr>
                </a:solidFill>
              </a:rPr>
              <a:t>Ayuda a gestionar factores claves para el </a:t>
            </a:r>
            <a:r>
              <a:rPr lang="es-ES" sz="1600" i="1" dirty="0" err="1">
                <a:solidFill>
                  <a:schemeClr val="tx1">
                    <a:lumMod val="75000"/>
                    <a:lumOff val="25000"/>
                  </a:schemeClr>
                </a:solidFill>
              </a:rPr>
              <a:t>Engagement</a:t>
            </a:r>
            <a:r>
              <a:rPr lang="es-ES" sz="1600" dirty="0">
                <a:solidFill>
                  <a:schemeClr val="tx1">
                    <a:lumMod val="75000"/>
                    <a:lumOff val="25000"/>
                  </a:schemeClr>
                </a:solidFill>
              </a:rPr>
              <a:t> como el Propósito Superior, la experiencia del empleado y la calidad de los líderes.</a:t>
            </a:r>
          </a:p>
        </p:txBody>
      </p:sp>
      <p:sp>
        <p:nvSpPr>
          <p:cNvPr id="123" name="Elipse 122">
            <a:extLst>
              <a:ext uri="{FF2B5EF4-FFF2-40B4-BE49-F238E27FC236}">
                <a16:creationId xmlns:a16="http://schemas.microsoft.com/office/drawing/2014/main" id="{C0BD9379-8E32-8D4C-A130-48922390C6C7}"/>
              </a:ext>
            </a:extLst>
          </p:cNvPr>
          <p:cNvSpPr/>
          <p:nvPr/>
        </p:nvSpPr>
        <p:spPr>
          <a:xfrm>
            <a:off x="332524" y="2977231"/>
            <a:ext cx="401053" cy="407043"/>
          </a:xfrm>
          <a:prstGeom prst="ellipse">
            <a:avLst/>
          </a:prstGeom>
          <a:solidFill>
            <a:srgbClr val="60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dirty="0"/>
              <a:t>4</a:t>
            </a:r>
          </a:p>
        </p:txBody>
      </p:sp>
      <p:sp>
        <p:nvSpPr>
          <p:cNvPr id="124" name="Elipse 123">
            <a:extLst>
              <a:ext uri="{FF2B5EF4-FFF2-40B4-BE49-F238E27FC236}">
                <a16:creationId xmlns:a16="http://schemas.microsoft.com/office/drawing/2014/main" id="{4402054A-7247-CD47-86DD-4FD98B7A792D}"/>
              </a:ext>
            </a:extLst>
          </p:cNvPr>
          <p:cNvSpPr/>
          <p:nvPr/>
        </p:nvSpPr>
        <p:spPr>
          <a:xfrm>
            <a:off x="332524" y="2363906"/>
            <a:ext cx="401053" cy="407043"/>
          </a:xfrm>
          <a:prstGeom prst="ellipse">
            <a:avLst/>
          </a:prstGeom>
          <a:solidFill>
            <a:srgbClr val="74F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dirty="0"/>
              <a:t>3</a:t>
            </a:r>
          </a:p>
        </p:txBody>
      </p:sp>
      <p:sp>
        <p:nvSpPr>
          <p:cNvPr id="125" name="Elipse 124">
            <a:extLst>
              <a:ext uri="{FF2B5EF4-FFF2-40B4-BE49-F238E27FC236}">
                <a16:creationId xmlns:a16="http://schemas.microsoft.com/office/drawing/2014/main" id="{FDA83453-BDD7-6E4A-A079-E115F3385D47}"/>
              </a:ext>
            </a:extLst>
          </p:cNvPr>
          <p:cNvSpPr/>
          <p:nvPr/>
        </p:nvSpPr>
        <p:spPr>
          <a:xfrm>
            <a:off x="333739" y="1554642"/>
            <a:ext cx="401053" cy="407043"/>
          </a:xfrm>
          <a:prstGeom prst="ellipse">
            <a:avLst/>
          </a:prstGeom>
          <a:solidFill>
            <a:srgbClr val="EB7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dirty="0"/>
              <a:t>2</a:t>
            </a:r>
          </a:p>
        </p:txBody>
      </p:sp>
      <p:sp>
        <p:nvSpPr>
          <p:cNvPr id="126" name="Elipse 125">
            <a:extLst>
              <a:ext uri="{FF2B5EF4-FFF2-40B4-BE49-F238E27FC236}">
                <a16:creationId xmlns:a16="http://schemas.microsoft.com/office/drawing/2014/main" id="{2CCDC1C3-98F5-0C48-8816-0155023ED249}"/>
              </a:ext>
            </a:extLst>
          </p:cNvPr>
          <p:cNvSpPr/>
          <p:nvPr/>
        </p:nvSpPr>
        <p:spPr>
          <a:xfrm>
            <a:off x="332524" y="941317"/>
            <a:ext cx="401053" cy="407043"/>
          </a:xfrm>
          <a:prstGeom prst="ellipse">
            <a:avLst/>
          </a:prstGeom>
          <a:solidFill>
            <a:srgbClr val="DA5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dirty="0"/>
              <a:t>1</a:t>
            </a:r>
          </a:p>
        </p:txBody>
      </p:sp>
      <p:sp>
        <p:nvSpPr>
          <p:cNvPr id="127" name="Elipse 126">
            <a:extLst>
              <a:ext uri="{FF2B5EF4-FFF2-40B4-BE49-F238E27FC236}">
                <a16:creationId xmlns:a16="http://schemas.microsoft.com/office/drawing/2014/main" id="{0071F9AB-859A-F24F-A5AE-F6237D6C4493}"/>
              </a:ext>
            </a:extLst>
          </p:cNvPr>
          <p:cNvSpPr/>
          <p:nvPr/>
        </p:nvSpPr>
        <p:spPr>
          <a:xfrm>
            <a:off x="353648" y="3590556"/>
            <a:ext cx="401053" cy="4070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dirty="0"/>
              <a:t>5</a:t>
            </a:r>
          </a:p>
        </p:txBody>
      </p:sp>
      <p:sp>
        <p:nvSpPr>
          <p:cNvPr id="128" name="Elipse 127">
            <a:extLst>
              <a:ext uri="{FF2B5EF4-FFF2-40B4-BE49-F238E27FC236}">
                <a16:creationId xmlns:a16="http://schemas.microsoft.com/office/drawing/2014/main" id="{9E943429-5F50-8747-AAF1-5C5002E0AE17}"/>
              </a:ext>
            </a:extLst>
          </p:cNvPr>
          <p:cNvSpPr/>
          <p:nvPr/>
        </p:nvSpPr>
        <p:spPr>
          <a:xfrm>
            <a:off x="353647" y="4203881"/>
            <a:ext cx="401053" cy="407043"/>
          </a:xfrm>
          <a:prstGeom prst="ellipse">
            <a:avLst/>
          </a:prstGeom>
          <a:solidFill>
            <a:srgbClr val="2B8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dirty="0"/>
              <a:t>6</a:t>
            </a:r>
          </a:p>
        </p:txBody>
      </p:sp>
      <p:sp>
        <p:nvSpPr>
          <p:cNvPr id="4" name="Rectángulo 3">
            <a:extLst>
              <a:ext uri="{FF2B5EF4-FFF2-40B4-BE49-F238E27FC236}">
                <a16:creationId xmlns:a16="http://schemas.microsoft.com/office/drawing/2014/main" id="{B33D03C9-23A1-C646-8133-3C7D9665F600}"/>
              </a:ext>
            </a:extLst>
          </p:cNvPr>
          <p:cNvSpPr/>
          <p:nvPr/>
        </p:nvSpPr>
        <p:spPr>
          <a:xfrm>
            <a:off x="794834" y="952801"/>
            <a:ext cx="7554331" cy="338554"/>
          </a:xfrm>
          <a:prstGeom prst="rect">
            <a:avLst/>
          </a:prstGeom>
        </p:spPr>
        <p:txBody>
          <a:bodyPr wrap="square">
            <a:spAutoFit/>
          </a:bodyPr>
          <a:lstStyle/>
          <a:p>
            <a:pPr marL="93662" algn="just"/>
            <a:r>
              <a:rPr lang="es-ES" sz="1600" dirty="0">
                <a:solidFill>
                  <a:schemeClr val="tx1">
                    <a:lumMod val="75000"/>
                    <a:lumOff val="25000"/>
                  </a:schemeClr>
                </a:solidFill>
              </a:rPr>
              <a:t>Ayuda a  impactar en los resultados del negocio.</a:t>
            </a:r>
          </a:p>
        </p:txBody>
      </p:sp>
      <p:sp>
        <p:nvSpPr>
          <p:cNvPr id="5" name="Rectángulo 4">
            <a:extLst>
              <a:ext uri="{FF2B5EF4-FFF2-40B4-BE49-F238E27FC236}">
                <a16:creationId xmlns:a16="http://schemas.microsoft.com/office/drawing/2014/main" id="{9A5C55AD-9B0A-F148-9CC9-5485191B9A7C}"/>
              </a:ext>
            </a:extLst>
          </p:cNvPr>
          <p:cNvSpPr/>
          <p:nvPr/>
        </p:nvSpPr>
        <p:spPr>
          <a:xfrm>
            <a:off x="835830" y="1513232"/>
            <a:ext cx="8196593" cy="830997"/>
          </a:xfrm>
          <a:prstGeom prst="rect">
            <a:avLst/>
          </a:prstGeom>
        </p:spPr>
        <p:txBody>
          <a:bodyPr wrap="square">
            <a:spAutoFit/>
          </a:bodyPr>
          <a:lstStyle/>
          <a:p>
            <a:pPr algn="just"/>
            <a:r>
              <a:rPr lang="es-CO" sz="1600" dirty="0">
                <a:solidFill>
                  <a:schemeClr val="tx1">
                    <a:lumMod val="75000"/>
                    <a:lumOff val="25000"/>
                  </a:schemeClr>
                </a:solidFill>
              </a:rPr>
              <a:t>Permite medir de manera permanente y gestionar de manera continua el Engagement, ya que las percepciones de los colaboradores varían según el entorno y el momento. </a:t>
            </a:r>
          </a:p>
        </p:txBody>
      </p:sp>
      <p:sp>
        <p:nvSpPr>
          <p:cNvPr id="6" name="Rectángulo 5">
            <a:extLst>
              <a:ext uri="{FF2B5EF4-FFF2-40B4-BE49-F238E27FC236}">
                <a16:creationId xmlns:a16="http://schemas.microsoft.com/office/drawing/2014/main" id="{A12414DE-05F4-C744-9E59-7C945E11B9F0}"/>
              </a:ext>
            </a:extLst>
          </p:cNvPr>
          <p:cNvSpPr/>
          <p:nvPr/>
        </p:nvSpPr>
        <p:spPr>
          <a:xfrm>
            <a:off x="794834" y="2397749"/>
            <a:ext cx="8028375" cy="338554"/>
          </a:xfrm>
          <a:prstGeom prst="rect">
            <a:avLst/>
          </a:prstGeom>
        </p:spPr>
        <p:txBody>
          <a:bodyPr wrap="square">
            <a:spAutoFit/>
          </a:bodyPr>
          <a:lstStyle/>
          <a:p>
            <a:pPr marL="93662" algn="just"/>
            <a:r>
              <a:rPr lang="es-ES" sz="1600" dirty="0">
                <a:solidFill>
                  <a:schemeClr val="tx1">
                    <a:lumMod val="75000"/>
                    <a:lumOff val="25000"/>
                  </a:schemeClr>
                </a:solidFill>
              </a:rPr>
              <a:t>Permite identificar factores de rotación voluntaria  y ayuda a su reducción.</a:t>
            </a:r>
          </a:p>
        </p:txBody>
      </p:sp>
      <p:sp>
        <p:nvSpPr>
          <p:cNvPr id="7" name="Rectángulo 6">
            <a:extLst>
              <a:ext uri="{FF2B5EF4-FFF2-40B4-BE49-F238E27FC236}">
                <a16:creationId xmlns:a16="http://schemas.microsoft.com/office/drawing/2014/main" id="{FAE153BA-3E96-274C-8C7C-23BDFEEC5AA3}"/>
              </a:ext>
            </a:extLst>
          </p:cNvPr>
          <p:cNvSpPr/>
          <p:nvPr/>
        </p:nvSpPr>
        <p:spPr>
          <a:xfrm>
            <a:off x="794834" y="2898801"/>
            <a:ext cx="8278587" cy="584775"/>
          </a:xfrm>
          <a:prstGeom prst="rect">
            <a:avLst/>
          </a:prstGeom>
        </p:spPr>
        <p:txBody>
          <a:bodyPr wrap="square">
            <a:spAutoFit/>
          </a:bodyPr>
          <a:lstStyle/>
          <a:p>
            <a:pPr marL="93662" algn="just"/>
            <a:r>
              <a:rPr lang="es-ES" sz="1600" dirty="0">
                <a:solidFill>
                  <a:schemeClr val="tx1">
                    <a:lumMod val="75000"/>
                    <a:lumOff val="25000"/>
                  </a:schemeClr>
                </a:solidFill>
              </a:rPr>
              <a:t>Permite medir el </a:t>
            </a:r>
            <a:r>
              <a:rPr lang="es-ES" sz="1600" i="1" dirty="0" err="1">
                <a:solidFill>
                  <a:schemeClr val="tx1">
                    <a:lumMod val="75000"/>
                    <a:lumOff val="25000"/>
                  </a:schemeClr>
                </a:solidFill>
              </a:rPr>
              <a:t>Engagement</a:t>
            </a:r>
            <a:r>
              <a:rPr lang="es-ES" sz="1600" i="1" dirty="0">
                <a:solidFill>
                  <a:schemeClr val="tx1">
                    <a:lumMod val="75000"/>
                    <a:lumOff val="25000"/>
                  </a:schemeClr>
                </a:solidFill>
              </a:rPr>
              <a:t> </a:t>
            </a:r>
            <a:r>
              <a:rPr lang="es-CO" sz="1600" i="1" dirty="0">
                <a:solidFill>
                  <a:schemeClr val="tx1">
                    <a:lumMod val="75000"/>
                    <a:lumOff val="25000"/>
                  </a:schemeClr>
                </a:solidFill>
              </a:rPr>
              <a:t> </a:t>
            </a:r>
            <a:r>
              <a:rPr lang="es-CO" sz="1600" dirty="0">
                <a:solidFill>
                  <a:schemeClr val="tx1">
                    <a:lumMod val="75000"/>
                    <a:lumOff val="25000"/>
                  </a:schemeClr>
                </a:solidFill>
              </a:rPr>
              <a:t>con procesos tipo Pulse, que le ayuda a tener una visión clara y en tiempo real de la organización y los equipos.</a:t>
            </a:r>
            <a:endParaRPr lang="es-ES" sz="1600" dirty="0">
              <a:solidFill>
                <a:schemeClr val="tx1">
                  <a:lumMod val="75000"/>
                  <a:lumOff val="25000"/>
                </a:schemeClr>
              </a:solidFill>
            </a:endParaRPr>
          </a:p>
        </p:txBody>
      </p:sp>
      <p:sp>
        <p:nvSpPr>
          <p:cNvPr id="8" name="Rectángulo 7">
            <a:extLst>
              <a:ext uri="{FF2B5EF4-FFF2-40B4-BE49-F238E27FC236}">
                <a16:creationId xmlns:a16="http://schemas.microsoft.com/office/drawing/2014/main" id="{DD61EAB4-2851-1E40-8DB0-0139D2F101A0}"/>
              </a:ext>
            </a:extLst>
          </p:cNvPr>
          <p:cNvSpPr/>
          <p:nvPr/>
        </p:nvSpPr>
        <p:spPr>
          <a:xfrm>
            <a:off x="835830" y="4238125"/>
            <a:ext cx="7704589" cy="338554"/>
          </a:xfrm>
          <a:prstGeom prst="rect">
            <a:avLst/>
          </a:prstGeom>
        </p:spPr>
        <p:txBody>
          <a:bodyPr wrap="square">
            <a:spAutoFit/>
          </a:bodyPr>
          <a:lstStyle/>
          <a:p>
            <a:pPr algn="just"/>
            <a:r>
              <a:rPr lang="es-CO" sz="1600" dirty="0">
                <a:solidFill>
                  <a:schemeClr val="tx1">
                    <a:lumMod val="75000"/>
                    <a:lumOff val="25000"/>
                  </a:schemeClr>
                </a:solidFill>
              </a:rPr>
              <a:t>Aporta de manera exitosa en procesos de cambio.</a:t>
            </a:r>
            <a:endParaRPr lang="es-ES_tradnl" sz="1600" dirty="0">
              <a:solidFill>
                <a:schemeClr val="tx1">
                  <a:lumMod val="75000"/>
                  <a:lumOff val="25000"/>
                </a:schemeClr>
              </a:solidFill>
            </a:endParaRPr>
          </a:p>
        </p:txBody>
      </p:sp>
      <p:grpSp>
        <p:nvGrpSpPr>
          <p:cNvPr id="130" name="Grupo 129">
            <a:extLst>
              <a:ext uri="{FF2B5EF4-FFF2-40B4-BE49-F238E27FC236}">
                <a16:creationId xmlns:a16="http://schemas.microsoft.com/office/drawing/2014/main" id="{DC65FDB5-BB37-9844-890D-201FC584771A}"/>
              </a:ext>
            </a:extLst>
          </p:cNvPr>
          <p:cNvGrpSpPr/>
          <p:nvPr/>
        </p:nvGrpSpPr>
        <p:grpSpPr>
          <a:xfrm>
            <a:off x="3047" y="6610126"/>
            <a:ext cx="9138159" cy="276999"/>
            <a:chOff x="3047" y="6610126"/>
            <a:chExt cx="9138159" cy="276999"/>
          </a:xfrm>
          <a:solidFill>
            <a:schemeClr val="bg1">
              <a:lumMod val="50000"/>
            </a:schemeClr>
          </a:solidFill>
        </p:grpSpPr>
        <p:sp>
          <p:nvSpPr>
            <p:cNvPr id="131" name="object 2">
              <a:extLst>
                <a:ext uri="{FF2B5EF4-FFF2-40B4-BE49-F238E27FC236}">
                  <a16:creationId xmlns:a16="http://schemas.microsoft.com/office/drawing/2014/main" id="{11005244-2B9B-2846-8D34-6702C0752544}"/>
                </a:ext>
              </a:extLst>
            </p:cNvPr>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grpFill/>
          </p:spPr>
          <p:txBody>
            <a:bodyPr wrap="square" lIns="0" tIns="0" rIns="0" bIns="0" rtlCol="0"/>
            <a:lstStyle/>
            <a:p>
              <a:pPr algn="just"/>
              <a:endParaRPr/>
            </a:p>
          </p:txBody>
        </p:sp>
        <p:sp>
          <p:nvSpPr>
            <p:cNvPr id="132" name="object 3">
              <a:extLst>
                <a:ext uri="{FF2B5EF4-FFF2-40B4-BE49-F238E27FC236}">
                  <a16:creationId xmlns:a16="http://schemas.microsoft.com/office/drawing/2014/main" id="{86CF8FF9-0717-CA42-B293-E9D47686B783}"/>
                </a:ext>
              </a:extLst>
            </p:cNvPr>
            <p:cNvSpPr/>
            <p:nvPr/>
          </p:nvSpPr>
          <p:spPr>
            <a:xfrm>
              <a:off x="3028189"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grpFill/>
          </p:spPr>
          <p:txBody>
            <a:bodyPr wrap="square" lIns="0" tIns="0" rIns="0" bIns="0" rtlCol="0"/>
            <a:lstStyle/>
            <a:p>
              <a:pPr algn="just"/>
              <a:endParaRPr/>
            </a:p>
          </p:txBody>
        </p:sp>
        <p:sp>
          <p:nvSpPr>
            <p:cNvPr id="133" name="object 4">
              <a:extLst>
                <a:ext uri="{FF2B5EF4-FFF2-40B4-BE49-F238E27FC236}">
                  <a16:creationId xmlns:a16="http://schemas.microsoft.com/office/drawing/2014/main" id="{DE5D37D4-5452-B745-B9BA-56F448F92165}"/>
                </a:ext>
              </a:extLst>
            </p:cNvPr>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grpFill/>
          </p:spPr>
          <p:txBody>
            <a:bodyPr wrap="square" lIns="0" tIns="0" rIns="0" bIns="0" rtlCol="0"/>
            <a:lstStyle/>
            <a:p>
              <a:pPr algn="just"/>
              <a:endParaRPr/>
            </a:p>
          </p:txBody>
        </p:sp>
        <p:sp>
          <p:nvSpPr>
            <p:cNvPr id="134" name="13 Rectángulo">
              <a:extLst>
                <a:ext uri="{FF2B5EF4-FFF2-40B4-BE49-F238E27FC236}">
                  <a16:creationId xmlns:a16="http://schemas.microsoft.com/office/drawing/2014/main" id="{36132BF8-4D5C-CD4C-8386-1E89A7E07859}"/>
                </a:ext>
              </a:extLst>
            </p:cNvPr>
            <p:cNvSpPr/>
            <p:nvPr/>
          </p:nvSpPr>
          <p:spPr>
            <a:xfrm>
              <a:off x="6647318" y="6610126"/>
              <a:ext cx="2493888" cy="276999"/>
            </a:xfrm>
            <a:prstGeom prst="rect">
              <a:avLst/>
            </a:prstGeom>
            <a:grpFill/>
          </p:spPr>
          <p:txBody>
            <a:bodyPr wrap="none">
              <a:spAutoFit/>
            </a:bodyPr>
            <a:lstStyle/>
            <a:p>
              <a:pPr lvl="0" algn="just" defTabSz="914400">
                <a:defRPr/>
              </a:pPr>
              <a:r>
                <a:rPr lang="en-US" sz="1200" dirty="0">
                  <a:solidFill>
                    <a:prstClr val="black">
                      <a:lumMod val="65000"/>
                      <a:lumOff val="35000"/>
                    </a:prstClr>
                  </a:solidFill>
                  <a:latin typeface="Calibri"/>
                </a:rPr>
                <a:t>Copyright by OCC All Rights Reserved</a:t>
              </a:r>
            </a:p>
          </p:txBody>
        </p:sp>
      </p:grpSp>
      <p:sp>
        <p:nvSpPr>
          <p:cNvPr id="22" name="Rectángulo 16">
            <a:extLst>
              <a:ext uri="{FF2B5EF4-FFF2-40B4-BE49-F238E27FC236}">
                <a16:creationId xmlns:a16="http://schemas.microsoft.com/office/drawing/2014/main" id="{EBBCA0FF-52C6-844A-BD6C-B53C643BD20C}"/>
              </a:ext>
            </a:extLst>
          </p:cNvPr>
          <p:cNvSpPr/>
          <p:nvPr/>
        </p:nvSpPr>
        <p:spPr>
          <a:xfrm>
            <a:off x="0" y="6241139"/>
            <a:ext cx="9144000" cy="6455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685546"/>
            <a:endParaRPr lang="es-ES" sz="1400">
              <a:solidFill>
                <a:prstClr val="white"/>
              </a:solidFill>
            </a:endParaRPr>
          </a:p>
        </p:txBody>
      </p:sp>
      <p:grpSp>
        <p:nvGrpSpPr>
          <p:cNvPr id="23" name="Grupo 22">
            <a:extLst>
              <a:ext uri="{FF2B5EF4-FFF2-40B4-BE49-F238E27FC236}">
                <a16:creationId xmlns:a16="http://schemas.microsoft.com/office/drawing/2014/main" id="{E1236DC3-408A-6F48-AF00-7E15FD988A89}"/>
              </a:ext>
            </a:extLst>
          </p:cNvPr>
          <p:cNvGrpSpPr/>
          <p:nvPr/>
        </p:nvGrpSpPr>
        <p:grpSpPr>
          <a:xfrm>
            <a:off x="262211" y="5013652"/>
            <a:ext cx="1065800" cy="1068701"/>
            <a:chOff x="819407" y="4693696"/>
            <a:chExt cx="1387728" cy="1391506"/>
          </a:xfrm>
        </p:grpSpPr>
        <p:sp>
          <p:nvSpPr>
            <p:cNvPr id="24" name="Oval 79">
              <a:extLst>
                <a:ext uri="{FF2B5EF4-FFF2-40B4-BE49-F238E27FC236}">
                  <a16:creationId xmlns:a16="http://schemas.microsoft.com/office/drawing/2014/main" id="{29E58FC9-FD7C-0D43-968C-D2C2689F60FD}"/>
                </a:ext>
              </a:extLst>
            </p:cNvPr>
            <p:cNvSpPr/>
            <p:nvPr/>
          </p:nvSpPr>
          <p:spPr bwMode="auto">
            <a:xfrm>
              <a:off x="819407" y="4693696"/>
              <a:ext cx="1387728" cy="1391506"/>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a:solidFill>
                  <a:prstClr val="white"/>
                </a:solidFill>
              </a:endParaRPr>
            </a:p>
          </p:txBody>
        </p:sp>
        <p:sp>
          <p:nvSpPr>
            <p:cNvPr id="25" name="Freeform 6">
              <a:extLst>
                <a:ext uri="{FF2B5EF4-FFF2-40B4-BE49-F238E27FC236}">
                  <a16:creationId xmlns:a16="http://schemas.microsoft.com/office/drawing/2014/main" id="{231E5B45-96A4-A14D-BEF7-03D84E1DA14C}"/>
                </a:ext>
              </a:extLst>
            </p:cNvPr>
            <p:cNvSpPr>
              <a:spLocks noEditPoints="1"/>
            </p:cNvSpPr>
            <p:nvPr/>
          </p:nvSpPr>
          <p:spPr bwMode="auto">
            <a:xfrm>
              <a:off x="1197398" y="5055251"/>
              <a:ext cx="667657" cy="643247"/>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w="9525">
              <a:noFill/>
              <a:round/>
              <a:headEnd/>
              <a:tailEnd/>
            </a:ln>
          </p:spPr>
          <p:txBody>
            <a:bodyPr/>
            <a:lstStyle/>
            <a:p>
              <a:pPr defTabSz="685546">
                <a:defRPr/>
              </a:pPr>
              <a:endParaRPr lang="en-US" sz="1400">
                <a:solidFill>
                  <a:prstClr val="black"/>
                </a:solidFill>
              </a:endParaRPr>
            </a:p>
          </p:txBody>
        </p:sp>
      </p:grpSp>
      <p:sp>
        <p:nvSpPr>
          <p:cNvPr id="26" name="Oval 7">
            <a:extLst>
              <a:ext uri="{FF2B5EF4-FFF2-40B4-BE49-F238E27FC236}">
                <a16:creationId xmlns:a16="http://schemas.microsoft.com/office/drawing/2014/main" id="{F269D7E5-506D-7A47-83E9-CA9B28F17872}"/>
              </a:ext>
            </a:extLst>
          </p:cNvPr>
          <p:cNvSpPr>
            <a:spLocks noChangeArrowheads="1"/>
          </p:cNvSpPr>
          <p:nvPr/>
        </p:nvSpPr>
        <p:spPr bwMode="auto">
          <a:xfrm>
            <a:off x="1617047" y="4685208"/>
            <a:ext cx="45719" cy="50304"/>
          </a:xfrm>
          <a:prstGeom prst="ellipse">
            <a:avLst/>
          </a:prstGeom>
          <a:solidFill>
            <a:schemeClr val="bg1"/>
          </a:solidFill>
          <a:ln w="9525">
            <a:noFill/>
            <a:round/>
            <a:headEnd/>
            <a:tailEnd/>
          </a:ln>
        </p:spPr>
        <p:txBody>
          <a:bodyPr/>
          <a:lstStyle/>
          <a:p>
            <a:pPr algn="just" defTabSz="685546">
              <a:defRPr/>
            </a:pPr>
            <a:endParaRPr lang="en-US" sz="1400">
              <a:solidFill>
                <a:prstClr val="black"/>
              </a:solidFill>
            </a:endParaRPr>
          </a:p>
        </p:txBody>
      </p:sp>
      <p:sp>
        <p:nvSpPr>
          <p:cNvPr id="27" name="Rectángulo 19">
            <a:extLst>
              <a:ext uri="{FF2B5EF4-FFF2-40B4-BE49-F238E27FC236}">
                <a16:creationId xmlns:a16="http://schemas.microsoft.com/office/drawing/2014/main" id="{307A2B6A-8630-AA43-9B8C-9509980DE766}"/>
              </a:ext>
            </a:extLst>
          </p:cNvPr>
          <p:cNvSpPr/>
          <p:nvPr/>
        </p:nvSpPr>
        <p:spPr>
          <a:xfrm>
            <a:off x="83468" y="6334436"/>
            <a:ext cx="1450865" cy="461665"/>
          </a:xfrm>
          <a:prstGeom prst="rect">
            <a:avLst/>
          </a:prstGeom>
          <a:solidFill>
            <a:schemeClr val="bg1">
              <a:lumMod val="50000"/>
            </a:schemeClr>
          </a:solidFill>
        </p:spPr>
        <p:txBody>
          <a:bodyPr wrap="square">
            <a:spAutoFit/>
          </a:bodyPr>
          <a:lstStyle/>
          <a:p>
            <a:pPr algn="ctr" defTabSz="914377"/>
            <a:r>
              <a:rPr lang="es-ES" sz="1200" b="1">
                <a:solidFill>
                  <a:prstClr val="white"/>
                </a:solidFill>
                <a:cs typeface="Athelas Italic"/>
              </a:rPr>
              <a:t>Medición en línea</a:t>
            </a:r>
          </a:p>
        </p:txBody>
      </p:sp>
      <p:sp>
        <p:nvSpPr>
          <p:cNvPr id="28" name="Rectángulo 19">
            <a:extLst>
              <a:ext uri="{FF2B5EF4-FFF2-40B4-BE49-F238E27FC236}">
                <a16:creationId xmlns:a16="http://schemas.microsoft.com/office/drawing/2014/main" id="{69CB9E43-D6DC-174C-BD6E-A422BF5BE0BE}"/>
              </a:ext>
            </a:extLst>
          </p:cNvPr>
          <p:cNvSpPr/>
          <p:nvPr/>
        </p:nvSpPr>
        <p:spPr>
          <a:xfrm>
            <a:off x="1702323" y="6390557"/>
            <a:ext cx="1152642" cy="461665"/>
          </a:xfrm>
          <a:prstGeom prst="rect">
            <a:avLst/>
          </a:prstGeom>
          <a:solidFill>
            <a:schemeClr val="bg1">
              <a:lumMod val="50000"/>
            </a:schemeClr>
          </a:solidFill>
        </p:spPr>
        <p:txBody>
          <a:bodyPr wrap="square">
            <a:spAutoFit/>
          </a:bodyPr>
          <a:lstStyle/>
          <a:p>
            <a:pPr algn="ctr" defTabSz="914377"/>
            <a:r>
              <a:rPr lang="es-ES" sz="1200" b="1" dirty="0">
                <a:solidFill>
                  <a:prstClr val="white"/>
                </a:solidFill>
                <a:cs typeface="Athelas Italic"/>
              </a:rPr>
              <a:t>60 /18 preguntas</a:t>
            </a:r>
          </a:p>
        </p:txBody>
      </p:sp>
      <p:grpSp>
        <p:nvGrpSpPr>
          <p:cNvPr id="29" name="Grupo 28">
            <a:extLst>
              <a:ext uri="{FF2B5EF4-FFF2-40B4-BE49-F238E27FC236}">
                <a16:creationId xmlns:a16="http://schemas.microsoft.com/office/drawing/2014/main" id="{CB115E31-E37D-B64B-BE52-D1D2A6C475F2}"/>
              </a:ext>
            </a:extLst>
          </p:cNvPr>
          <p:cNvGrpSpPr/>
          <p:nvPr/>
        </p:nvGrpSpPr>
        <p:grpSpPr>
          <a:xfrm>
            <a:off x="3245349" y="5013651"/>
            <a:ext cx="1065800" cy="1068701"/>
            <a:chOff x="4816018" y="4693696"/>
            <a:chExt cx="1387728" cy="1391506"/>
          </a:xfrm>
        </p:grpSpPr>
        <p:sp>
          <p:nvSpPr>
            <p:cNvPr id="30" name="Oval 79">
              <a:extLst>
                <a:ext uri="{FF2B5EF4-FFF2-40B4-BE49-F238E27FC236}">
                  <a16:creationId xmlns:a16="http://schemas.microsoft.com/office/drawing/2014/main" id="{EB6ABB9A-AE90-B247-AFB5-8BBBBD6E2981}"/>
                </a:ext>
              </a:extLst>
            </p:cNvPr>
            <p:cNvSpPr/>
            <p:nvPr/>
          </p:nvSpPr>
          <p:spPr bwMode="auto">
            <a:xfrm>
              <a:off x="4816018" y="4693696"/>
              <a:ext cx="1387728" cy="1391506"/>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endParaRPr>
            </a:p>
          </p:txBody>
        </p:sp>
        <p:grpSp>
          <p:nvGrpSpPr>
            <p:cNvPr id="31" name="Grupo 30">
              <a:extLst>
                <a:ext uri="{FF2B5EF4-FFF2-40B4-BE49-F238E27FC236}">
                  <a16:creationId xmlns:a16="http://schemas.microsoft.com/office/drawing/2014/main" id="{7EA41D8C-D768-224B-B872-79349ACBC9DE}"/>
                </a:ext>
              </a:extLst>
            </p:cNvPr>
            <p:cNvGrpSpPr/>
            <p:nvPr/>
          </p:nvGrpSpPr>
          <p:grpSpPr>
            <a:xfrm>
              <a:off x="5133591" y="4910040"/>
              <a:ext cx="752581" cy="933667"/>
              <a:chOff x="4992813" y="4244750"/>
              <a:chExt cx="752581" cy="933667"/>
            </a:xfrm>
          </p:grpSpPr>
          <p:grpSp>
            <p:nvGrpSpPr>
              <p:cNvPr id="32" name="Agrupar 143">
                <a:extLst>
                  <a:ext uri="{FF2B5EF4-FFF2-40B4-BE49-F238E27FC236}">
                    <a16:creationId xmlns:a16="http://schemas.microsoft.com/office/drawing/2014/main" id="{C53BBC1A-0A2B-4D46-AD62-5556A81EBA1C}"/>
                  </a:ext>
                </a:extLst>
              </p:cNvPr>
              <p:cNvGrpSpPr>
                <a:grpSpLocks noChangeAspect="1"/>
              </p:cNvGrpSpPr>
              <p:nvPr/>
            </p:nvGrpSpPr>
            <p:grpSpPr>
              <a:xfrm>
                <a:off x="4992813" y="4244750"/>
                <a:ext cx="752581" cy="933667"/>
                <a:chOff x="5619553" y="6158116"/>
                <a:chExt cx="1657350" cy="2035175"/>
              </a:xfrm>
              <a:solidFill>
                <a:srgbClr val="FFFFFF"/>
              </a:solidFill>
            </p:grpSpPr>
            <p:sp>
              <p:nvSpPr>
                <p:cNvPr id="34" name="Freeform 5">
                  <a:extLst>
                    <a:ext uri="{FF2B5EF4-FFF2-40B4-BE49-F238E27FC236}">
                      <a16:creationId xmlns:a16="http://schemas.microsoft.com/office/drawing/2014/main" id="{5CF0EF11-109A-5E4E-8928-CF177FAA5168}"/>
                    </a:ext>
                  </a:extLst>
                </p:cNvPr>
                <p:cNvSpPr>
                  <a:spLocks noEditPoints="1"/>
                </p:cNvSpPr>
                <p:nvPr/>
              </p:nvSpPr>
              <p:spPr bwMode="auto">
                <a:xfrm>
                  <a:off x="5619553" y="6158116"/>
                  <a:ext cx="1657350" cy="2035175"/>
                </a:xfrm>
                <a:custGeom>
                  <a:avLst/>
                  <a:gdLst>
                    <a:gd name="T0" fmla="*/ 2048 w 2381"/>
                    <a:gd name="T1" fmla="*/ 907 h 2923"/>
                    <a:gd name="T2" fmla="*/ 2156 w 2381"/>
                    <a:gd name="T3" fmla="*/ 845 h 2923"/>
                    <a:gd name="T4" fmla="*/ 1887 w 2381"/>
                    <a:gd name="T5" fmla="*/ 652 h 2923"/>
                    <a:gd name="T6" fmla="*/ 1862 w 2381"/>
                    <a:gd name="T7" fmla="*/ 750 h 2923"/>
                    <a:gd name="T8" fmla="*/ 1328 w 2381"/>
                    <a:gd name="T9" fmla="*/ 550 h 2923"/>
                    <a:gd name="T10" fmla="*/ 1328 w 2381"/>
                    <a:gd name="T11" fmla="*/ 438 h 2923"/>
                    <a:gd name="T12" fmla="*/ 1398 w 2381"/>
                    <a:gd name="T13" fmla="*/ 333 h 2923"/>
                    <a:gd name="T14" fmla="*/ 1390 w 2381"/>
                    <a:gd name="T15" fmla="*/ 292 h 2923"/>
                    <a:gd name="T16" fmla="*/ 1505 w 2381"/>
                    <a:gd name="T17" fmla="*/ 164 h 2923"/>
                    <a:gd name="T18" fmla="*/ 1505 w 2381"/>
                    <a:gd name="T19" fmla="*/ 149 h 2923"/>
                    <a:gd name="T20" fmla="*/ 1266 w 2381"/>
                    <a:gd name="T21" fmla="*/ 0 h 2923"/>
                    <a:gd name="T22" fmla="*/ 1133 w 2381"/>
                    <a:gd name="T23" fmla="*/ 0 h 2923"/>
                    <a:gd name="T24" fmla="*/ 895 w 2381"/>
                    <a:gd name="T25" fmla="*/ 149 h 2923"/>
                    <a:gd name="T26" fmla="*/ 895 w 2381"/>
                    <a:gd name="T27" fmla="*/ 164 h 2923"/>
                    <a:gd name="T28" fmla="*/ 994 w 2381"/>
                    <a:gd name="T29" fmla="*/ 285 h 2923"/>
                    <a:gd name="T30" fmla="*/ 983 w 2381"/>
                    <a:gd name="T31" fmla="*/ 333 h 2923"/>
                    <a:gd name="T32" fmla="*/ 1054 w 2381"/>
                    <a:gd name="T33" fmla="*/ 438 h 2923"/>
                    <a:gd name="T34" fmla="*/ 1054 w 2381"/>
                    <a:gd name="T35" fmla="*/ 550 h 2923"/>
                    <a:gd name="T36" fmla="*/ 0 w 2381"/>
                    <a:gd name="T37" fmla="*/ 1733 h 2923"/>
                    <a:gd name="T38" fmla="*/ 1191 w 2381"/>
                    <a:gd name="T39" fmla="*/ 2923 h 2923"/>
                    <a:gd name="T40" fmla="*/ 2381 w 2381"/>
                    <a:gd name="T41" fmla="*/ 1733 h 2923"/>
                    <a:gd name="T42" fmla="*/ 2048 w 2381"/>
                    <a:gd name="T43" fmla="*/ 907 h 2923"/>
                    <a:gd name="T44" fmla="*/ 1191 w 2381"/>
                    <a:gd name="T45" fmla="*/ 2726 h 2923"/>
                    <a:gd name="T46" fmla="*/ 198 w 2381"/>
                    <a:gd name="T47" fmla="*/ 1733 h 2923"/>
                    <a:gd name="T48" fmla="*/ 1191 w 2381"/>
                    <a:gd name="T49" fmla="*/ 740 h 2923"/>
                    <a:gd name="T50" fmla="*/ 2184 w 2381"/>
                    <a:gd name="T51" fmla="*/ 1733 h 2923"/>
                    <a:gd name="T52" fmla="*/ 1191 w 2381"/>
                    <a:gd name="T53" fmla="*/ 2726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81" h="2923">
                      <a:moveTo>
                        <a:pt x="2048" y="907"/>
                      </a:moveTo>
                      <a:cubicBezTo>
                        <a:pt x="2156" y="845"/>
                        <a:pt x="2156" y="845"/>
                        <a:pt x="2156" y="845"/>
                      </a:cubicBezTo>
                      <a:cubicBezTo>
                        <a:pt x="2156" y="766"/>
                        <a:pt x="1955" y="629"/>
                        <a:pt x="1887" y="652"/>
                      </a:cubicBezTo>
                      <a:cubicBezTo>
                        <a:pt x="1862" y="750"/>
                        <a:pt x="1862" y="750"/>
                        <a:pt x="1862" y="750"/>
                      </a:cubicBezTo>
                      <a:cubicBezTo>
                        <a:pt x="1707" y="643"/>
                        <a:pt x="1524" y="573"/>
                        <a:pt x="1328" y="550"/>
                      </a:cubicBezTo>
                      <a:cubicBezTo>
                        <a:pt x="1328" y="438"/>
                        <a:pt x="1328" y="438"/>
                        <a:pt x="1328" y="438"/>
                      </a:cubicBezTo>
                      <a:cubicBezTo>
                        <a:pt x="1369" y="421"/>
                        <a:pt x="1398" y="380"/>
                        <a:pt x="1398" y="333"/>
                      </a:cubicBezTo>
                      <a:cubicBezTo>
                        <a:pt x="1398" y="318"/>
                        <a:pt x="1395" y="304"/>
                        <a:pt x="1390" y="292"/>
                      </a:cubicBezTo>
                      <a:cubicBezTo>
                        <a:pt x="1459" y="265"/>
                        <a:pt x="1505" y="218"/>
                        <a:pt x="1505" y="164"/>
                      </a:cubicBezTo>
                      <a:cubicBezTo>
                        <a:pt x="1505" y="149"/>
                        <a:pt x="1505" y="149"/>
                        <a:pt x="1505" y="149"/>
                      </a:cubicBezTo>
                      <a:cubicBezTo>
                        <a:pt x="1505" y="67"/>
                        <a:pt x="1398" y="0"/>
                        <a:pt x="1266" y="0"/>
                      </a:cubicBezTo>
                      <a:cubicBezTo>
                        <a:pt x="1133" y="0"/>
                        <a:pt x="1133" y="0"/>
                        <a:pt x="1133" y="0"/>
                      </a:cubicBezTo>
                      <a:cubicBezTo>
                        <a:pt x="1002" y="0"/>
                        <a:pt x="895" y="67"/>
                        <a:pt x="895" y="149"/>
                      </a:cubicBezTo>
                      <a:cubicBezTo>
                        <a:pt x="895" y="164"/>
                        <a:pt x="895" y="164"/>
                        <a:pt x="895" y="164"/>
                      </a:cubicBezTo>
                      <a:cubicBezTo>
                        <a:pt x="895" y="214"/>
                        <a:pt x="934" y="258"/>
                        <a:pt x="994" y="285"/>
                      </a:cubicBezTo>
                      <a:cubicBezTo>
                        <a:pt x="987" y="299"/>
                        <a:pt x="983" y="316"/>
                        <a:pt x="983" y="333"/>
                      </a:cubicBezTo>
                      <a:cubicBezTo>
                        <a:pt x="983" y="380"/>
                        <a:pt x="1012" y="421"/>
                        <a:pt x="1054" y="438"/>
                      </a:cubicBezTo>
                      <a:cubicBezTo>
                        <a:pt x="1054" y="550"/>
                        <a:pt x="1054" y="550"/>
                        <a:pt x="1054" y="550"/>
                      </a:cubicBezTo>
                      <a:cubicBezTo>
                        <a:pt x="461" y="618"/>
                        <a:pt x="0" y="1122"/>
                        <a:pt x="0" y="1733"/>
                      </a:cubicBezTo>
                      <a:cubicBezTo>
                        <a:pt x="0" y="2390"/>
                        <a:pt x="533" y="2923"/>
                        <a:pt x="1191" y="2923"/>
                      </a:cubicBezTo>
                      <a:cubicBezTo>
                        <a:pt x="1848" y="2923"/>
                        <a:pt x="2381" y="2390"/>
                        <a:pt x="2381" y="1733"/>
                      </a:cubicBezTo>
                      <a:cubicBezTo>
                        <a:pt x="2381" y="1412"/>
                        <a:pt x="2255" y="1121"/>
                        <a:pt x="2048" y="907"/>
                      </a:cubicBezTo>
                      <a:close/>
                      <a:moveTo>
                        <a:pt x="1191" y="2726"/>
                      </a:moveTo>
                      <a:cubicBezTo>
                        <a:pt x="642" y="2726"/>
                        <a:pt x="198" y="2281"/>
                        <a:pt x="198" y="1733"/>
                      </a:cubicBezTo>
                      <a:cubicBezTo>
                        <a:pt x="198" y="1185"/>
                        <a:pt x="642" y="740"/>
                        <a:pt x="1191" y="740"/>
                      </a:cubicBezTo>
                      <a:cubicBezTo>
                        <a:pt x="1739" y="740"/>
                        <a:pt x="2184" y="1185"/>
                        <a:pt x="2184" y="1733"/>
                      </a:cubicBezTo>
                      <a:cubicBezTo>
                        <a:pt x="2184" y="2281"/>
                        <a:pt x="1739" y="2726"/>
                        <a:pt x="1191" y="2726"/>
                      </a:cubicBezTo>
                      <a:close/>
                    </a:path>
                  </a:pathLst>
                </a:custGeom>
                <a:grpFill/>
                <a:ln>
                  <a:noFill/>
                </a:ln>
              </p:spPr>
              <p:txBody>
                <a:bodyPr/>
                <a:lstStyle/>
                <a:p>
                  <a:pPr algn="ctr" defTabSz="685546">
                    <a:defRPr/>
                  </a:pPr>
                  <a:endParaRPr lang="en-US" sz="1400">
                    <a:solidFill>
                      <a:prstClr val="black"/>
                    </a:solidFill>
                  </a:endParaRPr>
                </a:p>
              </p:txBody>
            </p:sp>
            <p:grpSp>
              <p:nvGrpSpPr>
                <p:cNvPr id="35" name="Group 46">
                  <a:extLst>
                    <a:ext uri="{FF2B5EF4-FFF2-40B4-BE49-F238E27FC236}">
                      <a16:creationId xmlns:a16="http://schemas.microsoft.com/office/drawing/2014/main" id="{CDC10FC0-0709-D64E-A48E-7A49B108B908}"/>
                    </a:ext>
                  </a:extLst>
                </p:cNvPr>
                <p:cNvGrpSpPr/>
                <p:nvPr/>
              </p:nvGrpSpPr>
              <p:grpSpPr bwMode="auto">
                <a:xfrm>
                  <a:off x="5819807" y="6705842"/>
                  <a:ext cx="1256841" cy="1275227"/>
                  <a:chOff x="6405563" y="1277938"/>
                  <a:chExt cx="1543050" cy="1565275"/>
                </a:xfrm>
                <a:grpFill/>
              </p:grpSpPr>
              <p:sp>
                <p:nvSpPr>
                  <p:cNvPr id="36" name="Freeform 6">
                    <a:extLst>
                      <a:ext uri="{FF2B5EF4-FFF2-40B4-BE49-F238E27FC236}">
                        <a16:creationId xmlns:a16="http://schemas.microsoft.com/office/drawing/2014/main" id="{29BA5171-F1C8-8545-BAA1-9647F30E5265}"/>
                      </a:ext>
                    </a:extLst>
                  </p:cNvPr>
                  <p:cNvSpPr>
                    <a:spLocks/>
                  </p:cNvSpPr>
                  <p:nvPr/>
                </p:nvSpPr>
                <p:spPr bwMode="auto">
                  <a:xfrm>
                    <a:off x="7146926" y="1277938"/>
                    <a:ext cx="98425" cy="200025"/>
                  </a:xfrm>
                  <a:custGeom>
                    <a:avLst/>
                    <a:gdLst>
                      <a:gd name="T0" fmla="*/ 45 w 117"/>
                      <a:gd name="T1" fmla="*/ 0 h 234"/>
                      <a:gd name="T2" fmla="*/ 72 w 117"/>
                      <a:gd name="T3" fmla="*/ 0 h 234"/>
                      <a:gd name="T4" fmla="*/ 117 w 117"/>
                      <a:gd name="T5" fmla="*/ 45 h 234"/>
                      <a:gd name="T6" fmla="*/ 117 w 117"/>
                      <a:gd name="T7" fmla="*/ 189 h 234"/>
                      <a:gd name="T8" fmla="*/ 72 w 117"/>
                      <a:gd name="T9" fmla="*/ 234 h 234"/>
                      <a:gd name="T10" fmla="*/ 45 w 117"/>
                      <a:gd name="T11" fmla="*/ 234 h 234"/>
                      <a:gd name="T12" fmla="*/ 0 w 117"/>
                      <a:gd name="T13" fmla="*/ 189 h 234"/>
                      <a:gd name="T14" fmla="*/ 0 w 117"/>
                      <a:gd name="T15" fmla="*/ 45 h 234"/>
                      <a:gd name="T16" fmla="*/ 45 w 11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4">
                        <a:moveTo>
                          <a:pt x="45" y="0"/>
                        </a:moveTo>
                        <a:cubicBezTo>
                          <a:pt x="72" y="0"/>
                          <a:pt x="72" y="0"/>
                          <a:pt x="72" y="0"/>
                        </a:cubicBezTo>
                        <a:cubicBezTo>
                          <a:pt x="97" y="0"/>
                          <a:pt x="117" y="20"/>
                          <a:pt x="117" y="45"/>
                        </a:cubicBezTo>
                        <a:cubicBezTo>
                          <a:pt x="117" y="189"/>
                          <a:pt x="117" y="189"/>
                          <a:pt x="117" y="189"/>
                        </a:cubicBezTo>
                        <a:cubicBezTo>
                          <a:pt x="117" y="214"/>
                          <a:pt x="97" y="234"/>
                          <a:pt x="72" y="234"/>
                        </a:cubicBezTo>
                        <a:cubicBezTo>
                          <a:pt x="45" y="234"/>
                          <a:pt x="45" y="234"/>
                          <a:pt x="45" y="234"/>
                        </a:cubicBezTo>
                        <a:cubicBezTo>
                          <a:pt x="20" y="234"/>
                          <a:pt x="0" y="214"/>
                          <a:pt x="0" y="189"/>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37" name="Freeform 7">
                    <a:extLst>
                      <a:ext uri="{FF2B5EF4-FFF2-40B4-BE49-F238E27FC236}">
                        <a16:creationId xmlns:a16="http://schemas.microsoft.com/office/drawing/2014/main" id="{DB0FBE69-2458-DF4B-8ABA-DB953F0DEBFF}"/>
                      </a:ext>
                    </a:extLst>
                  </p:cNvPr>
                  <p:cNvSpPr>
                    <a:spLocks/>
                  </p:cNvSpPr>
                  <p:nvPr/>
                </p:nvSpPr>
                <p:spPr bwMode="auto">
                  <a:xfrm>
                    <a:off x="7146926" y="2644775"/>
                    <a:ext cx="98425" cy="198438"/>
                  </a:xfrm>
                  <a:custGeom>
                    <a:avLst/>
                    <a:gdLst>
                      <a:gd name="T0" fmla="*/ 45 w 117"/>
                      <a:gd name="T1" fmla="*/ 0 h 233"/>
                      <a:gd name="T2" fmla="*/ 72 w 117"/>
                      <a:gd name="T3" fmla="*/ 0 h 233"/>
                      <a:gd name="T4" fmla="*/ 117 w 117"/>
                      <a:gd name="T5" fmla="*/ 45 h 233"/>
                      <a:gd name="T6" fmla="*/ 117 w 117"/>
                      <a:gd name="T7" fmla="*/ 188 h 233"/>
                      <a:gd name="T8" fmla="*/ 72 w 117"/>
                      <a:gd name="T9" fmla="*/ 233 h 233"/>
                      <a:gd name="T10" fmla="*/ 45 w 117"/>
                      <a:gd name="T11" fmla="*/ 233 h 233"/>
                      <a:gd name="T12" fmla="*/ 0 w 117"/>
                      <a:gd name="T13" fmla="*/ 188 h 233"/>
                      <a:gd name="T14" fmla="*/ 0 w 117"/>
                      <a:gd name="T15" fmla="*/ 45 h 233"/>
                      <a:gd name="T16" fmla="*/ 45 w 117"/>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3">
                        <a:moveTo>
                          <a:pt x="45" y="0"/>
                        </a:moveTo>
                        <a:cubicBezTo>
                          <a:pt x="72" y="0"/>
                          <a:pt x="72" y="0"/>
                          <a:pt x="72" y="0"/>
                        </a:cubicBezTo>
                        <a:cubicBezTo>
                          <a:pt x="97" y="0"/>
                          <a:pt x="117" y="20"/>
                          <a:pt x="117" y="45"/>
                        </a:cubicBezTo>
                        <a:cubicBezTo>
                          <a:pt x="117" y="188"/>
                          <a:pt x="117" y="188"/>
                          <a:pt x="117" y="188"/>
                        </a:cubicBezTo>
                        <a:cubicBezTo>
                          <a:pt x="117" y="213"/>
                          <a:pt x="97" y="233"/>
                          <a:pt x="72" y="233"/>
                        </a:cubicBezTo>
                        <a:cubicBezTo>
                          <a:pt x="45" y="233"/>
                          <a:pt x="45" y="233"/>
                          <a:pt x="45" y="233"/>
                        </a:cubicBezTo>
                        <a:cubicBezTo>
                          <a:pt x="20" y="233"/>
                          <a:pt x="0" y="213"/>
                          <a:pt x="0" y="188"/>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38" name="Freeform 8">
                    <a:extLst>
                      <a:ext uri="{FF2B5EF4-FFF2-40B4-BE49-F238E27FC236}">
                        <a16:creationId xmlns:a16="http://schemas.microsoft.com/office/drawing/2014/main" id="{8FE7C4B8-D1D1-EF4C-8DAF-379F9FD9A0AF}"/>
                      </a:ext>
                    </a:extLst>
                  </p:cNvPr>
                  <p:cNvSpPr>
                    <a:spLocks/>
                  </p:cNvSpPr>
                  <p:nvPr/>
                </p:nvSpPr>
                <p:spPr bwMode="auto">
                  <a:xfrm>
                    <a:off x="6405563" y="2020888"/>
                    <a:ext cx="200025" cy="100013"/>
                  </a:xfrm>
                  <a:custGeom>
                    <a:avLst/>
                    <a:gdLst>
                      <a:gd name="T0" fmla="*/ 0 w 234"/>
                      <a:gd name="T1" fmla="*/ 72 h 117"/>
                      <a:gd name="T2" fmla="*/ 0 w 234"/>
                      <a:gd name="T3" fmla="*/ 45 h 117"/>
                      <a:gd name="T4" fmla="*/ 45 w 234"/>
                      <a:gd name="T5" fmla="*/ 0 h 117"/>
                      <a:gd name="T6" fmla="*/ 189 w 234"/>
                      <a:gd name="T7" fmla="*/ 0 h 117"/>
                      <a:gd name="T8" fmla="*/ 234 w 234"/>
                      <a:gd name="T9" fmla="*/ 45 h 117"/>
                      <a:gd name="T10" fmla="*/ 234 w 234"/>
                      <a:gd name="T11" fmla="*/ 72 h 117"/>
                      <a:gd name="T12" fmla="*/ 189 w 234"/>
                      <a:gd name="T13" fmla="*/ 117 h 117"/>
                      <a:gd name="T14" fmla="*/ 45 w 234"/>
                      <a:gd name="T15" fmla="*/ 117 h 117"/>
                      <a:gd name="T16" fmla="*/ 0 w 234"/>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17">
                        <a:moveTo>
                          <a:pt x="0" y="72"/>
                        </a:moveTo>
                        <a:cubicBezTo>
                          <a:pt x="0" y="45"/>
                          <a:pt x="0" y="45"/>
                          <a:pt x="0" y="45"/>
                        </a:cubicBezTo>
                        <a:cubicBezTo>
                          <a:pt x="0" y="21"/>
                          <a:pt x="20" y="0"/>
                          <a:pt x="45" y="0"/>
                        </a:cubicBezTo>
                        <a:cubicBezTo>
                          <a:pt x="189" y="0"/>
                          <a:pt x="189" y="0"/>
                          <a:pt x="189" y="0"/>
                        </a:cubicBezTo>
                        <a:cubicBezTo>
                          <a:pt x="214" y="0"/>
                          <a:pt x="234" y="21"/>
                          <a:pt x="234" y="45"/>
                        </a:cubicBezTo>
                        <a:cubicBezTo>
                          <a:pt x="234" y="72"/>
                          <a:pt x="234" y="72"/>
                          <a:pt x="234" y="72"/>
                        </a:cubicBezTo>
                        <a:cubicBezTo>
                          <a:pt x="234" y="97"/>
                          <a:pt x="214" y="117"/>
                          <a:pt x="189"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39" name="Freeform 9">
                    <a:extLst>
                      <a:ext uri="{FF2B5EF4-FFF2-40B4-BE49-F238E27FC236}">
                        <a16:creationId xmlns:a16="http://schemas.microsoft.com/office/drawing/2014/main" id="{93E9FA86-B010-4E4F-8FC9-B37C85325BA3}"/>
                      </a:ext>
                    </a:extLst>
                  </p:cNvPr>
                  <p:cNvSpPr>
                    <a:spLocks/>
                  </p:cNvSpPr>
                  <p:nvPr/>
                </p:nvSpPr>
                <p:spPr bwMode="auto">
                  <a:xfrm>
                    <a:off x="7748588" y="2020888"/>
                    <a:ext cx="200025" cy="100013"/>
                  </a:xfrm>
                  <a:custGeom>
                    <a:avLst/>
                    <a:gdLst>
                      <a:gd name="T0" fmla="*/ 0 w 233"/>
                      <a:gd name="T1" fmla="*/ 72 h 117"/>
                      <a:gd name="T2" fmla="*/ 0 w 233"/>
                      <a:gd name="T3" fmla="*/ 45 h 117"/>
                      <a:gd name="T4" fmla="*/ 45 w 233"/>
                      <a:gd name="T5" fmla="*/ 0 h 117"/>
                      <a:gd name="T6" fmla="*/ 188 w 233"/>
                      <a:gd name="T7" fmla="*/ 0 h 117"/>
                      <a:gd name="T8" fmla="*/ 233 w 233"/>
                      <a:gd name="T9" fmla="*/ 45 h 117"/>
                      <a:gd name="T10" fmla="*/ 233 w 233"/>
                      <a:gd name="T11" fmla="*/ 72 h 117"/>
                      <a:gd name="T12" fmla="*/ 188 w 233"/>
                      <a:gd name="T13" fmla="*/ 117 h 117"/>
                      <a:gd name="T14" fmla="*/ 45 w 233"/>
                      <a:gd name="T15" fmla="*/ 117 h 117"/>
                      <a:gd name="T16" fmla="*/ 0 w 233"/>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17">
                        <a:moveTo>
                          <a:pt x="0" y="72"/>
                        </a:moveTo>
                        <a:cubicBezTo>
                          <a:pt x="0" y="45"/>
                          <a:pt x="0" y="45"/>
                          <a:pt x="0" y="45"/>
                        </a:cubicBezTo>
                        <a:cubicBezTo>
                          <a:pt x="0" y="21"/>
                          <a:pt x="20" y="0"/>
                          <a:pt x="45" y="0"/>
                        </a:cubicBezTo>
                        <a:cubicBezTo>
                          <a:pt x="188" y="0"/>
                          <a:pt x="188" y="0"/>
                          <a:pt x="188" y="0"/>
                        </a:cubicBezTo>
                        <a:cubicBezTo>
                          <a:pt x="213" y="0"/>
                          <a:pt x="233" y="21"/>
                          <a:pt x="233" y="45"/>
                        </a:cubicBezTo>
                        <a:cubicBezTo>
                          <a:pt x="233" y="72"/>
                          <a:pt x="233" y="72"/>
                          <a:pt x="233" y="72"/>
                        </a:cubicBezTo>
                        <a:cubicBezTo>
                          <a:pt x="233" y="97"/>
                          <a:pt x="213" y="117"/>
                          <a:pt x="188"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0" name="Freeform 10">
                    <a:extLst>
                      <a:ext uri="{FF2B5EF4-FFF2-40B4-BE49-F238E27FC236}">
                        <a16:creationId xmlns:a16="http://schemas.microsoft.com/office/drawing/2014/main" id="{131B6D77-6517-374D-8DCE-4FCE8BB7717C}"/>
                      </a:ext>
                    </a:extLst>
                  </p:cNvPr>
                  <p:cNvSpPr>
                    <a:spLocks/>
                  </p:cNvSpPr>
                  <p:nvPr/>
                </p:nvSpPr>
                <p:spPr bwMode="auto">
                  <a:xfrm>
                    <a:off x="7508876" y="1423988"/>
                    <a:ext cx="60325" cy="85725"/>
                  </a:xfrm>
                  <a:custGeom>
                    <a:avLst/>
                    <a:gdLst>
                      <a:gd name="T0" fmla="*/ 58 w 72"/>
                      <a:gd name="T1" fmla="*/ 4 h 100"/>
                      <a:gd name="T2" fmla="*/ 65 w 72"/>
                      <a:gd name="T3" fmla="*/ 8 h 100"/>
                      <a:gd name="T4" fmla="*/ 67 w 72"/>
                      <a:gd name="T5" fmla="*/ 31 h 100"/>
                      <a:gd name="T6" fmla="*/ 35 w 72"/>
                      <a:gd name="T7" fmla="*/ 86 h 100"/>
                      <a:gd name="T8" fmla="*/ 14 w 72"/>
                      <a:gd name="T9" fmla="*/ 96 h 100"/>
                      <a:gd name="T10" fmla="*/ 7 w 72"/>
                      <a:gd name="T11" fmla="*/ 92 h 100"/>
                      <a:gd name="T12" fmla="*/ 6 w 72"/>
                      <a:gd name="T13" fmla="*/ 68 h 100"/>
                      <a:gd name="T14" fmla="*/ 37 w 72"/>
                      <a:gd name="T15" fmla="*/ 14 h 100"/>
                      <a:gd name="T16" fmla="*/ 58 w 72"/>
                      <a:gd name="T17"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4"/>
                        </a:moveTo>
                        <a:cubicBezTo>
                          <a:pt x="65" y="8"/>
                          <a:pt x="65" y="8"/>
                          <a:pt x="65" y="8"/>
                        </a:cubicBezTo>
                        <a:cubicBezTo>
                          <a:pt x="71" y="11"/>
                          <a:pt x="72" y="22"/>
                          <a:pt x="67" y="31"/>
                        </a:cubicBezTo>
                        <a:cubicBezTo>
                          <a:pt x="35" y="86"/>
                          <a:pt x="35" y="86"/>
                          <a:pt x="35" y="86"/>
                        </a:cubicBezTo>
                        <a:cubicBezTo>
                          <a:pt x="30" y="95"/>
                          <a:pt x="20" y="100"/>
                          <a:pt x="14" y="96"/>
                        </a:cubicBezTo>
                        <a:cubicBezTo>
                          <a:pt x="7" y="92"/>
                          <a:pt x="7" y="92"/>
                          <a:pt x="7" y="92"/>
                        </a:cubicBezTo>
                        <a:cubicBezTo>
                          <a:pt x="1" y="88"/>
                          <a:pt x="0" y="78"/>
                          <a:pt x="6" y="68"/>
                        </a:cubicBezTo>
                        <a:cubicBezTo>
                          <a:pt x="37" y="14"/>
                          <a:pt x="37" y="14"/>
                          <a:pt x="37" y="14"/>
                        </a:cubicBezTo>
                        <a:cubicBezTo>
                          <a:pt x="42" y="5"/>
                          <a:pt x="52" y="0"/>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1" name="Freeform 11">
                    <a:extLst>
                      <a:ext uri="{FF2B5EF4-FFF2-40B4-BE49-F238E27FC236}">
                        <a16:creationId xmlns:a16="http://schemas.microsoft.com/office/drawing/2014/main" id="{8CE8A1AB-D763-B547-A83A-14EC1EF7C98C}"/>
                      </a:ext>
                    </a:extLst>
                  </p:cNvPr>
                  <p:cNvSpPr>
                    <a:spLocks/>
                  </p:cNvSpPr>
                  <p:nvPr/>
                </p:nvSpPr>
                <p:spPr bwMode="auto">
                  <a:xfrm>
                    <a:off x="7740651" y="1690688"/>
                    <a:ext cx="84138" cy="61913"/>
                  </a:xfrm>
                  <a:custGeom>
                    <a:avLst/>
                    <a:gdLst>
                      <a:gd name="T0" fmla="*/ 92 w 99"/>
                      <a:gd name="T1" fmla="*/ 7 h 72"/>
                      <a:gd name="T2" fmla="*/ 96 w 99"/>
                      <a:gd name="T3" fmla="*/ 14 h 72"/>
                      <a:gd name="T4" fmla="*/ 85 w 99"/>
                      <a:gd name="T5" fmla="*/ 35 h 72"/>
                      <a:gd name="T6" fmla="*/ 31 w 99"/>
                      <a:gd name="T7" fmla="*/ 66 h 72"/>
                      <a:gd name="T8" fmla="*/ 8 w 99"/>
                      <a:gd name="T9" fmla="*/ 65 h 72"/>
                      <a:gd name="T10" fmla="*/ 4 w 99"/>
                      <a:gd name="T11" fmla="*/ 58 h 72"/>
                      <a:gd name="T12" fmla="*/ 14 w 99"/>
                      <a:gd name="T13" fmla="*/ 37 h 72"/>
                      <a:gd name="T14" fmla="*/ 68 w 99"/>
                      <a:gd name="T15" fmla="*/ 5 h 72"/>
                      <a:gd name="T16" fmla="*/ 92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7"/>
                        </a:moveTo>
                        <a:cubicBezTo>
                          <a:pt x="96" y="14"/>
                          <a:pt x="96" y="14"/>
                          <a:pt x="96" y="14"/>
                        </a:cubicBezTo>
                        <a:cubicBezTo>
                          <a:pt x="99" y="20"/>
                          <a:pt x="95" y="30"/>
                          <a:pt x="85" y="35"/>
                        </a:cubicBezTo>
                        <a:cubicBezTo>
                          <a:pt x="31" y="66"/>
                          <a:pt x="31" y="66"/>
                          <a:pt x="31" y="66"/>
                        </a:cubicBezTo>
                        <a:cubicBezTo>
                          <a:pt x="22" y="72"/>
                          <a:pt x="11" y="71"/>
                          <a:pt x="8" y="65"/>
                        </a:cubicBezTo>
                        <a:cubicBezTo>
                          <a:pt x="4" y="58"/>
                          <a:pt x="4" y="58"/>
                          <a:pt x="4" y="58"/>
                        </a:cubicBezTo>
                        <a:cubicBezTo>
                          <a:pt x="0" y="52"/>
                          <a:pt x="5" y="42"/>
                          <a:pt x="14" y="37"/>
                        </a:cubicBezTo>
                        <a:cubicBezTo>
                          <a:pt x="68" y="5"/>
                          <a:pt x="68" y="5"/>
                          <a:pt x="68" y="5"/>
                        </a:cubicBezTo>
                        <a:cubicBezTo>
                          <a:pt x="78" y="0"/>
                          <a:pt x="88" y="1"/>
                          <a:pt x="9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2" name="Freeform 12">
                    <a:extLst>
                      <a:ext uri="{FF2B5EF4-FFF2-40B4-BE49-F238E27FC236}">
                        <a16:creationId xmlns:a16="http://schemas.microsoft.com/office/drawing/2014/main" id="{23F447EA-1EEA-6B41-9D61-47A79812A78E}"/>
                      </a:ext>
                    </a:extLst>
                  </p:cNvPr>
                  <p:cNvSpPr>
                    <a:spLocks/>
                  </p:cNvSpPr>
                  <p:nvPr/>
                </p:nvSpPr>
                <p:spPr bwMode="auto">
                  <a:xfrm>
                    <a:off x="7508876" y="2613025"/>
                    <a:ext cx="60325" cy="84138"/>
                  </a:xfrm>
                  <a:custGeom>
                    <a:avLst/>
                    <a:gdLst>
                      <a:gd name="T0" fmla="*/ 58 w 72"/>
                      <a:gd name="T1" fmla="*/ 96 h 100"/>
                      <a:gd name="T2" fmla="*/ 65 w 72"/>
                      <a:gd name="T3" fmla="*/ 92 h 100"/>
                      <a:gd name="T4" fmla="*/ 67 w 72"/>
                      <a:gd name="T5" fmla="*/ 68 h 100"/>
                      <a:gd name="T6" fmla="*/ 35 w 72"/>
                      <a:gd name="T7" fmla="*/ 14 h 100"/>
                      <a:gd name="T8" fmla="*/ 14 w 72"/>
                      <a:gd name="T9" fmla="*/ 4 h 100"/>
                      <a:gd name="T10" fmla="*/ 7 w 72"/>
                      <a:gd name="T11" fmla="*/ 8 h 100"/>
                      <a:gd name="T12" fmla="*/ 6 w 72"/>
                      <a:gd name="T13" fmla="*/ 31 h 100"/>
                      <a:gd name="T14" fmla="*/ 37 w 72"/>
                      <a:gd name="T15" fmla="*/ 86 h 100"/>
                      <a:gd name="T16" fmla="*/ 58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96"/>
                        </a:moveTo>
                        <a:cubicBezTo>
                          <a:pt x="65" y="92"/>
                          <a:pt x="65" y="92"/>
                          <a:pt x="65" y="92"/>
                        </a:cubicBezTo>
                        <a:cubicBezTo>
                          <a:pt x="71" y="88"/>
                          <a:pt x="72" y="78"/>
                          <a:pt x="67" y="68"/>
                        </a:cubicBezTo>
                        <a:cubicBezTo>
                          <a:pt x="35" y="14"/>
                          <a:pt x="35" y="14"/>
                          <a:pt x="35" y="14"/>
                        </a:cubicBezTo>
                        <a:cubicBezTo>
                          <a:pt x="30" y="5"/>
                          <a:pt x="20" y="0"/>
                          <a:pt x="14" y="4"/>
                        </a:cubicBezTo>
                        <a:cubicBezTo>
                          <a:pt x="7" y="8"/>
                          <a:pt x="7" y="8"/>
                          <a:pt x="7" y="8"/>
                        </a:cubicBezTo>
                        <a:cubicBezTo>
                          <a:pt x="1" y="11"/>
                          <a:pt x="0" y="22"/>
                          <a:pt x="6" y="31"/>
                        </a:cubicBezTo>
                        <a:cubicBezTo>
                          <a:pt x="37" y="86"/>
                          <a:pt x="37" y="86"/>
                          <a:pt x="37" y="86"/>
                        </a:cubicBezTo>
                        <a:cubicBezTo>
                          <a:pt x="42" y="95"/>
                          <a:pt x="52" y="100"/>
                          <a:pt x="5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3" name="Freeform 13">
                    <a:extLst>
                      <a:ext uri="{FF2B5EF4-FFF2-40B4-BE49-F238E27FC236}">
                        <a16:creationId xmlns:a16="http://schemas.microsoft.com/office/drawing/2014/main" id="{22C4C33F-1EA7-4545-A433-767E1C9C9DA1}"/>
                      </a:ext>
                    </a:extLst>
                  </p:cNvPr>
                  <p:cNvSpPr>
                    <a:spLocks/>
                  </p:cNvSpPr>
                  <p:nvPr/>
                </p:nvSpPr>
                <p:spPr bwMode="auto">
                  <a:xfrm>
                    <a:off x="7740651" y="2370138"/>
                    <a:ext cx="84138" cy="60325"/>
                  </a:xfrm>
                  <a:custGeom>
                    <a:avLst/>
                    <a:gdLst>
                      <a:gd name="T0" fmla="*/ 92 w 99"/>
                      <a:gd name="T1" fmla="*/ 65 h 72"/>
                      <a:gd name="T2" fmla="*/ 96 w 99"/>
                      <a:gd name="T3" fmla="*/ 58 h 72"/>
                      <a:gd name="T4" fmla="*/ 85 w 99"/>
                      <a:gd name="T5" fmla="*/ 37 h 72"/>
                      <a:gd name="T6" fmla="*/ 31 w 99"/>
                      <a:gd name="T7" fmla="*/ 5 h 72"/>
                      <a:gd name="T8" fmla="*/ 8 w 99"/>
                      <a:gd name="T9" fmla="*/ 7 h 72"/>
                      <a:gd name="T10" fmla="*/ 4 w 99"/>
                      <a:gd name="T11" fmla="*/ 14 h 72"/>
                      <a:gd name="T12" fmla="*/ 14 w 99"/>
                      <a:gd name="T13" fmla="*/ 35 h 72"/>
                      <a:gd name="T14" fmla="*/ 68 w 99"/>
                      <a:gd name="T15" fmla="*/ 66 h 72"/>
                      <a:gd name="T16" fmla="*/ 92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65"/>
                        </a:moveTo>
                        <a:cubicBezTo>
                          <a:pt x="96" y="58"/>
                          <a:pt x="96" y="58"/>
                          <a:pt x="96" y="58"/>
                        </a:cubicBezTo>
                        <a:cubicBezTo>
                          <a:pt x="99" y="52"/>
                          <a:pt x="95" y="42"/>
                          <a:pt x="85" y="37"/>
                        </a:cubicBezTo>
                        <a:cubicBezTo>
                          <a:pt x="31" y="5"/>
                          <a:pt x="31" y="5"/>
                          <a:pt x="31" y="5"/>
                        </a:cubicBezTo>
                        <a:cubicBezTo>
                          <a:pt x="22" y="0"/>
                          <a:pt x="11" y="1"/>
                          <a:pt x="8" y="7"/>
                        </a:cubicBezTo>
                        <a:cubicBezTo>
                          <a:pt x="4" y="14"/>
                          <a:pt x="4" y="14"/>
                          <a:pt x="4" y="14"/>
                        </a:cubicBezTo>
                        <a:cubicBezTo>
                          <a:pt x="0" y="20"/>
                          <a:pt x="5" y="30"/>
                          <a:pt x="14" y="35"/>
                        </a:cubicBezTo>
                        <a:cubicBezTo>
                          <a:pt x="68" y="66"/>
                          <a:pt x="68" y="66"/>
                          <a:pt x="68" y="66"/>
                        </a:cubicBezTo>
                        <a:cubicBezTo>
                          <a:pt x="78" y="72"/>
                          <a:pt x="88" y="71"/>
                          <a:pt x="9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4" name="Freeform 14">
                    <a:extLst>
                      <a:ext uri="{FF2B5EF4-FFF2-40B4-BE49-F238E27FC236}">
                        <a16:creationId xmlns:a16="http://schemas.microsoft.com/office/drawing/2014/main" id="{2C56259E-7589-1548-B5C7-E5E7A87BED10}"/>
                      </a:ext>
                    </a:extLst>
                  </p:cNvPr>
                  <p:cNvSpPr>
                    <a:spLocks/>
                  </p:cNvSpPr>
                  <p:nvPr/>
                </p:nvSpPr>
                <p:spPr bwMode="auto">
                  <a:xfrm>
                    <a:off x="6823076" y="2613025"/>
                    <a:ext cx="61913" cy="84138"/>
                  </a:xfrm>
                  <a:custGeom>
                    <a:avLst/>
                    <a:gdLst>
                      <a:gd name="T0" fmla="*/ 14 w 72"/>
                      <a:gd name="T1" fmla="*/ 96 h 100"/>
                      <a:gd name="T2" fmla="*/ 7 w 72"/>
                      <a:gd name="T3" fmla="*/ 92 h 100"/>
                      <a:gd name="T4" fmla="*/ 6 w 72"/>
                      <a:gd name="T5" fmla="*/ 68 h 100"/>
                      <a:gd name="T6" fmla="*/ 37 w 72"/>
                      <a:gd name="T7" fmla="*/ 14 h 100"/>
                      <a:gd name="T8" fmla="*/ 58 w 72"/>
                      <a:gd name="T9" fmla="*/ 4 h 100"/>
                      <a:gd name="T10" fmla="*/ 65 w 72"/>
                      <a:gd name="T11" fmla="*/ 8 h 100"/>
                      <a:gd name="T12" fmla="*/ 67 w 72"/>
                      <a:gd name="T13" fmla="*/ 31 h 100"/>
                      <a:gd name="T14" fmla="*/ 35 w 72"/>
                      <a:gd name="T15" fmla="*/ 86 h 100"/>
                      <a:gd name="T16" fmla="*/ 14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14" y="96"/>
                        </a:moveTo>
                        <a:cubicBezTo>
                          <a:pt x="7" y="92"/>
                          <a:pt x="7" y="92"/>
                          <a:pt x="7" y="92"/>
                        </a:cubicBezTo>
                        <a:cubicBezTo>
                          <a:pt x="1" y="88"/>
                          <a:pt x="0" y="78"/>
                          <a:pt x="6" y="68"/>
                        </a:cubicBezTo>
                        <a:cubicBezTo>
                          <a:pt x="37" y="14"/>
                          <a:pt x="37" y="14"/>
                          <a:pt x="37" y="14"/>
                        </a:cubicBezTo>
                        <a:cubicBezTo>
                          <a:pt x="43" y="5"/>
                          <a:pt x="52" y="0"/>
                          <a:pt x="58" y="4"/>
                        </a:cubicBezTo>
                        <a:cubicBezTo>
                          <a:pt x="65" y="8"/>
                          <a:pt x="65" y="8"/>
                          <a:pt x="65" y="8"/>
                        </a:cubicBezTo>
                        <a:cubicBezTo>
                          <a:pt x="71" y="11"/>
                          <a:pt x="72" y="22"/>
                          <a:pt x="67" y="31"/>
                        </a:cubicBezTo>
                        <a:cubicBezTo>
                          <a:pt x="35" y="86"/>
                          <a:pt x="35" y="86"/>
                          <a:pt x="35" y="86"/>
                        </a:cubicBezTo>
                        <a:cubicBezTo>
                          <a:pt x="30" y="95"/>
                          <a:pt x="21" y="100"/>
                          <a:pt x="1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5" name="Freeform 15">
                    <a:extLst>
                      <a:ext uri="{FF2B5EF4-FFF2-40B4-BE49-F238E27FC236}">
                        <a16:creationId xmlns:a16="http://schemas.microsoft.com/office/drawing/2014/main" id="{E84D7BA3-3816-8646-96EB-F94A94418D0C}"/>
                      </a:ext>
                    </a:extLst>
                  </p:cNvPr>
                  <p:cNvSpPr>
                    <a:spLocks/>
                  </p:cNvSpPr>
                  <p:nvPr/>
                </p:nvSpPr>
                <p:spPr bwMode="auto">
                  <a:xfrm>
                    <a:off x="6567488" y="2370138"/>
                    <a:ext cx="85725" cy="60325"/>
                  </a:xfrm>
                  <a:custGeom>
                    <a:avLst/>
                    <a:gdLst>
                      <a:gd name="T0" fmla="*/ 8 w 99"/>
                      <a:gd name="T1" fmla="*/ 65 h 72"/>
                      <a:gd name="T2" fmla="*/ 4 w 99"/>
                      <a:gd name="T3" fmla="*/ 58 h 72"/>
                      <a:gd name="T4" fmla="*/ 14 w 99"/>
                      <a:gd name="T5" fmla="*/ 37 h 72"/>
                      <a:gd name="T6" fmla="*/ 68 w 99"/>
                      <a:gd name="T7" fmla="*/ 5 h 72"/>
                      <a:gd name="T8" fmla="*/ 92 w 99"/>
                      <a:gd name="T9" fmla="*/ 7 h 72"/>
                      <a:gd name="T10" fmla="*/ 96 w 99"/>
                      <a:gd name="T11" fmla="*/ 14 h 72"/>
                      <a:gd name="T12" fmla="*/ 85 w 99"/>
                      <a:gd name="T13" fmla="*/ 35 h 72"/>
                      <a:gd name="T14" fmla="*/ 31 w 99"/>
                      <a:gd name="T15" fmla="*/ 66 h 72"/>
                      <a:gd name="T16" fmla="*/ 8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65"/>
                        </a:moveTo>
                        <a:cubicBezTo>
                          <a:pt x="4" y="58"/>
                          <a:pt x="4" y="58"/>
                          <a:pt x="4" y="58"/>
                        </a:cubicBezTo>
                        <a:cubicBezTo>
                          <a:pt x="0" y="52"/>
                          <a:pt x="5" y="42"/>
                          <a:pt x="14" y="37"/>
                        </a:cubicBezTo>
                        <a:cubicBezTo>
                          <a:pt x="68" y="5"/>
                          <a:pt x="68" y="5"/>
                          <a:pt x="68" y="5"/>
                        </a:cubicBezTo>
                        <a:cubicBezTo>
                          <a:pt x="78" y="0"/>
                          <a:pt x="88" y="1"/>
                          <a:pt x="92" y="7"/>
                        </a:cubicBezTo>
                        <a:cubicBezTo>
                          <a:pt x="96" y="14"/>
                          <a:pt x="96" y="14"/>
                          <a:pt x="96" y="14"/>
                        </a:cubicBezTo>
                        <a:cubicBezTo>
                          <a:pt x="99" y="20"/>
                          <a:pt x="95" y="30"/>
                          <a:pt x="85" y="35"/>
                        </a:cubicBezTo>
                        <a:cubicBezTo>
                          <a:pt x="31" y="66"/>
                          <a:pt x="31" y="66"/>
                          <a:pt x="31" y="66"/>
                        </a:cubicBezTo>
                        <a:cubicBezTo>
                          <a:pt x="22" y="72"/>
                          <a:pt x="11" y="71"/>
                          <a:pt x="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6" name="Freeform 16">
                    <a:extLst>
                      <a:ext uri="{FF2B5EF4-FFF2-40B4-BE49-F238E27FC236}">
                        <a16:creationId xmlns:a16="http://schemas.microsoft.com/office/drawing/2014/main" id="{06269FAB-851B-A744-B070-54990B504594}"/>
                      </a:ext>
                    </a:extLst>
                  </p:cNvPr>
                  <p:cNvSpPr>
                    <a:spLocks/>
                  </p:cNvSpPr>
                  <p:nvPr/>
                </p:nvSpPr>
                <p:spPr bwMode="auto">
                  <a:xfrm>
                    <a:off x="6823076" y="1428750"/>
                    <a:ext cx="61913" cy="85725"/>
                  </a:xfrm>
                  <a:custGeom>
                    <a:avLst/>
                    <a:gdLst>
                      <a:gd name="T0" fmla="*/ 14 w 72"/>
                      <a:gd name="T1" fmla="*/ 3 h 99"/>
                      <a:gd name="T2" fmla="*/ 7 w 72"/>
                      <a:gd name="T3" fmla="*/ 7 h 99"/>
                      <a:gd name="T4" fmla="*/ 6 w 72"/>
                      <a:gd name="T5" fmla="*/ 31 h 99"/>
                      <a:gd name="T6" fmla="*/ 37 w 72"/>
                      <a:gd name="T7" fmla="*/ 85 h 99"/>
                      <a:gd name="T8" fmla="*/ 58 w 72"/>
                      <a:gd name="T9" fmla="*/ 95 h 99"/>
                      <a:gd name="T10" fmla="*/ 65 w 72"/>
                      <a:gd name="T11" fmla="*/ 91 h 99"/>
                      <a:gd name="T12" fmla="*/ 67 w 72"/>
                      <a:gd name="T13" fmla="*/ 68 h 99"/>
                      <a:gd name="T14" fmla="*/ 35 w 72"/>
                      <a:gd name="T15" fmla="*/ 14 h 99"/>
                      <a:gd name="T16" fmla="*/ 14 w 72"/>
                      <a:gd name="T1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9">
                        <a:moveTo>
                          <a:pt x="14" y="3"/>
                        </a:moveTo>
                        <a:cubicBezTo>
                          <a:pt x="7" y="7"/>
                          <a:pt x="7" y="7"/>
                          <a:pt x="7" y="7"/>
                        </a:cubicBezTo>
                        <a:cubicBezTo>
                          <a:pt x="1" y="11"/>
                          <a:pt x="0" y="21"/>
                          <a:pt x="6" y="31"/>
                        </a:cubicBezTo>
                        <a:cubicBezTo>
                          <a:pt x="37" y="85"/>
                          <a:pt x="37" y="85"/>
                          <a:pt x="37" y="85"/>
                        </a:cubicBezTo>
                        <a:cubicBezTo>
                          <a:pt x="43" y="94"/>
                          <a:pt x="52" y="99"/>
                          <a:pt x="58" y="95"/>
                        </a:cubicBezTo>
                        <a:cubicBezTo>
                          <a:pt x="65" y="91"/>
                          <a:pt x="65" y="91"/>
                          <a:pt x="65" y="91"/>
                        </a:cubicBezTo>
                        <a:cubicBezTo>
                          <a:pt x="71" y="88"/>
                          <a:pt x="72" y="77"/>
                          <a:pt x="67" y="68"/>
                        </a:cubicBezTo>
                        <a:cubicBezTo>
                          <a:pt x="35" y="14"/>
                          <a:pt x="35" y="14"/>
                          <a:pt x="35" y="14"/>
                        </a:cubicBezTo>
                        <a:cubicBezTo>
                          <a:pt x="30" y="4"/>
                          <a:pt x="21"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sp>
                <p:nvSpPr>
                  <p:cNvPr id="47" name="Freeform 17">
                    <a:extLst>
                      <a:ext uri="{FF2B5EF4-FFF2-40B4-BE49-F238E27FC236}">
                        <a16:creationId xmlns:a16="http://schemas.microsoft.com/office/drawing/2014/main" id="{E89F5E7F-02E1-B044-B28E-FBD7884F556B}"/>
                      </a:ext>
                    </a:extLst>
                  </p:cNvPr>
                  <p:cNvSpPr>
                    <a:spLocks/>
                  </p:cNvSpPr>
                  <p:nvPr/>
                </p:nvSpPr>
                <p:spPr bwMode="auto">
                  <a:xfrm>
                    <a:off x="6567488" y="1695450"/>
                    <a:ext cx="85725" cy="60325"/>
                  </a:xfrm>
                  <a:custGeom>
                    <a:avLst/>
                    <a:gdLst>
                      <a:gd name="T0" fmla="*/ 8 w 99"/>
                      <a:gd name="T1" fmla="*/ 7 h 72"/>
                      <a:gd name="T2" fmla="*/ 4 w 99"/>
                      <a:gd name="T3" fmla="*/ 14 h 72"/>
                      <a:gd name="T4" fmla="*/ 14 w 99"/>
                      <a:gd name="T5" fmla="*/ 36 h 72"/>
                      <a:gd name="T6" fmla="*/ 68 w 99"/>
                      <a:gd name="T7" fmla="*/ 67 h 72"/>
                      <a:gd name="T8" fmla="*/ 92 w 99"/>
                      <a:gd name="T9" fmla="*/ 65 h 72"/>
                      <a:gd name="T10" fmla="*/ 96 w 99"/>
                      <a:gd name="T11" fmla="*/ 58 h 72"/>
                      <a:gd name="T12" fmla="*/ 85 w 99"/>
                      <a:gd name="T13" fmla="*/ 37 h 72"/>
                      <a:gd name="T14" fmla="*/ 31 w 99"/>
                      <a:gd name="T15" fmla="*/ 6 h 72"/>
                      <a:gd name="T16" fmla="*/ 8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7"/>
                        </a:moveTo>
                        <a:cubicBezTo>
                          <a:pt x="4" y="14"/>
                          <a:pt x="4" y="14"/>
                          <a:pt x="4" y="14"/>
                        </a:cubicBezTo>
                        <a:cubicBezTo>
                          <a:pt x="0" y="21"/>
                          <a:pt x="5" y="30"/>
                          <a:pt x="14" y="36"/>
                        </a:cubicBezTo>
                        <a:cubicBezTo>
                          <a:pt x="68" y="67"/>
                          <a:pt x="68" y="67"/>
                          <a:pt x="68" y="67"/>
                        </a:cubicBezTo>
                        <a:cubicBezTo>
                          <a:pt x="78" y="72"/>
                          <a:pt x="88" y="72"/>
                          <a:pt x="92" y="65"/>
                        </a:cubicBezTo>
                        <a:cubicBezTo>
                          <a:pt x="96" y="58"/>
                          <a:pt x="96" y="58"/>
                          <a:pt x="96" y="58"/>
                        </a:cubicBezTo>
                        <a:cubicBezTo>
                          <a:pt x="99" y="52"/>
                          <a:pt x="95" y="43"/>
                          <a:pt x="85" y="37"/>
                        </a:cubicBezTo>
                        <a:cubicBezTo>
                          <a:pt x="31" y="6"/>
                          <a:pt x="31" y="6"/>
                          <a:pt x="31" y="6"/>
                        </a:cubicBezTo>
                        <a:cubicBezTo>
                          <a:pt x="22" y="0"/>
                          <a:pt x="11" y="1"/>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a:solidFill>
                        <a:prstClr val="black"/>
                      </a:solidFill>
                    </a:endParaRPr>
                  </a:p>
                </p:txBody>
              </p:sp>
            </p:grpSp>
          </p:grpSp>
          <p:sp>
            <p:nvSpPr>
              <p:cNvPr id="33" name="Circular 34">
                <a:extLst>
                  <a:ext uri="{FF2B5EF4-FFF2-40B4-BE49-F238E27FC236}">
                    <a16:creationId xmlns:a16="http://schemas.microsoft.com/office/drawing/2014/main" id="{E53527ED-825E-3C45-B1F1-A46575DEEC94}"/>
                  </a:ext>
                </a:extLst>
              </p:cNvPr>
              <p:cNvSpPr>
                <a:spLocks noChangeAspect="1"/>
              </p:cNvSpPr>
              <p:nvPr/>
            </p:nvSpPr>
            <p:spPr>
              <a:xfrm rot="5400000">
                <a:off x="5058143" y="4437354"/>
                <a:ext cx="616467" cy="650341"/>
              </a:xfrm>
              <a:prstGeom prst="pie">
                <a:avLst>
                  <a:gd name="adj1" fmla="val 10800000"/>
                  <a:gd name="adj2" fmla="val 1522265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546"/>
                <a:endParaRPr lang="es-ES" sz="1400">
                  <a:solidFill>
                    <a:prstClr val="black"/>
                  </a:solidFill>
                </a:endParaRPr>
              </a:p>
            </p:txBody>
          </p:sp>
        </p:grpSp>
      </p:grpSp>
      <p:sp>
        <p:nvSpPr>
          <p:cNvPr id="48" name="Rectángulo 19">
            <a:extLst>
              <a:ext uri="{FF2B5EF4-FFF2-40B4-BE49-F238E27FC236}">
                <a16:creationId xmlns:a16="http://schemas.microsoft.com/office/drawing/2014/main" id="{ED34866B-C268-2E4F-A1C5-263C6EB2D77D}"/>
              </a:ext>
            </a:extLst>
          </p:cNvPr>
          <p:cNvSpPr/>
          <p:nvPr/>
        </p:nvSpPr>
        <p:spPr>
          <a:xfrm>
            <a:off x="3061056" y="6327671"/>
            <a:ext cx="1450866" cy="461665"/>
          </a:xfrm>
          <a:prstGeom prst="rect">
            <a:avLst/>
          </a:prstGeom>
          <a:solidFill>
            <a:schemeClr val="bg1">
              <a:lumMod val="50000"/>
            </a:schemeClr>
          </a:solidFill>
        </p:spPr>
        <p:txBody>
          <a:bodyPr wrap="square">
            <a:spAutoFit/>
          </a:bodyPr>
          <a:lstStyle/>
          <a:p>
            <a:pPr algn="ctr" defTabSz="914377"/>
            <a:r>
              <a:rPr lang="es-ES" sz="1200" b="1">
                <a:solidFill>
                  <a:prstClr val="white"/>
                </a:solidFill>
                <a:cs typeface="Athelas Italic"/>
              </a:rPr>
              <a:t>Entre 15 y 20 minutos</a:t>
            </a:r>
          </a:p>
        </p:txBody>
      </p:sp>
      <p:grpSp>
        <p:nvGrpSpPr>
          <p:cNvPr id="49" name="Grupo 48">
            <a:extLst>
              <a:ext uri="{FF2B5EF4-FFF2-40B4-BE49-F238E27FC236}">
                <a16:creationId xmlns:a16="http://schemas.microsoft.com/office/drawing/2014/main" id="{44E750E0-37B2-7E4B-B23B-BB4774AE3F1D}"/>
              </a:ext>
            </a:extLst>
          </p:cNvPr>
          <p:cNvGrpSpPr/>
          <p:nvPr/>
        </p:nvGrpSpPr>
        <p:grpSpPr>
          <a:xfrm>
            <a:off x="4839655" y="5013879"/>
            <a:ext cx="1065800" cy="1068701"/>
            <a:chOff x="6855732" y="4693696"/>
            <a:chExt cx="1387728" cy="1391506"/>
          </a:xfrm>
        </p:grpSpPr>
        <p:sp>
          <p:nvSpPr>
            <p:cNvPr id="50" name="Oval 79">
              <a:extLst>
                <a:ext uri="{FF2B5EF4-FFF2-40B4-BE49-F238E27FC236}">
                  <a16:creationId xmlns:a16="http://schemas.microsoft.com/office/drawing/2014/main" id="{CD52A6B6-E6F4-5F4E-A710-D4049ACE9F66}"/>
                </a:ext>
              </a:extLst>
            </p:cNvPr>
            <p:cNvSpPr/>
            <p:nvPr/>
          </p:nvSpPr>
          <p:spPr bwMode="auto">
            <a:xfrm>
              <a:off x="6855732" y="4693696"/>
              <a:ext cx="1387728" cy="1391506"/>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endParaRPr>
            </a:p>
          </p:txBody>
        </p:sp>
        <p:grpSp>
          <p:nvGrpSpPr>
            <p:cNvPr id="51" name="Grupo 50">
              <a:extLst>
                <a:ext uri="{FF2B5EF4-FFF2-40B4-BE49-F238E27FC236}">
                  <a16:creationId xmlns:a16="http://schemas.microsoft.com/office/drawing/2014/main" id="{01304040-C315-4B4D-B726-11B50E0D5F0B}"/>
                </a:ext>
              </a:extLst>
            </p:cNvPr>
            <p:cNvGrpSpPr/>
            <p:nvPr/>
          </p:nvGrpSpPr>
          <p:grpSpPr>
            <a:xfrm>
              <a:off x="7030547" y="5158561"/>
              <a:ext cx="1038097" cy="518393"/>
              <a:chOff x="6915407" y="4395171"/>
              <a:chExt cx="1038097" cy="518393"/>
            </a:xfrm>
          </p:grpSpPr>
          <p:grpSp>
            <p:nvGrpSpPr>
              <p:cNvPr id="52" name="Group 54">
                <a:extLst>
                  <a:ext uri="{FF2B5EF4-FFF2-40B4-BE49-F238E27FC236}">
                    <a16:creationId xmlns:a16="http://schemas.microsoft.com/office/drawing/2014/main" id="{C20D9F9A-F3BD-754A-A37D-711594709BE2}"/>
                  </a:ext>
                </a:extLst>
              </p:cNvPr>
              <p:cNvGrpSpPr/>
              <p:nvPr/>
            </p:nvGrpSpPr>
            <p:grpSpPr bwMode="auto">
              <a:xfrm>
                <a:off x="7306307" y="4395171"/>
                <a:ext cx="240359" cy="518393"/>
                <a:chOff x="6588125" y="1557338"/>
                <a:chExt cx="815975" cy="1797051"/>
              </a:xfrm>
              <a:noFill/>
            </p:grpSpPr>
            <p:sp>
              <p:nvSpPr>
                <p:cNvPr id="59" name="Oval 88">
                  <a:extLst>
                    <a:ext uri="{FF2B5EF4-FFF2-40B4-BE49-F238E27FC236}">
                      <a16:creationId xmlns:a16="http://schemas.microsoft.com/office/drawing/2014/main" id="{0741C639-7A0E-A44F-B92E-76C5D67447FC}"/>
                    </a:ext>
                  </a:extLst>
                </p:cNvPr>
                <p:cNvSpPr>
                  <a:spLocks noChangeArrowheads="1"/>
                </p:cNvSpPr>
                <p:nvPr/>
              </p:nvSpPr>
              <p:spPr bwMode="auto">
                <a:xfrm>
                  <a:off x="6810375" y="1557338"/>
                  <a:ext cx="371475" cy="369888"/>
                </a:xfrm>
                <a:prstGeom prst="ellipse">
                  <a:avLst/>
                </a:prstGeom>
                <a:solidFill>
                  <a:srgbClr val="FFFFFF"/>
                </a:solidFill>
                <a:ln w="3175" cmpd="sng">
                  <a:solidFill>
                    <a:srgbClr val="FFFFFF"/>
                  </a:solidFill>
                  <a:round/>
                  <a:headEnd/>
                  <a:tailEnd/>
                </a:ln>
              </p:spPr>
              <p:txBody>
                <a:bodyPr/>
                <a:lstStyle/>
                <a:p>
                  <a:pPr defTabSz="685546">
                    <a:defRPr/>
                  </a:pPr>
                  <a:endParaRPr lang="en-US" sz="1400">
                    <a:solidFill>
                      <a:prstClr val="black"/>
                    </a:solidFill>
                  </a:endParaRPr>
                </a:p>
              </p:txBody>
            </p:sp>
            <p:sp>
              <p:nvSpPr>
                <p:cNvPr id="60" name="Freeform 7">
                  <a:extLst>
                    <a:ext uri="{FF2B5EF4-FFF2-40B4-BE49-F238E27FC236}">
                      <a16:creationId xmlns:a16="http://schemas.microsoft.com/office/drawing/2014/main" id="{94DDB11C-EDD4-4441-A1DA-7FBF2AF8F32F}"/>
                    </a:ext>
                  </a:extLst>
                </p:cNvPr>
                <p:cNvSpPr>
                  <a:spLocks/>
                </p:cNvSpPr>
                <p:nvPr/>
              </p:nvSpPr>
              <p:spPr bwMode="auto">
                <a:xfrm>
                  <a:off x="6588125" y="1971676"/>
                  <a:ext cx="815975" cy="1382713"/>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solidFill>
                  <a:srgbClr val="FFFFFF"/>
                </a:solidFill>
                <a:ln w="3175" cmpd="sng">
                  <a:noFill/>
                  <a:round/>
                  <a:headEnd/>
                  <a:tailEnd/>
                </a:ln>
              </p:spPr>
              <p:txBody>
                <a:bodyPr/>
                <a:lstStyle/>
                <a:p>
                  <a:pPr defTabSz="685546">
                    <a:defRPr/>
                  </a:pPr>
                  <a:endParaRPr lang="en-US" sz="1400">
                    <a:solidFill>
                      <a:prstClr val="black"/>
                    </a:solidFill>
                  </a:endParaRPr>
                </a:p>
              </p:txBody>
            </p:sp>
          </p:grpSp>
          <p:grpSp>
            <p:nvGrpSpPr>
              <p:cNvPr id="53" name="Group 55">
                <a:extLst>
                  <a:ext uri="{FF2B5EF4-FFF2-40B4-BE49-F238E27FC236}">
                    <a16:creationId xmlns:a16="http://schemas.microsoft.com/office/drawing/2014/main" id="{3570D854-14FE-CA4D-B0C7-76B520862779}"/>
                  </a:ext>
                </a:extLst>
              </p:cNvPr>
              <p:cNvGrpSpPr/>
              <p:nvPr/>
            </p:nvGrpSpPr>
            <p:grpSpPr bwMode="auto">
              <a:xfrm>
                <a:off x="7713145" y="4395171"/>
                <a:ext cx="240359" cy="518393"/>
                <a:chOff x="6503051" y="1557338"/>
                <a:chExt cx="815975" cy="1797051"/>
              </a:xfrm>
              <a:noFill/>
            </p:grpSpPr>
            <p:sp>
              <p:nvSpPr>
                <p:cNvPr id="57" name="Oval 86">
                  <a:extLst>
                    <a:ext uri="{FF2B5EF4-FFF2-40B4-BE49-F238E27FC236}">
                      <a16:creationId xmlns:a16="http://schemas.microsoft.com/office/drawing/2014/main" id="{2690A930-C54F-4842-956A-D94A3041E3E2}"/>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685546">
                    <a:defRPr/>
                  </a:pPr>
                  <a:endParaRPr lang="en-US" sz="1400">
                    <a:solidFill>
                      <a:prstClr val="black"/>
                    </a:solidFill>
                  </a:endParaRPr>
                </a:p>
              </p:txBody>
            </p:sp>
            <p:sp>
              <p:nvSpPr>
                <p:cNvPr id="58" name="Freeform 7">
                  <a:extLst>
                    <a:ext uri="{FF2B5EF4-FFF2-40B4-BE49-F238E27FC236}">
                      <a16:creationId xmlns:a16="http://schemas.microsoft.com/office/drawing/2014/main" id="{7C5F0A85-13B6-6F4D-995F-346AC32A0F18}"/>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a:solidFill>
                      <a:prstClr val="black"/>
                    </a:solidFill>
                  </a:endParaRPr>
                </a:p>
              </p:txBody>
            </p:sp>
          </p:grpSp>
          <p:grpSp>
            <p:nvGrpSpPr>
              <p:cNvPr id="54" name="Group 56">
                <a:extLst>
                  <a:ext uri="{FF2B5EF4-FFF2-40B4-BE49-F238E27FC236}">
                    <a16:creationId xmlns:a16="http://schemas.microsoft.com/office/drawing/2014/main" id="{3C0CF4C3-7BF8-644C-96E5-119EEE3CEE4B}"/>
                  </a:ext>
                </a:extLst>
              </p:cNvPr>
              <p:cNvGrpSpPr/>
              <p:nvPr/>
            </p:nvGrpSpPr>
            <p:grpSpPr bwMode="auto">
              <a:xfrm>
                <a:off x="6915407" y="4395171"/>
                <a:ext cx="240359" cy="518393"/>
                <a:chOff x="6673199" y="1557338"/>
                <a:chExt cx="815975" cy="1797051"/>
              </a:xfrm>
              <a:noFill/>
            </p:grpSpPr>
            <p:sp>
              <p:nvSpPr>
                <p:cNvPr id="55" name="Oval 84">
                  <a:extLst>
                    <a:ext uri="{FF2B5EF4-FFF2-40B4-BE49-F238E27FC236}">
                      <a16:creationId xmlns:a16="http://schemas.microsoft.com/office/drawing/2014/main" id="{48CA30C6-EE03-9844-BFA5-396B52C04628}"/>
                    </a:ext>
                  </a:extLst>
                </p:cNvPr>
                <p:cNvSpPr>
                  <a:spLocks noChangeArrowheads="1"/>
                </p:cNvSpPr>
                <p:nvPr/>
              </p:nvSpPr>
              <p:spPr bwMode="auto">
                <a:xfrm>
                  <a:off x="6895453" y="1557338"/>
                  <a:ext cx="371476" cy="369887"/>
                </a:xfrm>
                <a:prstGeom prst="ellipse">
                  <a:avLst/>
                </a:prstGeom>
                <a:grpFill/>
                <a:ln w="3175" cmpd="sng">
                  <a:solidFill>
                    <a:srgbClr val="FFFFFF"/>
                  </a:solidFill>
                  <a:round/>
                  <a:headEnd/>
                  <a:tailEnd/>
                </a:ln>
              </p:spPr>
              <p:txBody>
                <a:bodyPr/>
                <a:lstStyle/>
                <a:p>
                  <a:pPr defTabSz="685546">
                    <a:defRPr/>
                  </a:pPr>
                  <a:endParaRPr lang="en-US" sz="1400">
                    <a:solidFill>
                      <a:prstClr val="black"/>
                    </a:solidFill>
                  </a:endParaRPr>
                </a:p>
              </p:txBody>
            </p:sp>
            <p:sp>
              <p:nvSpPr>
                <p:cNvPr id="56" name="Freeform 7">
                  <a:extLst>
                    <a:ext uri="{FF2B5EF4-FFF2-40B4-BE49-F238E27FC236}">
                      <a16:creationId xmlns:a16="http://schemas.microsoft.com/office/drawing/2014/main" id="{845EFB1E-C8CF-564A-B713-785F884433F2}"/>
                    </a:ext>
                  </a:extLst>
                </p:cNvPr>
                <p:cNvSpPr>
                  <a:spLocks/>
                </p:cNvSpPr>
                <p:nvPr/>
              </p:nvSpPr>
              <p:spPr bwMode="auto">
                <a:xfrm>
                  <a:off x="6673199"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a:solidFill>
                      <a:prstClr val="black"/>
                    </a:solidFill>
                  </a:endParaRPr>
                </a:p>
              </p:txBody>
            </p:sp>
          </p:grpSp>
        </p:grpSp>
      </p:grpSp>
      <p:sp>
        <p:nvSpPr>
          <p:cNvPr id="61" name="Rectángulo 25">
            <a:extLst>
              <a:ext uri="{FF2B5EF4-FFF2-40B4-BE49-F238E27FC236}">
                <a16:creationId xmlns:a16="http://schemas.microsoft.com/office/drawing/2014/main" id="{740E2247-5E0F-0144-8E18-CCABCF52C3CB}"/>
              </a:ext>
            </a:extLst>
          </p:cNvPr>
          <p:cNvSpPr/>
          <p:nvPr/>
        </p:nvSpPr>
        <p:spPr>
          <a:xfrm>
            <a:off x="4509012" y="6353338"/>
            <a:ext cx="1719122" cy="461665"/>
          </a:xfrm>
          <a:prstGeom prst="rect">
            <a:avLst/>
          </a:prstGeom>
          <a:solidFill>
            <a:schemeClr val="bg1">
              <a:lumMod val="50000"/>
            </a:schemeClr>
          </a:solidFill>
        </p:spPr>
        <p:txBody>
          <a:bodyPr wrap="square">
            <a:spAutoFit/>
          </a:bodyPr>
          <a:lstStyle/>
          <a:p>
            <a:pPr algn="ctr" defTabSz="914377"/>
            <a:r>
              <a:rPr lang="es-ES_tradnl" sz="1200" b="1" dirty="0">
                <a:solidFill>
                  <a:prstClr val="white"/>
                </a:solidFill>
                <a:cs typeface="Athelas Italic"/>
              </a:rPr>
              <a:t>Reportes por población</a:t>
            </a:r>
            <a:endParaRPr lang="es-CO" sz="1200" b="1" dirty="0">
              <a:solidFill>
                <a:prstClr val="white"/>
              </a:solidFill>
              <a:cs typeface="Athelas Italic"/>
            </a:endParaRPr>
          </a:p>
        </p:txBody>
      </p:sp>
      <p:grpSp>
        <p:nvGrpSpPr>
          <p:cNvPr id="62" name="Grupo 61">
            <a:extLst>
              <a:ext uri="{FF2B5EF4-FFF2-40B4-BE49-F238E27FC236}">
                <a16:creationId xmlns:a16="http://schemas.microsoft.com/office/drawing/2014/main" id="{54B90598-DD3C-444D-9281-223EFA5BF3C3}"/>
              </a:ext>
            </a:extLst>
          </p:cNvPr>
          <p:cNvGrpSpPr/>
          <p:nvPr/>
        </p:nvGrpSpPr>
        <p:grpSpPr>
          <a:xfrm>
            <a:off x="1739943" y="5013651"/>
            <a:ext cx="1065800" cy="1068701"/>
            <a:chOff x="2793893" y="4988078"/>
            <a:chExt cx="1065800" cy="1068701"/>
          </a:xfrm>
        </p:grpSpPr>
        <p:grpSp>
          <p:nvGrpSpPr>
            <p:cNvPr id="63" name="Agrupar 126">
              <a:extLst>
                <a:ext uri="{FF2B5EF4-FFF2-40B4-BE49-F238E27FC236}">
                  <a16:creationId xmlns:a16="http://schemas.microsoft.com/office/drawing/2014/main" id="{9187DE31-21F2-8B41-80EF-8B463D5B2F03}"/>
                </a:ext>
              </a:extLst>
            </p:cNvPr>
            <p:cNvGrpSpPr/>
            <p:nvPr/>
          </p:nvGrpSpPr>
          <p:grpSpPr>
            <a:xfrm>
              <a:off x="3357389" y="5173260"/>
              <a:ext cx="358876" cy="352993"/>
              <a:chOff x="4133367" y="6439642"/>
              <a:chExt cx="338008" cy="332467"/>
            </a:xfrm>
          </p:grpSpPr>
          <p:sp>
            <p:nvSpPr>
              <p:cNvPr id="74" name="Freeform 12">
                <a:extLst>
                  <a:ext uri="{FF2B5EF4-FFF2-40B4-BE49-F238E27FC236}">
                    <a16:creationId xmlns:a16="http://schemas.microsoft.com/office/drawing/2014/main" id="{AFC17830-0713-044E-9BF6-6735668107B4}"/>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a:solidFill>
                    <a:prstClr val="black"/>
                  </a:solidFill>
                </a:endParaRPr>
              </a:p>
            </p:txBody>
          </p:sp>
          <p:sp>
            <p:nvSpPr>
              <p:cNvPr id="75" name="Rectangle 13">
                <a:extLst>
                  <a:ext uri="{FF2B5EF4-FFF2-40B4-BE49-F238E27FC236}">
                    <a16:creationId xmlns:a16="http://schemas.microsoft.com/office/drawing/2014/main" id="{A030206D-6496-AE47-A083-634212BE70D1}"/>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46">
                  <a:defRPr/>
                </a:pPr>
                <a:endParaRPr lang="en-US" sz="1400">
                  <a:solidFill>
                    <a:prstClr val="black"/>
                  </a:solidFill>
                </a:endParaRPr>
              </a:p>
            </p:txBody>
          </p:sp>
          <p:sp>
            <p:nvSpPr>
              <p:cNvPr id="76" name="Freeform 14">
                <a:extLst>
                  <a:ext uri="{FF2B5EF4-FFF2-40B4-BE49-F238E27FC236}">
                    <a16:creationId xmlns:a16="http://schemas.microsoft.com/office/drawing/2014/main" id="{C3B8AD72-1070-E147-A781-AAEB0DAD9F10}"/>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a:solidFill>
                    <a:prstClr val="black"/>
                  </a:solidFill>
                </a:endParaRPr>
              </a:p>
            </p:txBody>
          </p:sp>
          <p:sp>
            <p:nvSpPr>
              <p:cNvPr id="77" name="Freeform 15">
                <a:extLst>
                  <a:ext uri="{FF2B5EF4-FFF2-40B4-BE49-F238E27FC236}">
                    <a16:creationId xmlns:a16="http://schemas.microsoft.com/office/drawing/2014/main" id="{10D5B114-7F36-004D-A061-93B60A7F9C4A}"/>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a:solidFill>
                    <a:prstClr val="black"/>
                  </a:solidFill>
                </a:endParaRPr>
              </a:p>
            </p:txBody>
          </p:sp>
          <p:sp>
            <p:nvSpPr>
              <p:cNvPr id="78" name="Freeform 16">
                <a:extLst>
                  <a:ext uri="{FF2B5EF4-FFF2-40B4-BE49-F238E27FC236}">
                    <a16:creationId xmlns:a16="http://schemas.microsoft.com/office/drawing/2014/main" id="{8CA6D1D2-FC6D-1F4F-AE19-48D9894BD06B}"/>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a:solidFill>
                    <a:prstClr val="black"/>
                  </a:solidFill>
                </a:endParaRPr>
              </a:p>
            </p:txBody>
          </p:sp>
        </p:grpSp>
        <p:sp>
          <p:nvSpPr>
            <p:cNvPr id="64" name="Oval 79">
              <a:extLst>
                <a:ext uri="{FF2B5EF4-FFF2-40B4-BE49-F238E27FC236}">
                  <a16:creationId xmlns:a16="http://schemas.microsoft.com/office/drawing/2014/main" id="{844279CA-01B1-BC48-8527-4605DF7BB7E9}"/>
                </a:ext>
              </a:extLst>
            </p:cNvPr>
            <p:cNvSpPr/>
            <p:nvPr/>
          </p:nvSpPr>
          <p:spPr bwMode="auto">
            <a:xfrm>
              <a:off x="2793893" y="4988078"/>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a:solidFill>
                  <a:prstClr val="white"/>
                </a:solidFill>
              </a:endParaRPr>
            </a:p>
          </p:txBody>
        </p:sp>
        <p:grpSp>
          <p:nvGrpSpPr>
            <p:cNvPr id="65" name="Agrupar 146">
              <a:extLst>
                <a:ext uri="{FF2B5EF4-FFF2-40B4-BE49-F238E27FC236}">
                  <a16:creationId xmlns:a16="http://schemas.microsoft.com/office/drawing/2014/main" id="{ED5535F5-12C3-C741-A5E8-BFCD07D0EC23}"/>
                </a:ext>
              </a:extLst>
            </p:cNvPr>
            <p:cNvGrpSpPr>
              <a:grpSpLocks noChangeAspect="1"/>
            </p:cNvGrpSpPr>
            <p:nvPr/>
          </p:nvGrpSpPr>
          <p:grpSpPr>
            <a:xfrm>
              <a:off x="3077883" y="5225856"/>
              <a:ext cx="627786" cy="567149"/>
              <a:chOff x="3968615" y="6247460"/>
              <a:chExt cx="527824" cy="476843"/>
            </a:xfrm>
          </p:grpSpPr>
          <p:grpSp>
            <p:nvGrpSpPr>
              <p:cNvPr id="66" name="Agrupar 126">
                <a:extLst>
                  <a:ext uri="{FF2B5EF4-FFF2-40B4-BE49-F238E27FC236}">
                    <a16:creationId xmlns:a16="http://schemas.microsoft.com/office/drawing/2014/main" id="{EF513B37-EE31-5943-9785-C7EE6930B4AE}"/>
                  </a:ext>
                </a:extLst>
              </p:cNvPr>
              <p:cNvGrpSpPr/>
              <p:nvPr/>
            </p:nvGrpSpPr>
            <p:grpSpPr>
              <a:xfrm>
                <a:off x="4158431" y="6247460"/>
                <a:ext cx="338008" cy="332467"/>
                <a:chOff x="4133367" y="6439642"/>
                <a:chExt cx="338008" cy="332467"/>
              </a:xfrm>
            </p:grpSpPr>
            <p:sp>
              <p:nvSpPr>
                <p:cNvPr id="69" name="Freeform 12">
                  <a:extLst>
                    <a:ext uri="{FF2B5EF4-FFF2-40B4-BE49-F238E27FC236}">
                      <a16:creationId xmlns:a16="http://schemas.microsoft.com/office/drawing/2014/main" id="{8C21D805-BD10-4B4D-A3DA-D69C83FABD22}"/>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70" name="Rectangle 13">
                  <a:extLst>
                    <a:ext uri="{FF2B5EF4-FFF2-40B4-BE49-F238E27FC236}">
                      <a16:creationId xmlns:a16="http://schemas.microsoft.com/office/drawing/2014/main" id="{0B6A240E-8208-DA47-A0B1-D1EF892DEDB5}"/>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62">
                    <a:defRPr/>
                  </a:pPr>
                  <a:endParaRPr lang="en-US" sz="1400">
                    <a:solidFill>
                      <a:prstClr val="black"/>
                    </a:solidFill>
                    <a:latin typeface="Calibri"/>
                  </a:endParaRPr>
                </a:p>
              </p:txBody>
            </p:sp>
            <p:sp>
              <p:nvSpPr>
                <p:cNvPr id="71" name="Freeform 14">
                  <a:extLst>
                    <a:ext uri="{FF2B5EF4-FFF2-40B4-BE49-F238E27FC236}">
                      <a16:creationId xmlns:a16="http://schemas.microsoft.com/office/drawing/2014/main" id="{EE33180D-ACA1-1246-A720-0A25B4920D40}"/>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72" name="Freeform 15">
                  <a:extLst>
                    <a:ext uri="{FF2B5EF4-FFF2-40B4-BE49-F238E27FC236}">
                      <a16:creationId xmlns:a16="http://schemas.microsoft.com/office/drawing/2014/main" id="{F2B44714-F2AC-1A48-8CCA-636BE3F7CAF7}"/>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73" name="Freeform 16">
                  <a:extLst>
                    <a:ext uri="{FF2B5EF4-FFF2-40B4-BE49-F238E27FC236}">
                      <a16:creationId xmlns:a16="http://schemas.microsoft.com/office/drawing/2014/main" id="{5B207C3C-DD50-7342-9363-902439FE440D}"/>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sp>
            <p:nvSpPr>
              <p:cNvPr id="67" name="Freeform 17">
                <a:extLst>
                  <a:ext uri="{FF2B5EF4-FFF2-40B4-BE49-F238E27FC236}">
                    <a16:creationId xmlns:a16="http://schemas.microsoft.com/office/drawing/2014/main" id="{5FFBF7D6-C14F-3442-A8ED-1D473630AD6C}"/>
                  </a:ext>
                </a:extLst>
              </p:cNvPr>
              <p:cNvSpPr>
                <a:spLocks/>
              </p:cNvSpPr>
              <p:nvPr/>
            </p:nvSpPr>
            <p:spPr bwMode="auto">
              <a:xfrm>
                <a:off x="3968615" y="6266829"/>
                <a:ext cx="426103" cy="457474"/>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grpSp>
      <p:grpSp>
        <p:nvGrpSpPr>
          <p:cNvPr id="79" name="Grupo 78">
            <a:extLst>
              <a:ext uri="{FF2B5EF4-FFF2-40B4-BE49-F238E27FC236}">
                <a16:creationId xmlns:a16="http://schemas.microsoft.com/office/drawing/2014/main" id="{E44B900C-CAD4-5045-A96F-784212FA402D}"/>
              </a:ext>
            </a:extLst>
          </p:cNvPr>
          <p:cNvGrpSpPr/>
          <p:nvPr/>
        </p:nvGrpSpPr>
        <p:grpSpPr>
          <a:xfrm>
            <a:off x="6395861" y="5035572"/>
            <a:ext cx="1065800" cy="1032990"/>
            <a:chOff x="6535561" y="5060972"/>
            <a:chExt cx="1065800" cy="1032990"/>
          </a:xfrm>
        </p:grpSpPr>
        <p:sp>
          <p:nvSpPr>
            <p:cNvPr id="80" name="Oval 19">
              <a:extLst>
                <a:ext uri="{FF2B5EF4-FFF2-40B4-BE49-F238E27FC236}">
                  <a16:creationId xmlns:a16="http://schemas.microsoft.com/office/drawing/2014/main" id="{D83B53EE-73A8-3148-8D29-9B44EDC32BE6}"/>
                </a:ext>
              </a:extLst>
            </p:cNvPr>
            <p:cNvSpPr/>
            <p:nvPr/>
          </p:nvSpPr>
          <p:spPr>
            <a:xfrm>
              <a:off x="6535561" y="5060972"/>
              <a:ext cx="1065800" cy="103299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prstClr val="white"/>
                </a:solidFill>
                <a:latin typeface="Calibri"/>
              </a:endParaRPr>
            </a:p>
          </p:txBody>
        </p:sp>
        <p:sp>
          <p:nvSpPr>
            <p:cNvPr id="81" name="Freeform 198">
              <a:extLst>
                <a:ext uri="{FF2B5EF4-FFF2-40B4-BE49-F238E27FC236}">
                  <a16:creationId xmlns:a16="http://schemas.microsoft.com/office/drawing/2014/main" id="{64DF8F5B-03DF-B249-918A-FD1E44F05F75}"/>
                </a:ext>
              </a:extLst>
            </p:cNvPr>
            <p:cNvSpPr>
              <a:spLocks noEditPoints="1"/>
            </p:cNvSpPr>
            <p:nvPr/>
          </p:nvSpPr>
          <p:spPr bwMode="auto">
            <a:xfrm>
              <a:off x="6786899" y="5300584"/>
              <a:ext cx="584131" cy="543138"/>
            </a:xfrm>
            <a:custGeom>
              <a:avLst/>
              <a:gdLst>
                <a:gd name="T0" fmla="*/ 389 w 404"/>
                <a:gd name="T1" fmla="*/ 231 h 340"/>
                <a:gd name="T2" fmla="*/ 325 w 404"/>
                <a:gd name="T3" fmla="*/ 188 h 340"/>
                <a:gd name="T4" fmla="*/ 286 w 404"/>
                <a:gd name="T5" fmla="*/ 188 h 340"/>
                <a:gd name="T6" fmla="*/ 354 w 404"/>
                <a:gd name="T7" fmla="*/ 240 h 340"/>
                <a:gd name="T8" fmla="*/ 283 w 404"/>
                <a:gd name="T9" fmla="*/ 240 h 340"/>
                <a:gd name="T10" fmla="*/ 278 w 404"/>
                <a:gd name="T11" fmla="*/ 243 h 340"/>
                <a:gd name="T12" fmla="*/ 262 w 404"/>
                <a:gd name="T13" fmla="*/ 287 h 340"/>
                <a:gd name="T14" fmla="*/ 142 w 404"/>
                <a:gd name="T15" fmla="*/ 287 h 340"/>
                <a:gd name="T16" fmla="*/ 126 w 404"/>
                <a:gd name="T17" fmla="*/ 243 h 340"/>
                <a:gd name="T18" fmla="*/ 121 w 404"/>
                <a:gd name="T19" fmla="*/ 240 h 340"/>
                <a:gd name="T20" fmla="*/ 50 w 404"/>
                <a:gd name="T21" fmla="*/ 240 h 340"/>
                <a:gd name="T22" fmla="*/ 118 w 404"/>
                <a:gd name="T23" fmla="*/ 188 h 340"/>
                <a:gd name="T24" fmla="*/ 79 w 404"/>
                <a:gd name="T25" fmla="*/ 188 h 340"/>
                <a:gd name="T26" fmla="*/ 15 w 404"/>
                <a:gd name="T27" fmla="*/ 231 h 340"/>
                <a:gd name="T28" fmla="*/ 2 w 404"/>
                <a:gd name="T29" fmla="*/ 260 h 340"/>
                <a:gd name="T30" fmla="*/ 14 w 404"/>
                <a:gd name="T31" fmla="*/ 321 h 340"/>
                <a:gd name="T32" fmla="*/ 39 w 404"/>
                <a:gd name="T33" fmla="*/ 340 h 340"/>
                <a:gd name="T34" fmla="*/ 365 w 404"/>
                <a:gd name="T35" fmla="*/ 340 h 340"/>
                <a:gd name="T36" fmla="*/ 390 w 404"/>
                <a:gd name="T37" fmla="*/ 321 h 340"/>
                <a:gd name="T38" fmla="*/ 401 w 404"/>
                <a:gd name="T39" fmla="*/ 260 h 340"/>
                <a:gd name="T40" fmla="*/ 389 w 404"/>
                <a:gd name="T41" fmla="*/ 231 h 340"/>
                <a:gd name="T42" fmla="*/ 306 w 404"/>
                <a:gd name="T43" fmla="*/ 102 h 340"/>
                <a:gd name="T44" fmla="*/ 240 w 404"/>
                <a:gd name="T45" fmla="*/ 102 h 340"/>
                <a:gd name="T46" fmla="*/ 240 w 404"/>
                <a:gd name="T47" fmla="*/ 0 h 340"/>
                <a:gd name="T48" fmla="*/ 164 w 404"/>
                <a:gd name="T49" fmla="*/ 0 h 340"/>
                <a:gd name="T50" fmla="*/ 164 w 404"/>
                <a:gd name="T51" fmla="*/ 102 h 340"/>
                <a:gd name="T52" fmla="*/ 98 w 404"/>
                <a:gd name="T53" fmla="*/ 102 h 340"/>
                <a:gd name="T54" fmla="*/ 202 w 404"/>
                <a:gd name="T55" fmla="*/ 200 h 340"/>
                <a:gd name="T56" fmla="*/ 306 w 404"/>
                <a:gd name="T57" fmla="*/ 10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40">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moveTo>
                    <a:pt x="306" y="102"/>
                  </a:moveTo>
                  <a:cubicBezTo>
                    <a:pt x="240" y="102"/>
                    <a:pt x="240" y="102"/>
                    <a:pt x="240" y="102"/>
                  </a:cubicBezTo>
                  <a:cubicBezTo>
                    <a:pt x="240" y="0"/>
                    <a:pt x="240" y="0"/>
                    <a:pt x="240" y="0"/>
                  </a:cubicBezTo>
                  <a:cubicBezTo>
                    <a:pt x="164" y="0"/>
                    <a:pt x="164" y="0"/>
                    <a:pt x="164" y="0"/>
                  </a:cubicBezTo>
                  <a:cubicBezTo>
                    <a:pt x="164" y="102"/>
                    <a:pt x="164" y="102"/>
                    <a:pt x="164" y="102"/>
                  </a:cubicBezTo>
                  <a:cubicBezTo>
                    <a:pt x="98" y="102"/>
                    <a:pt x="98" y="102"/>
                    <a:pt x="98" y="102"/>
                  </a:cubicBezTo>
                  <a:cubicBezTo>
                    <a:pt x="202" y="200"/>
                    <a:pt x="202" y="200"/>
                    <a:pt x="202" y="200"/>
                  </a:cubicBezTo>
                  <a:lnTo>
                    <a:pt x="306" y="102"/>
                  </a:lnTo>
                  <a:close/>
                </a:path>
              </a:pathLst>
            </a:custGeom>
            <a:solidFill>
              <a:schemeClr val="bg1"/>
            </a:solidFill>
            <a:ln>
              <a:noFill/>
            </a:ln>
          </p:spPr>
          <p:txBody>
            <a:bodyPr/>
            <a:lstStyle/>
            <a:p>
              <a:pPr defTabSz="685562">
                <a:defRPr/>
              </a:pPr>
              <a:endParaRPr lang="en-US">
                <a:solidFill>
                  <a:prstClr val="black"/>
                </a:solidFill>
                <a:latin typeface="Calibri"/>
              </a:endParaRPr>
            </a:p>
          </p:txBody>
        </p:sp>
      </p:grpSp>
      <p:grpSp>
        <p:nvGrpSpPr>
          <p:cNvPr id="82" name="Grupo 81">
            <a:extLst>
              <a:ext uri="{FF2B5EF4-FFF2-40B4-BE49-F238E27FC236}">
                <a16:creationId xmlns:a16="http://schemas.microsoft.com/office/drawing/2014/main" id="{06532B37-F4C0-CB4A-BB10-8573D2B2231E}"/>
              </a:ext>
            </a:extLst>
          </p:cNvPr>
          <p:cNvGrpSpPr/>
          <p:nvPr/>
        </p:nvGrpSpPr>
        <p:grpSpPr>
          <a:xfrm>
            <a:off x="7831026" y="5014977"/>
            <a:ext cx="1065800" cy="1068701"/>
            <a:chOff x="7831026" y="5014977"/>
            <a:chExt cx="1065800" cy="1068701"/>
          </a:xfrm>
        </p:grpSpPr>
        <p:sp>
          <p:nvSpPr>
            <p:cNvPr id="83" name="Oval 79">
              <a:extLst>
                <a:ext uri="{FF2B5EF4-FFF2-40B4-BE49-F238E27FC236}">
                  <a16:creationId xmlns:a16="http://schemas.microsoft.com/office/drawing/2014/main" id="{9033C769-C9A0-F54A-B5AE-0CC19568C8F3}"/>
                </a:ext>
              </a:extLst>
            </p:cNvPr>
            <p:cNvSpPr/>
            <p:nvPr/>
          </p:nvSpPr>
          <p:spPr bwMode="auto">
            <a:xfrm>
              <a:off x="7831026" y="5014977"/>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62">
                <a:defRPr/>
              </a:pPr>
              <a:endParaRPr lang="en-US" sz="1400" dirty="0">
                <a:solidFill>
                  <a:prstClr val="white"/>
                </a:solidFill>
                <a:latin typeface="Calibri"/>
              </a:endParaRPr>
            </a:p>
          </p:txBody>
        </p:sp>
        <p:sp>
          <p:nvSpPr>
            <p:cNvPr id="84" name="Freeform 11">
              <a:extLst>
                <a:ext uri="{FF2B5EF4-FFF2-40B4-BE49-F238E27FC236}">
                  <a16:creationId xmlns:a16="http://schemas.microsoft.com/office/drawing/2014/main" id="{5EB65300-F5F4-3C4C-AC55-408DC85F1CE1}"/>
                </a:ext>
              </a:extLst>
            </p:cNvPr>
            <p:cNvSpPr>
              <a:spLocks/>
            </p:cNvSpPr>
            <p:nvPr/>
          </p:nvSpPr>
          <p:spPr bwMode="auto">
            <a:xfrm>
              <a:off x="8223387" y="5298800"/>
              <a:ext cx="281077" cy="501053"/>
            </a:xfrm>
            <a:custGeom>
              <a:avLst/>
              <a:gdLst>
                <a:gd name="T0" fmla="*/ 107204 w 248"/>
                <a:gd name="T1" fmla="*/ 106800 h 440"/>
                <a:gd name="T2" fmla="*/ 96670 w 248"/>
                <a:gd name="T3" fmla="*/ 99349 h 440"/>
                <a:gd name="T4" fmla="*/ 73122 w 248"/>
                <a:gd name="T5" fmla="*/ 79479 h 440"/>
                <a:gd name="T6" fmla="*/ 58869 w 248"/>
                <a:gd name="T7" fmla="*/ 93760 h 440"/>
                <a:gd name="T8" fmla="*/ 153060 w 248"/>
                <a:gd name="T9" fmla="*/ 181311 h 440"/>
                <a:gd name="T10" fmla="*/ 100388 w 248"/>
                <a:gd name="T11" fmla="*/ 243404 h 440"/>
                <a:gd name="T12" fmla="*/ 100388 w 248"/>
                <a:gd name="T13" fmla="*/ 263274 h 440"/>
                <a:gd name="T14" fmla="*/ 91093 w 248"/>
                <a:gd name="T15" fmla="*/ 272588 h 440"/>
                <a:gd name="T16" fmla="*/ 55151 w 248"/>
                <a:gd name="T17" fmla="*/ 272588 h 440"/>
                <a:gd name="T18" fmla="*/ 45856 w 248"/>
                <a:gd name="T19" fmla="*/ 263274 h 440"/>
                <a:gd name="T20" fmla="*/ 45856 w 248"/>
                <a:gd name="T21" fmla="*/ 242163 h 440"/>
                <a:gd name="T22" fmla="*/ 0 w 248"/>
                <a:gd name="T23" fmla="*/ 181311 h 440"/>
                <a:gd name="T24" fmla="*/ 8056 w 248"/>
                <a:gd name="T25" fmla="*/ 170756 h 440"/>
                <a:gd name="T26" fmla="*/ 41518 w 248"/>
                <a:gd name="T27" fmla="*/ 162684 h 440"/>
                <a:gd name="T28" fmla="*/ 51433 w 248"/>
                <a:gd name="T29" fmla="*/ 170135 h 440"/>
                <a:gd name="T30" fmla="*/ 75601 w 248"/>
                <a:gd name="T31" fmla="*/ 193109 h 440"/>
                <a:gd name="T32" fmla="*/ 96050 w 248"/>
                <a:gd name="T33" fmla="*/ 176344 h 440"/>
                <a:gd name="T34" fmla="*/ 4338 w 248"/>
                <a:gd name="T35" fmla="*/ 91277 h 440"/>
                <a:gd name="T36" fmla="*/ 48335 w 248"/>
                <a:gd name="T37" fmla="*/ 29805 h 440"/>
                <a:gd name="T38" fmla="*/ 48335 w 248"/>
                <a:gd name="T39" fmla="*/ 9935 h 440"/>
                <a:gd name="T40" fmla="*/ 57630 w 248"/>
                <a:gd name="T41" fmla="*/ 0 h 440"/>
                <a:gd name="T42" fmla="*/ 93571 w 248"/>
                <a:gd name="T43" fmla="*/ 0 h 440"/>
                <a:gd name="T44" fmla="*/ 102866 w 248"/>
                <a:gd name="T45" fmla="*/ 9935 h 440"/>
                <a:gd name="T46" fmla="*/ 102866 w 248"/>
                <a:gd name="T47" fmla="*/ 30426 h 440"/>
                <a:gd name="T48" fmla="*/ 148103 w 248"/>
                <a:gd name="T49" fmla="*/ 88172 h 440"/>
                <a:gd name="T50" fmla="*/ 140667 w 248"/>
                <a:gd name="T51" fmla="*/ 98728 h 440"/>
                <a:gd name="T52" fmla="*/ 107204 w 248"/>
                <a:gd name="T53" fmla="*/ 10680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8" h="440">
                  <a:moveTo>
                    <a:pt x="173" y="172"/>
                  </a:moveTo>
                  <a:cubicBezTo>
                    <a:pt x="163" y="175"/>
                    <a:pt x="158" y="170"/>
                    <a:pt x="156" y="160"/>
                  </a:cubicBezTo>
                  <a:cubicBezTo>
                    <a:pt x="152" y="140"/>
                    <a:pt x="141" y="127"/>
                    <a:pt x="118" y="128"/>
                  </a:cubicBezTo>
                  <a:cubicBezTo>
                    <a:pt x="100" y="128"/>
                    <a:pt x="93" y="141"/>
                    <a:pt x="95" y="151"/>
                  </a:cubicBezTo>
                  <a:cubicBezTo>
                    <a:pt x="103" y="190"/>
                    <a:pt x="246" y="178"/>
                    <a:pt x="247" y="292"/>
                  </a:cubicBezTo>
                  <a:cubicBezTo>
                    <a:pt x="248" y="305"/>
                    <a:pt x="240" y="373"/>
                    <a:pt x="162" y="392"/>
                  </a:cubicBezTo>
                  <a:cubicBezTo>
                    <a:pt x="162" y="424"/>
                    <a:pt x="162" y="424"/>
                    <a:pt x="162" y="424"/>
                  </a:cubicBezTo>
                  <a:cubicBezTo>
                    <a:pt x="162" y="434"/>
                    <a:pt x="157" y="439"/>
                    <a:pt x="147" y="439"/>
                  </a:cubicBezTo>
                  <a:cubicBezTo>
                    <a:pt x="89" y="439"/>
                    <a:pt x="89" y="439"/>
                    <a:pt x="89" y="439"/>
                  </a:cubicBezTo>
                  <a:cubicBezTo>
                    <a:pt x="79" y="440"/>
                    <a:pt x="74" y="434"/>
                    <a:pt x="74" y="424"/>
                  </a:cubicBezTo>
                  <a:cubicBezTo>
                    <a:pt x="74" y="390"/>
                    <a:pt x="74" y="390"/>
                    <a:pt x="74" y="390"/>
                  </a:cubicBezTo>
                  <a:cubicBezTo>
                    <a:pt x="15" y="373"/>
                    <a:pt x="3" y="323"/>
                    <a:pt x="0" y="292"/>
                  </a:cubicBezTo>
                  <a:cubicBezTo>
                    <a:pt x="0" y="283"/>
                    <a:pt x="4" y="277"/>
                    <a:pt x="13" y="275"/>
                  </a:cubicBezTo>
                  <a:cubicBezTo>
                    <a:pt x="67" y="262"/>
                    <a:pt x="67" y="262"/>
                    <a:pt x="67" y="262"/>
                  </a:cubicBezTo>
                  <a:cubicBezTo>
                    <a:pt x="77" y="260"/>
                    <a:pt x="82" y="264"/>
                    <a:pt x="83" y="274"/>
                  </a:cubicBezTo>
                  <a:cubicBezTo>
                    <a:pt x="86" y="298"/>
                    <a:pt x="94" y="312"/>
                    <a:pt x="122" y="311"/>
                  </a:cubicBezTo>
                  <a:cubicBezTo>
                    <a:pt x="150" y="311"/>
                    <a:pt x="157" y="294"/>
                    <a:pt x="155" y="284"/>
                  </a:cubicBezTo>
                  <a:cubicBezTo>
                    <a:pt x="145" y="241"/>
                    <a:pt x="9" y="261"/>
                    <a:pt x="7" y="147"/>
                  </a:cubicBezTo>
                  <a:cubicBezTo>
                    <a:pt x="6" y="134"/>
                    <a:pt x="8" y="67"/>
                    <a:pt x="78" y="48"/>
                  </a:cubicBezTo>
                  <a:cubicBezTo>
                    <a:pt x="78" y="16"/>
                    <a:pt x="78" y="16"/>
                    <a:pt x="78" y="16"/>
                  </a:cubicBezTo>
                  <a:cubicBezTo>
                    <a:pt x="78" y="5"/>
                    <a:pt x="83" y="0"/>
                    <a:pt x="93" y="0"/>
                  </a:cubicBezTo>
                  <a:cubicBezTo>
                    <a:pt x="151" y="0"/>
                    <a:pt x="151" y="0"/>
                    <a:pt x="151" y="0"/>
                  </a:cubicBezTo>
                  <a:cubicBezTo>
                    <a:pt x="161" y="0"/>
                    <a:pt x="166" y="5"/>
                    <a:pt x="166" y="16"/>
                  </a:cubicBezTo>
                  <a:cubicBezTo>
                    <a:pt x="166" y="49"/>
                    <a:pt x="166" y="49"/>
                    <a:pt x="166" y="49"/>
                  </a:cubicBezTo>
                  <a:cubicBezTo>
                    <a:pt x="224" y="65"/>
                    <a:pt x="237" y="113"/>
                    <a:pt x="239" y="142"/>
                  </a:cubicBezTo>
                  <a:cubicBezTo>
                    <a:pt x="240" y="151"/>
                    <a:pt x="236" y="157"/>
                    <a:pt x="227" y="159"/>
                  </a:cubicBezTo>
                  <a:lnTo>
                    <a:pt x="173"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62"/>
              <a:endParaRPr lang="es-ES" sz="1400">
                <a:solidFill>
                  <a:prstClr val="black"/>
                </a:solidFill>
                <a:latin typeface="Calibri"/>
              </a:endParaRPr>
            </a:p>
          </p:txBody>
        </p:sp>
      </p:grpSp>
      <p:sp>
        <p:nvSpPr>
          <p:cNvPr id="85" name="Rectángulo 19">
            <a:extLst>
              <a:ext uri="{FF2B5EF4-FFF2-40B4-BE49-F238E27FC236}">
                <a16:creationId xmlns:a16="http://schemas.microsoft.com/office/drawing/2014/main" id="{2D85DC0E-2EF5-BE45-A97B-20446E2CD861}"/>
              </a:ext>
            </a:extLst>
          </p:cNvPr>
          <p:cNvSpPr/>
          <p:nvPr/>
        </p:nvSpPr>
        <p:spPr>
          <a:xfrm>
            <a:off x="6213831" y="6302271"/>
            <a:ext cx="1450866" cy="461665"/>
          </a:xfrm>
          <a:prstGeom prst="rect">
            <a:avLst/>
          </a:prstGeom>
          <a:solidFill>
            <a:schemeClr val="bg1">
              <a:lumMod val="50000"/>
            </a:schemeClr>
          </a:solidFill>
        </p:spPr>
        <p:txBody>
          <a:bodyPr wrap="square">
            <a:spAutoFit/>
          </a:bodyPr>
          <a:lstStyle/>
          <a:p>
            <a:pPr algn="ctr" defTabSz="914377"/>
            <a:r>
              <a:rPr lang="es-ES" sz="1200" b="1" dirty="0">
                <a:solidFill>
                  <a:prstClr val="white"/>
                </a:solidFill>
                <a:cs typeface="Athelas Italic"/>
              </a:rPr>
              <a:t>Reportes de alto valor</a:t>
            </a:r>
          </a:p>
        </p:txBody>
      </p:sp>
      <p:sp>
        <p:nvSpPr>
          <p:cNvPr id="86" name="Rectángulo 19">
            <a:extLst>
              <a:ext uri="{FF2B5EF4-FFF2-40B4-BE49-F238E27FC236}">
                <a16:creationId xmlns:a16="http://schemas.microsoft.com/office/drawing/2014/main" id="{917963EA-C01D-B745-AF5E-ABA47EE138E4}"/>
              </a:ext>
            </a:extLst>
          </p:cNvPr>
          <p:cNvSpPr/>
          <p:nvPr/>
        </p:nvSpPr>
        <p:spPr>
          <a:xfrm>
            <a:off x="7638492" y="6240719"/>
            <a:ext cx="1450866" cy="646331"/>
          </a:xfrm>
          <a:prstGeom prst="rect">
            <a:avLst/>
          </a:prstGeom>
          <a:solidFill>
            <a:schemeClr val="bg1">
              <a:lumMod val="50000"/>
            </a:schemeClr>
          </a:solidFill>
        </p:spPr>
        <p:txBody>
          <a:bodyPr wrap="square">
            <a:spAutoFit/>
          </a:bodyPr>
          <a:lstStyle/>
          <a:p>
            <a:pPr algn="ctr" defTabSz="914377"/>
            <a:r>
              <a:rPr lang="es-CO" sz="1200" b="1" dirty="0">
                <a:solidFill>
                  <a:schemeClr val="bg1"/>
                </a:solidFill>
                <a:latin typeface="Century Gothic" panose="020B0502020202020204" pitchFamily="34" charset="0"/>
                <a:cs typeface="Athelas Italic"/>
              </a:rPr>
              <a:t>Relación calidad– bajo costo</a:t>
            </a:r>
            <a:endParaRPr lang="es-ES" sz="1200" b="1" dirty="0">
              <a:solidFill>
                <a:schemeClr val="bg1"/>
              </a:solidFill>
              <a:latin typeface="Century Gothic" panose="020B0502020202020204" pitchFamily="34" charset="0"/>
              <a:cs typeface="Athelas Italic"/>
            </a:endParaRPr>
          </a:p>
        </p:txBody>
      </p:sp>
    </p:spTree>
    <p:extLst>
      <p:ext uri="{BB962C8B-B14F-4D97-AF65-F5344CB8AC3E}">
        <p14:creationId xmlns:p14="http://schemas.microsoft.com/office/powerpoint/2010/main" val="121094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9F75E4-8D88-4511-B06B-55DE32CEE3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4501" y="3620832"/>
            <a:ext cx="5150219" cy="2150215"/>
          </a:xfrm>
          <a:prstGeom prst="rect">
            <a:avLst/>
          </a:prstGeom>
        </p:spPr>
      </p:pic>
      <p:pic>
        <p:nvPicPr>
          <p:cNvPr id="7" name="Picture 2" descr="Líderes que forman líderes, no seguidores - economiahoy.mx">
            <a:extLst>
              <a:ext uri="{FF2B5EF4-FFF2-40B4-BE49-F238E27FC236}">
                <a16:creationId xmlns:a16="http://schemas.microsoft.com/office/drawing/2014/main" id="{DABD8F6C-B450-4281-99A4-7D1FB3A07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974" y="737991"/>
            <a:ext cx="5150219" cy="2809373"/>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9519D391-D7DE-483E-84B9-61FD783A35E8}"/>
              </a:ext>
            </a:extLst>
          </p:cNvPr>
          <p:cNvSpPr/>
          <p:nvPr/>
        </p:nvSpPr>
        <p:spPr>
          <a:xfrm>
            <a:off x="198304" y="374573"/>
            <a:ext cx="8802477" cy="6158429"/>
          </a:xfrm>
          <a:prstGeom prst="rect">
            <a:avLst/>
          </a:prstGeom>
          <a:noFill/>
          <a:ln w="19050">
            <a:solidFill>
              <a:srgbClr val="0A87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pic>
        <p:nvPicPr>
          <p:cNvPr id="6" name="Imagen 5"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051" y="5583672"/>
            <a:ext cx="890633" cy="890633"/>
          </a:xfrm>
          <a:prstGeom prst="rect">
            <a:avLst/>
          </a:prstGeom>
        </p:spPr>
      </p:pic>
      <p:pic>
        <p:nvPicPr>
          <p:cNvPr id="8" name="Imagen 7"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08520" y="5686458"/>
            <a:ext cx="1768022" cy="546561"/>
          </a:xfrm>
          <a:prstGeom prst="rect">
            <a:avLst/>
          </a:prstGeom>
        </p:spPr>
      </p:pic>
      <p:cxnSp>
        <p:nvCxnSpPr>
          <p:cNvPr id="10" name="Conector recto 9">
            <a:extLst>
              <a:ext uri="{FF2B5EF4-FFF2-40B4-BE49-F238E27FC236}">
                <a16:creationId xmlns:a16="http://schemas.microsoft.com/office/drawing/2014/main" id="{F0F975DC-53AD-41E2-9F18-861E30CF33E5}"/>
              </a:ext>
            </a:extLst>
          </p:cNvPr>
          <p:cNvCxnSpPr/>
          <p:nvPr/>
        </p:nvCxnSpPr>
        <p:spPr>
          <a:xfrm>
            <a:off x="7097684" y="565654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895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57200" y="151468"/>
            <a:ext cx="8229600" cy="762000"/>
          </a:xfrm>
        </p:spPr>
        <p:txBody>
          <a:bodyPr>
            <a:noAutofit/>
          </a:bodyPr>
          <a:lstStyle/>
          <a:p>
            <a:pPr algn="ctr"/>
            <a:br>
              <a:rPr lang="es-ES" sz="2800" b="1" dirty="0">
                <a:solidFill>
                  <a:schemeClr val="tx1">
                    <a:lumMod val="75000"/>
                    <a:lumOff val="25000"/>
                  </a:schemeClr>
                </a:solidFill>
                <a:cs typeface="Calibri Light"/>
              </a:rPr>
            </a:br>
            <a:r>
              <a:rPr lang="es-ES" sz="2800" b="1" dirty="0">
                <a:solidFill>
                  <a:schemeClr val="tx1">
                    <a:lumMod val="75000"/>
                    <a:lumOff val="25000"/>
                  </a:schemeClr>
                </a:solidFill>
                <a:cs typeface="Calibri Light"/>
              </a:rPr>
              <a:t>NUESTRO MODELO DML 360º</a:t>
            </a:r>
            <a:br>
              <a:rPr lang="es-ES" sz="2800" b="1" dirty="0">
                <a:solidFill>
                  <a:schemeClr val="tx1">
                    <a:lumMod val="75000"/>
                    <a:lumOff val="25000"/>
                  </a:schemeClr>
                </a:solidFill>
                <a:cs typeface="Calibri Light"/>
              </a:rPr>
            </a:br>
            <a:endParaRPr lang="es-ES" sz="2800" b="1" dirty="0">
              <a:solidFill>
                <a:schemeClr val="tx1">
                  <a:lumMod val="75000"/>
                  <a:lumOff val="25000"/>
                </a:schemeClr>
              </a:solidFill>
              <a:cs typeface="Calibri Light"/>
            </a:endParaRPr>
          </a:p>
        </p:txBody>
      </p:sp>
      <p:sp>
        <p:nvSpPr>
          <p:cNvPr id="7" name="Rectángulo 6"/>
          <p:cNvSpPr/>
          <p:nvPr/>
        </p:nvSpPr>
        <p:spPr>
          <a:xfrm>
            <a:off x="155244" y="1911237"/>
            <a:ext cx="4416756" cy="2585323"/>
          </a:xfrm>
          <a:prstGeom prst="rect">
            <a:avLst/>
          </a:prstGeom>
        </p:spPr>
        <p:txBody>
          <a:bodyPr wrap="square">
            <a:spAutoFit/>
          </a:bodyPr>
          <a:lstStyle/>
          <a:p>
            <a:pPr algn="just"/>
            <a:r>
              <a:rPr lang="es-ES" dirty="0">
                <a:solidFill>
                  <a:schemeClr val="tx1">
                    <a:lumMod val="75000"/>
                    <a:lumOff val="25000"/>
                  </a:schemeClr>
                </a:solidFill>
              </a:rPr>
              <a:t>Con DML360°, los líderes consiguen recoger las percepciones de quienes influyen en su trabajo, para complementarlas con su auto percepción y así tener un panorama completo sobre su desempeño alrededor de sus competencias relacionadas con Dirección, Movilización y Logro.</a:t>
            </a:r>
          </a:p>
        </p:txBody>
      </p:sp>
      <p:sp>
        <p:nvSpPr>
          <p:cNvPr id="67" name="object 2">
            <a:extLst>
              <a:ext uri="{FF2B5EF4-FFF2-40B4-BE49-F238E27FC236}">
                <a16:creationId xmlns:a16="http://schemas.microsoft.com/office/drawing/2014/main" id="{BD118C09-CDA9-4DA2-9A0F-1464246DE3AE}"/>
              </a:ext>
            </a:extLst>
          </p:cNvPr>
          <p:cNvSpPr/>
          <p:nvPr/>
        </p:nvSpPr>
        <p:spPr>
          <a:xfrm>
            <a:off x="3238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73" name="object 3">
            <a:extLst>
              <a:ext uri="{FF2B5EF4-FFF2-40B4-BE49-F238E27FC236}">
                <a16:creationId xmlns:a16="http://schemas.microsoft.com/office/drawing/2014/main" id="{37A9FF52-839D-4082-97E8-25FBCFCD377B}"/>
              </a:ext>
            </a:extLst>
          </p:cNvPr>
          <p:cNvSpPr/>
          <p:nvPr/>
        </p:nvSpPr>
        <p:spPr>
          <a:xfrm>
            <a:off x="3042858"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93" name="object 4">
            <a:extLst>
              <a:ext uri="{FF2B5EF4-FFF2-40B4-BE49-F238E27FC236}">
                <a16:creationId xmlns:a16="http://schemas.microsoft.com/office/drawing/2014/main" id="{68773F03-BAC0-47D3-805B-77F51E4D22ED}"/>
              </a:ext>
            </a:extLst>
          </p:cNvPr>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106" name="22 Rectángulo">
            <a:extLst>
              <a:ext uri="{FF2B5EF4-FFF2-40B4-BE49-F238E27FC236}">
                <a16:creationId xmlns:a16="http://schemas.microsoft.com/office/drawing/2014/main" id="{3D745243-E07E-4EA4-A9F8-F818AB3A3AD5}"/>
              </a:ext>
            </a:extLst>
          </p:cNvPr>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pic>
        <p:nvPicPr>
          <p:cNvPr id="5" name="Imagen 4">
            <a:extLst>
              <a:ext uri="{FF2B5EF4-FFF2-40B4-BE49-F238E27FC236}">
                <a16:creationId xmlns:a16="http://schemas.microsoft.com/office/drawing/2014/main" id="{BC5D697B-31A1-40B9-A7D5-7D24464FF4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3000" y="1345097"/>
            <a:ext cx="3600000" cy="3600000"/>
          </a:xfrm>
          <a:prstGeom prst="rect">
            <a:avLst/>
          </a:prstGeom>
        </p:spPr>
      </p:pic>
      <p:pic>
        <p:nvPicPr>
          <p:cNvPr id="9" name="Imagen 8"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251" y="5751312"/>
            <a:ext cx="890633" cy="890633"/>
          </a:xfrm>
          <a:prstGeom prst="rect">
            <a:avLst/>
          </a:prstGeom>
        </p:spPr>
      </p:pic>
      <p:pic>
        <p:nvPicPr>
          <p:cNvPr id="10" name="Imagen 9"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7284720" y="5854098"/>
            <a:ext cx="1768022" cy="546561"/>
          </a:xfrm>
          <a:prstGeom prst="rect">
            <a:avLst/>
          </a:prstGeom>
        </p:spPr>
      </p:pic>
      <p:cxnSp>
        <p:nvCxnSpPr>
          <p:cNvPr id="11" name="Conector recto 10">
            <a:extLst>
              <a:ext uri="{FF2B5EF4-FFF2-40B4-BE49-F238E27FC236}">
                <a16:creationId xmlns:a16="http://schemas.microsoft.com/office/drawing/2014/main" id="{F0F975DC-53AD-41E2-9F18-861E30CF33E5}"/>
              </a:ext>
            </a:extLst>
          </p:cNvPr>
          <p:cNvCxnSpPr/>
          <p:nvPr/>
        </p:nvCxnSpPr>
        <p:spPr>
          <a:xfrm>
            <a:off x="7173884" y="58241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58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2" descr="LOGO DM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53255"/>
            <a:ext cx="3042773" cy="3665066"/>
          </a:xfrm>
          <a:prstGeom prst="rect">
            <a:avLst/>
          </a:prstGeom>
        </p:spPr>
      </p:pic>
      <p:sp>
        <p:nvSpPr>
          <p:cNvPr id="3" name="2 Marcador de contenido"/>
          <p:cNvSpPr>
            <a:spLocks noGrp="1"/>
          </p:cNvSpPr>
          <p:nvPr>
            <p:ph idx="1"/>
          </p:nvPr>
        </p:nvSpPr>
        <p:spPr>
          <a:xfrm>
            <a:off x="3370387" y="1173608"/>
            <a:ext cx="5558459" cy="1611957"/>
          </a:xfrm>
        </p:spPr>
        <p:txBody>
          <a:bodyPr>
            <a:noAutofit/>
          </a:bodyPr>
          <a:lstStyle/>
          <a:p>
            <a:pPr marL="0" indent="0" algn="ctr">
              <a:buNone/>
            </a:pPr>
            <a:r>
              <a:rPr lang="es-CO" sz="1600" b="1" dirty="0">
                <a:solidFill>
                  <a:srgbClr val="B9D532"/>
                </a:solidFill>
                <a:latin typeface="+mj-lt"/>
                <a:cs typeface="Century Gothic"/>
              </a:rPr>
              <a:t>DIRECCIÓN</a:t>
            </a:r>
            <a:endParaRPr lang="es-CO" sz="1600" b="1" dirty="0">
              <a:solidFill>
                <a:schemeClr val="tx1">
                  <a:lumMod val="50000"/>
                  <a:lumOff val="50000"/>
                </a:schemeClr>
              </a:solidFill>
              <a:latin typeface="+mj-lt"/>
              <a:cs typeface="Gill Sans"/>
            </a:endParaRPr>
          </a:p>
          <a:p>
            <a:pPr marL="0" indent="0" algn="just">
              <a:buNone/>
            </a:pPr>
            <a:r>
              <a:rPr lang="es-CO" sz="1600" dirty="0">
                <a:solidFill>
                  <a:schemeClr val="tx1">
                    <a:lumMod val="75000"/>
                    <a:lumOff val="25000"/>
                  </a:schemeClr>
                </a:solidFill>
                <a:latin typeface="+mj-lt"/>
                <a:cs typeface="Gill Sans"/>
              </a:rPr>
              <a:t>Un líder es una persona auténtica e íntegra que a través de su actuación coherente acuerda con su equipo una visión inspiradora, una misión trascendente y unos objetivos retadores acordes con la estrategia organizacional.</a:t>
            </a:r>
          </a:p>
          <a:p>
            <a:endParaRPr lang="es-CO" sz="1600" dirty="0">
              <a:latin typeface="+mj-lt"/>
              <a:cs typeface="Gill Sans"/>
            </a:endParaRPr>
          </a:p>
          <a:p>
            <a:pPr marL="0" indent="0">
              <a:buNone/>
            </a:pPr>
            <a:r>
              <a:rPr lang="es-CO" sz="1600" dirty="0">
                <a:latin typeface="+mj-lt"/>
                <a:cs typeface="Gill Sans SemiBold"/>
              </a:rPr>
              <a:t>        </a:t>
            </a:r>
            <a:endParaRPr lang="es-CO" sz="1600" dirty="0">
              <a:latin typeface="+mj-lt"/>
              <a:cs typeface="Gill Sans"/>
            </a:endParaRPr>
          </a:p>
        </p:txBody>
      </p:sp>
      <p:sp>
        <p:nvSpPr>
          <p:cNvPr id="8" name="7 Rectángulo"/>
          <p:cNvSpPr/>
          <p:nvPr/>
        </p:nvSpPr>
        <p:spPr>
          <a:xfrm>
            <a:off x="3327322" y="3033388"/>
            <a:ext cx="5619453" cy="1569660"/>
          </a:xfrm>
          <a:prstGeom prst="rect">
            <a:avLst/>
          </a:prstGeom>
        </p:spPr>
        <p:txBody>
          <a:bodyPr wrap="square">
            <a:spAutoFit/>
          </a:bodyPr>
          <a:lstStyle/>
          <a:p>
            <a:pPr algn="ctr"/>
            <a:r>
              <a:rPr lang="es-CO" sz="1600" b="1" dirty="0">
                <a:solidFill>
                  <a:srgbClr val="44BEA1"/>
                </a:solidFill>
                <a:cs typeface="Gill Sans SemiBold"/>
              </a:rPr>
              <a:t>MOVILIZACIÓN</a:t>
            </a:r>
          </a:p>
          <a:p>
            <a:pPr algn="just"/>
            <a:r>
              <a:rPr lang="es-CO" sz="1600" dirty="0">
                <a:solidFill>
                  <a:schemeClr val="tx1">
                    <a:lumMod val="75000"/>
                    <a:lumOff val="25000"/>
                  </a:schemeClr>
                </a:solidFill>
                <a:cs typeface="Gill Sans"/>
              </a:rPr>
              <a:t>Los líderes tienen la responsabilidad de inspirar a otros, de crear sentido de pertenencia, orgullo y ganas de comprometerse y dar lo mejor por un propósito superior.</a:t>
            </a:r>
          </a:p>
          <a:p>
            <a:endParaRPr lang="es-CO" sz="1600" dirty="0">
              <a:solidFill>
                <a:schemeClr val="tx1">
                  <a:lumMod val="50000"/>
                  <a:lumOff val="50000"/>
                </a:schemeClr>
              </a:solidFill>
              <a:cs typeface="Gill Sans"/>
            </a:endParaRPr>
          </a:p>
        </p:txBody>
      </p:sp>
      <p:sp>
        <p:nvSpPr>
          <p:cNvPr id="9" name="8 Rectángulo"/>
          <p:cNvSpPr/>
          <p:nvPr/>
        </p:nvSpPr>
        <p:spPr>
          <a:xfrm>
            <a:off x="3370946" y="4590800"/>
            <a:ext cx="5557899" cy="1077218"/>
          </a:xfrm>
          <a:prstGeom prst="rect">
            <a:avLst/>
          </a:prstGeom>
        </p:spPr>
        <p:txBody>
          <a:bodyPr wrap="square">
            <a:spAutoFit/>
          </a:bodyPr>
          <a:lstStyle/>
          <a:p>
            <a:pPr algn="ctr"/>
            <a:r>
              <a:rPr lang="es-CO" sz="1600" b="1" dirty="0">
                <a:solidFill>
                  <a:srgbClr val="3498DC"/>
                </a:solidFill>
                <a:cs typeface="Gill Sans SemiBold"/>
              </a:rPr>
              <a:t> LOGRO</a:t>
            </a:r>
            <a:endParaRPr lang="es-CO" sz="1600" dirty="0">
              <a:solidFill>
                <a:schemeClr val="tx1">
                  <a:lumMod val="50000"/>
                  <a:lumOff val="50000"/>
                </a:schemeClr>
              </a:solidFill>
              <a:cs typeface="Gill Sans SemiBold"/>
            </a:endParaRPr>
          </a:p>
          <a:p>
            <a:pPr algn="just"/>
            <a:r>
              <a:rPr lang="es-CO" sz="1600" dirty="0">
                <a:solidFill>
                  <a:schemeClr val="tx1">
                    <a:lumMod val="75000"/>
                    <a:lumOff val="25000"/>
                  </a:schemeClr>
                </a:solidFill>
                <a:cs typeface="Gill Sans"/>
              </a:rPr>
              <a:t>El logro se consigue gracias al desarrollo de equipos de alto desempeño, en donde las personas comparten objetivos, valores y reglas de juego.</a:t>
            </a:r>
            <a:endParaRPr lang="es-CO" sz="1600" dirty="0">
              <a:solidFill>
                <a:schemeClr val="tx1">
                  <a:lumMod val="75000"/>
                  <a:lumOff val="25000"/>
                </a:schemeClr>
              </a:solidFill>
            </a:endParaRPr>
          </a:p>
        </p:txBody>
      </p:sp>
      <p:sp>
        <p:nvSpPr>
          <p:cNvPr id="10" name="Título 2"/>
          <p:cNvSpPr>
            <a:spLocks noGrp="1"/>
          </p:cNvSpPr>
          <p:nvPr>
            <p:ph type="title"/>
          </p:nvPr>
        </p:nvSpPr>
        <p:spPr>
          <a:xfrm>
            <a:off x="568645" y="143906"/>
            <a:ext cx="8229600" cy="762000"/>
          </a:xfrm>
        </p:spPr>
        <p:txBody>
          <a:bodyPr>
            <a:noAutofit/>
          </a:bodyPr>
          <a:lstStyle/>
          <a:p>
            <a:pPr algn="ctr"/>
            <a:r>
              <a:rPr lang="es-ES" sz="2800" b="1" dirty="0">
                <a:solidFill>
                  <a:schemeClr val="tx1">
                    <a:lumMod val="75000"/>
                    <a:lumOff val="25000"/>
                  </a:schemeClr>
                </a:solidFill>
                <a:latin typeface="+mj-lt"/>
              </a:rPr>
              <a:t>DIMENSIONES DEL MODELO</a:t>
            </a:r>
          </a:p>
        </p:txBody>
      </p:sp>
      <p:sp>
        <p:nvSpPr>
          <p:cNvPr id="13" name="12 Rectángulo"/>
          <p:cNvSpPr/>
          <p:nvPr/>
        </p:nvSpPr>
        <p:spPr>
          <a:xfrm>
            <a:off x="128472" y="913511"/>
            <a:ext cx="248786" cy="369332"/>
          </a:xfrm>
          <a:prstGeom prst="rect">
            <a:avLst/>
          </a:prstGeom>
        </p:spPr>
        <p:txBody>
          <a:bodyPr wrap="none">
            <a:spAutoFit/>
          </a:bodyPr>
          <a:lstStyle/>
          <a:p>
            <a:r>
              <a:rPr lang="es-CO" dirty="0">
                <a:solidFill>
                  <a:srgbClr val="B9D532"/>
                </a:solidFill>
                <a:latin typeface="Century Gothic"/>
                <a:cs typeface="Century Gothic"/>
              </a:rPr>
              <a:t> </a:t>
            </a:r>
            <a:endParaRPr lang="es-CO" dirty="0"/>
          </a:p>
        </p:txBody>
      </p:sp>
      <p:sp>
        <p:nvSpPr>
          <p:cNvPr id="19" name="object 2"/>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20" name="object 3"/>
          <p:cNvSpPr/>
          <p:nvPr/>
        </p:nvSpPr>
        <p:spPr>
          <a:xfrm>
            <a:off x="3028189"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21" name="object 4"/>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23" name="22 Rectángulo"/>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pic>
        <p:nvPicPr>
          <p:cNvPr id="14" name="Imagen 13"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7358" y="5845498"/>
            <a:ext cx="787847" cy="787847"/>
          </a:xfrm>
          <a:prstGeom prst="rect">
            <a:avLst/>
          </a:prstGeom>
        </p:spPr>
      </p:pic>
      <p:pic>
        <p:nvPicPr>
          <p:cNvPr id="15" name="Imagen 14"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335205" y="5960778"/>
            <a:ext cx="1768022" cy="546561"/>
          </a:xfrm>
          <a:prstGeom prst="rect">
            <a:avLst/>
          </a:prstGeom>
        </p:spPr>
      </p:pic>
      <p:cxnSp>
        <p:nvCxnSpPr>
          <p:cNvPr id="16" name="Conector recto 15">
            <a:extLst>
              <a:ext uri="{FF2B5EF4-FFF2-40B4-BE49-F238E27FC236}">
                <a16:creationId xmlns:a16="http://schemas.microsoft.com/office/drawing/2014/main" id="{F0F975DC-53AD-41E2-9F18-861E30CF33E5}"/>
              </a:ext>
            </a:extLst>
          </p:cNvPr>
          <p:cNvCxnSpPr/>
          <p:nvPr/>
        </p:nvCxnSpPr>
        <p:spPr>
          <a:xfrm>
            <a:off x="7320574" y="593086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18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99293" y="1359754"/>
            <a:ext cx="7927313" cy="3539430"/>
          </a:xfrm>
          <a:prstGeom prst="rect">
            <a:avLst/>
          </a:prstGeom>
          <a:noFill/>
        </p:spPr>
        <p:txBody>
          <a:bodyPr wrap="square" numCol="1">
            <a:spAutoFit/>
          </a:bodyPr>
          <a:lstStyle/>
          <a:p>
            <a:pPr algn="just"/>
            <a:r>
              <a:rPr lang="es-ES" sz="1600" dirty="0">
                <a:solidFill>
                  <a:schemeClr val="tx1">
                    <a:lumMod val="75000"/>
                    <a:lumOff val="25000"/>
                  </a:schemeClr>
                </a:solidFill>
              </a:rPr>
              <a:t>Resultados detallados para que el líder identifique las percepciones de sus evaluadores y compare sus resultados frente al promedio de pares.</a:t>
            </a:r>
          </a:p>
          <a:p>
            <a:pPr algn="just"/>
            <a:endParaRPr lang="es-ES" sz="1600" dirty="0">
              <a:solidFill>
                <a:schemeClr val="tx1">
                  <a:lumMod val="75000"/>
                  <a:lumOff val="25000"/>
                </a:schemeClr>
              </a:solidFill>
              <a:latin typeface="Century Gothic" panose="020B0502020202020204" pitchFamily="34" charset="0"/>
              <a:cs typeface="Calibri Light"/>
            </a:endParaRPr>
          </a:p>
          <a:p>
            <a:pPr algn="just"/>
            <a:r>
              <a:rPr lang="es-ES" sz="1600" dirty="0">
                <a:solidFill>
                  <a:schemeClr val="tx1">
                    <a:lumMod val="75000"/>
                    <a:lumOff val="25000"/>
                  </a:schemeClr>
                </a:solidFill>
              </a:rPr>
              <a:t>Información cruzada con fortalezas y oportunidades de mejora, análisis de dispersión, brechas y tendencias.</a:t>
            </a:r>
          </a:p>
          <a:p>
            <a:pPr algn="just"/>
            <a:endParaRPr lang="es-ES" sz="1600" dirty="0">
              <a:solidFill>
                <a:schemeClr val="tx1">
                  <a:lumMod val="75000"/>
                  <a:lumOff val="25000"/>
                </a:schemeClr>
              </a:solidFill>
            </a:endParaRPr>
          </a:p>
          <a:p>
            <a:pPr algn="just"/>
            <a:r>
              <a:rPr lang="es-ES" sz="1600" dirty="0">
                <a:solidFill>
                  <a:schemeClr val="tx1">
                    <a:lumMod val="75000"/>
                    <a:lumOff val="25000"/>
                  </a:schemeClr>
                </a:solidFill>
              </a:rPr>
              <a:t>Consolidado de preguntas abiertas lo cual da información clave para un proceso de esta naturaleza.</a:t>
            </a:r>
          </a:p>
          <a:p>
            <a:pPr algn="just"/>
            <a:endParaRPr lang="es-ES" sz="1600" dirty="0">
              <a:solidFill>
                <a:schemeClr val="tx1">
                  <a:lumMod val="75000"/>
                  <a:lumOff val="25000"/>
                </a:schemeClr>
              </a:solidFill>
            </a:endParaRPr>
          </a:p>
          <a:p>
            <a:pPr algn="just"/>
            <a:r>
              <a:rPr lang="es-ES" sz="1600" dirty="0">
                <a:solidFill>
                  <a:schemeClr val="tx1">
                    <a:lumMod val="75000"/>
                    <a:lumOff val="25000"/>
                  </a:schemeClr>
                </a:solidFill>
              </a:rPr>
              <a:t>Entendimiento integral de los resultados por parte de los líderes involucrados y construcción de planes individuales de desarrollo a la medida.</a:t>
            </a:r>
          </a:p>
          <a:p>
            <a:pPr algn="just"/>
            <a:endParaRPr lang="es-ES" sz="1600" dirty="0">
              <a:solidFill>
                <a:schemeClr val="tx1">
                  <a:lumMod val="75000"/>
                  <a:lumOff val="25000"/>
                </a:schemeClr>
              </a:solidFill>
            </a:endParaRPr>
          </a:p>
          <a:p>
            <a:pPr algn="just"/>
            <a:r>
              <a:rPr lang="es-ES" sz="1600" dirty="0">
                <a:solidFill>
                  <a:schemeClr val="tx1">
                    <a:lumMod val="75000"/>
                    <a:lumOff val="25000"/>
                  </a:schemeClr>
                </a:solidFill>
              </a:rPr>
              <a:t>Base para establecer procesos de retroalimentación estructurados y efectivos y construir mapas de sucesión.</a:t>
            </a:r>
          </a:p>
        </p:txBody>
      </p:sp>
      <p:sp>
        <p:nvSpPr>
          <p:cNvPr id="105" name="Título 2">
            <a:extLst>
              <a:ext uri="{FF2B5EF4-FFF2-40B4-BE49-F238E27FC236}">
                <a16:creationId xmlns:a16="http://schemas.microsoft.com/office/drawing/2014/main" id="{2D15047B-0840-44D3-80C1-255E81E104A1}"/>
              </a:ext>
            </a:extLst>
          </p:cNvPr>
          <p:cNvSpPr txBox="1">
            <a:spLocks/>
          </p:cNvSpPr>
          <p:nvPr/>
        </p:nvSpPr>
        <p:spPr>
          <a:xfrm>
            <a:off x="85946" y="97195"/>
            <a:ext cx="8848003" cy="9166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es-ES" sz="2800" b="1" dirty="0">
                <a:solidFill>
                  <a:schemeClr val="tx1">
                    <a:lumMod val="65000"/>
                    <a:lumOff val="35000"/>
                  </a:schemeClr>
                </a:solidFill>
                <a:cs typeface="Calibri Light"/>
              </a:rPr>
              <a:t>VALORACIÓN DE LIDERAZGO DML 360º</a:t>
            </a:r>
          </a:p>
          <a:p>
            <a:pPr algn="ctr" defTabSz="457200"/>
            <a:r>
              <a:rPr lang="es-ES" sz="2800" b="1" dirty="0">
                <a:solidFill>
                  <a:schemeClr val="tx1">
                    <a:lumMod val="65000"/>
                    <a:lumOff val="35000"/>
                  </a:schemeClr>
                </a:solidFill>
                <a:cs typeface="Calibri Light"/>
              </a:rPr>
              <a:t> </a:t>
            </a:r>
            <a:r>
              <a:rPr lang="es-ES" sz="2000" b="1" dirty="0">
                <a:solidFill>
                  <a:schemeClr val="tx1">
                    <a:lumMod val="65000"/>
                    <a:lumOff val="35000"/>
                  </a:schemeClr>
                </a:solidFill>
                <a:cs typeface="Calibri Light"/>
              </a:rPr>
              <a:t>VALOR AGREGADO </a:t>
            </a:r>
            <a:endParaRPr lang="es-ES" sz="2800" b="1" dirty="0">
              <a:solidFill>
                <a:schemeClr val="tx1">
                  <a:lumMod val="65000"/>
                  <a:lumOff val="35000"/>
                </a:schemeClr>
              </a:solidFill>
              <a:cs typeface="Calibri Light"/>
            </a:endParaRPr>
          </a:p>
        </p:txBody>
      </p:sp>
      <p:sp>
        <p:nvSpPr>
          <p:cNvPr id="49" name="Rectángulo 16">
            <a:extLst>
              <a:ext uri="{FF2B5EF4-FFF2-40B4-BE49-F238E27FC236}">
                <a16:creationId xmlns:a16="http://schemas.microsoft.com/office/drawing/2014/main" id="{B34B05D4-C529-437E-9D39-E3CFDF46F146}"/>
              </a:ext>
            </a:extLst>
          </p:cNvPr>
          <p:cNvSpPr/>
          <p:nvPr/>
        </p:nvSpPr>
        <p:spPr>
          <a:xfrm>
            <a:off x="0" y="6241139"/>
            <a:ext cx="9144000" cy="6455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685546"/>
            <a:endParaRPr lang="es-ES" sz="1400" dirty="0">
              <a:solidFill>
                <a:prstClr val="white"/>
              </a:solidFill>
              <a:latin typeface="+mj-lt"/>
            </a:endParaRPr>
          </a:p>
        </p:txBody>
      </p:sp>
      <p:sp>
        <p:nvSpPr>
          <p:cNvPr id="50" name="Oval 79">
            <a:extLst>
              <a:ext uri="{FF2B5EF4-FFF2-40B4-BE49-F238E27FC236}">
                <a16:creationId xmlns:a16="http://schemas.microsoft.com/office/drawing/2014/main" id="{1EE214B4-BEE9-425A-8E09-9772F8415DA0}"/>
              </a:ext>
            </a:extLst>
          </p:cNvPr>
          <p:cNvSpPr/>
          <p:nvPr/>
        </p:nvSpPr>
        <p:spPr bwMode="auto">
          <a:xfrm>
            <a:off x="262211" y="5035573"/>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sp>
        <p:nvSpPr>
          <p:cNvPr id="51" name="Freeform 6">
            <a:extLst>
              <a:ext uri="{FF2B5EF4-FFF2-40B4-BE49-F238E27FC236}">
                <a16:creationId xmlns:a16="http://schemas.microsoft.com/office/drawing/2014/main" id="{DDD8B893-B50F-46FE-A8A5-FBE1BF8BFE97}"/>
              </a:ext>
            </a:extLst>
          </p:cNvPr>
          <p:cNvSpPr>
            <a:spLocks noEditPoints="1"/>
          </p:cNvSpPr>
          <p:nvPr/>
        </p:nvSpPr>
        <p:spPr bwMode="auto">
          <a:xfrm>
            <a:off x="552515" y="5291333"/>
            <a:ext cx="512773" cy="494025"/>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w="9525">
            <a:noFill/>
            <a:round/>
            <a:headEnd/>
            <a:tailEnd/>
          </a:ln>
        </p:spPr>
        <p:txBody>
          <a:bodyPr/>
          <a:lstStyle/>
          <a:p>
            <a:pPr defTabSz="685546">
              <a:defRPr/>
            </a:pPr>
            <a:endParaRPr lang="en-US" sz="1400" dirty="0">
              <a:solidFill>
                <a:prstClr val="black"/>
              </a:solidFill>
              <a:latin typeface="+mj-lt"/>
            </a:endParaRPr>
          </a:p>
        </p:txBody>
      </p:sp>
      <p:sp>
        <p:nvSpPr>
          <p:cNvPr id="52" name="Oval 7">
            <a:extLst>
              <a:ext uri="{FF2B5EF4-FFF2-40B4-BE49-F238E27FC236}">
                <a16:creationId xmlns:a16="http://schemas.microsoft.com/office/drawing/2014/main" id="{D8ACD15A-3E7A-49CF-BFC2-CC3346D6FC85}"/>
              </a:ext>
            </a:extLst>
          </p:cNvPr>
          <p:cNvSpPr>
            <a:spLocks noChangeArrowheads="1"/>
          </p:cNvSpPr>
          <p:nvPr/>
        </p:nvSpPr>
        <p:spPr bwMode="auto">
          <a:xfrm>
            <a:off x="1617047" y="5436324"/>
            <a:ext cx="45719" cy="50304"/>
          </a:xfrm>
          <a:prstGeom prst="ellipse">
            <a:avLst/>
          </a:prstGeom>
          <a:solidFill>
            <a:schemeClr val="bg1"/>
          </a:solidFill>
          <a:ln w="9525">
            <a:noFill/>
            <a:round/>
            <a:headEnd/>
            <a:tailEnd/>
          </a:ln>
        </p:spPr>
        <p:txBody>
          <a:bodyPr/>
          <a:lstStyle/>
          <a:p>
            <a:pPr defTabSz="685546">
              <a:defRPr/>
            </a:pPr>
            <a:endParaRPr lang="en-US" sz="1400" dirty="0">
              <a:solidFill>
                <a:prstClr val="black"/>
              </a:solidFill>
              <a:latin typeface="+mj-lt"/>
            </a:endParaRPr>
          </a:p>
        </p:txBody>
      </p:sp>
      <p:sp>
        <p:nvSpPr>
          <p:cNvPr id="53" name="Rectángulo 19">
            <a:extLst>
              <a:ext uri="{FF2B5EF4-FFF2-40B4-BE49-F238E27FC236}">
                <a16:creationId xmlns:a16="http://schemas.microsoft.com/office/drawing/2014/main" id="{B9327937-7A2D-4307-88AF-22B871F50B40}"/>
              </a:ext>
            </a:extLst>
          </p:cNvPr>
          <p:cNvSpPr/>
          <p:nvPr/>
        </p:nvSpPr>
        <p:spPr>
          <a:xfrm>
            <a:off x="83468" y="6334436"/>
            <a:ext cx="1450865" cy="461665"/>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Medición en línea</a:t>
            </a:r>
          </a:p>
        </p:txBody>
      </p:sp>
      <p:sp>
        <p:nvSpPr>
          <p:cNvPr id="54" name="Rectángulo 19">
            <a:extLst>
              <a:ext uri="{FF2B5EF4-FFF2-40B4-BE49-F238E27FC236}">
                <a16:creationId xmlns:a16="http://schemas.microsoft.com/office/drawing/2014/main" id="{CEA3836B-A204-4EDB-93CF-CA92E4C2F360}"/>
              </a:ext>
            </a:extLst>
          </p:cNvPr>
          <p:cNvSpPr/>
          <p:nvPr/>
        </p:nvSpPr>
        <p:spPr>
          <a:xfrm>
            <a:off x="1702323" y="6390557"/>
            <a:ext cx="1152642" cy="276999"/>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55 Preguntas</a:t>
            </a:r>
          </a:p>
        </p:txBody>
      </p:sp>
      <p:sp>
        <p:nvSpPr>
          <p:cNvPr id="55" name="Oval 79">
            <a:extLst>
              <a:ext uri="{FF2B5EF4-FFF2-40B4-BE49-F238E27FC236}">
                <a16:creationId xmlns:a16="http://schemas.microsoft.com/office/drawing/2014/main" id="{BF76906C-FB5A-4480-821E-DF72FD10EDE4}"/>
              </a:ext>
            </a:extLst>
          </p:cNvPr>
          <p:cNvSpPr/>
          <p:nvPr/>
        </p:nvSpPr>
        <p:spPr bwMode="auto">
          <a:xfrm>
            <a:off x="3245349" y="5035572"/>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56" name="Grupo 55">
            <a:extLst>
              <a:ext uri="{FF2B5EF4-FFF2-40B4-BE49-F238E27FC236}">
                <a16:creationId xmlns:a16="http://schemas.microsoft.com/office/drawing/2014/main" id="{A46DC254-DCB0-4177-ACF6-FC65D2A43482}"/>
              </a:ext>
            </a:extLst>
          </p:cNvPr>
          <p:cNvGrpSpPr/>
          <p:nvPr/>
        </p:nvGrpSpPr>
        <p:grpSpPr>
          <a:xfrm>
            <a:off x="3489251" y="5179807"/>
            <a:ext cx="577996" cy="717073"/>
            <a:chOff x="4992813" y="4244750"/>
            <a:chExt cx="752581" cy="933667"/>
          </a:xfrm>
          <a:solidFill>
            <a:schemeClr val="bg1"/>
          </a:solidFill>
        </p:grpSpPr>
        <p:grpSp>
          <p:nvGrpSpPr>
            <p:cNvPr id="57" name="Agrupar 143">
              <a:extLst>
                <a:ext uri="{FF2B5EF4-FFF2-40B4-BE49-F238E27FC236}">
                  <a16:creationId xmlns:a16="http://schemas.microsoft.com/office/drawing/2014/main" id="{CEB194DD-80DD-4C32-82DD-D7D202DF0279}"/>
                </a:ext>
              </a:extLst>
            </p:cNvPr>
            <p:cNvGrpSpPr>
              <a:grpSpLocks noChangeAspect="1"/>
            </p:cNvGrpSpPr>
            <p:nvPr/>
          </p:nvGrpSpPr>
          <p:grpSpPr>
            <a:xfrm>
              <a:off x="4992813" y="4244750"/>
              <a:ext cx="752581" cy="933667"/>
              <a:chOff x="5619553" y="6158116"/>
              <a:chExt cx="1657350" cy="2035175"/>
            </a:xfrm>
            <a:grpFill/>
          </p:grpSpPr>
          <p:sp>
            <p:nvSpPr>
              <p:cNvPr id="59" name="Freeform 5">
                <a:extLst>
                  <a:ext uri="{FF2B5EF4-FFF2-40B4-BE49-F238E27FC236}">
                    <a16:creationId xmlns:a16="http://schemas.microsoft.com/office/drawing/2014/main" id="{62A17D92-56BB-4082-A277-2CB0B3CECB17}"/>
                  </a:ext>
                </a:extLst>
              </p:cNvPr>
              <p:cNvSpPr>
                <a:spLocks noEditPoints="1"/>
              </p:cNvSpPr>
              <p:nvPr/>
            </p:nvSpPr>
            <p:spPr bwMode="auto">
              <a:xfrm>
                <a:off x="5619553" y="6158116"/>
                <a:ext cx="1657350" cy="2035175"/>
              </a:xfrm>
              <a:custGeom>
                <a:avLst/>
                <a:gdLst>
                  <a:gd name="T0" fmla="*/ 2048 w 2381"/>
                  <a:gd name="T1" fmla="*/ 907 h 2923"/>
                  <a:gd name="T2" fmla="*/ 2156 w 2381"/>
                  <a:gd name="T3" fmla="*/ 845 h 2923"/>
                  <a:gd name="T4" fmla="*/ 1887 w 2381"/>
                  <a:gd name="T5" fmla="*/ 652 h 2923"/>
                  <a:gd name="T6" fmla="*/ 1862 w 2381"/>
                  <a:gd name="T7" fmla="*/ 750 h 2923"/>
                  <a:gd name="T8" fmla="*/ 1328 w 2381"/>
                  <a:gd name="T9" fmla="*/ 550 h 2923"/>
                  <a:gd name="T10" fmla="*/ 1328 w 2381"/>
                  <a:gd name="T11" fmla="*/ 438 h 2923"/>
                  <a:gd name="T12" fmla="*/ 1398 w 2381"/>
                  <a:gd name="T13" fmla="*/ 333 h 2923"/>
                  <a:gd name="T14" fmla="*/ 1390 w 2381"/>
                  <a:gd name="T15" fmla="*/ 292 h 2923"/>
                  <a:gd name="T16" fmla="*/ 1505 w 2381"/>
                  <a:gd name="T17" fmla="*/ 164 h 2923"/>
                  <a:gd name="T18" fmla="*/ 1505 w 2381"/>
                  <a:gd name="T19" fmla="*/ 149 h 2923"/>
                  <a:gd name="T20" fmla="*/ 1266 w 2381"/>
                  <a:gd name="T21" fmla="*/ 0 h 2923"/>
                  <a:gd name="T22" fmla="*/ 1133 w 2381"/>
                  <a:gd name="T23" fmla="*/ 0 h 2923"/>
                  <a:gd name="T24" fmla="*/ 895 w 2381"/>
                  <a:gd name="T25" fmla="*/ 149 h 2923"/>
                  <a:gd name="T26" fmla="*/ 895 w 2381"/>
                  <a:gd name="T27" fmla="*/ 164 h 2923"/>
                  <a:gd name="T28" fmla="*/ 994 w 2381"/>
                  <a:gd name="T29" fmla="*/ 285 h 2923"/>
                  <a:gd name="T30" fmla="*/ 983 w 2381"/>
                  <a:gd name="T31" fmla="*/ 333 h 2923"/>
                  <a:gd name="T32" fmla="*/ 1054 w 2381"/>
                  <a:gd name="T33" fmla="*/ 438 h 2923"/>
                  <a:gd name="T34" fmla="*/ 1054 w 2381"/>
                  <a:gd name="T35" fmla="*/ 550 h 2923"/>
                  <a:gd name="T36" fmla="*/ 0 w 2381"/>
                  <a:gd name="T37" fmla="*/ 1733 h 2923"/>
                  <a:gd name="T38" fmla="*/ 1191 w 2381"/>
                  <a:gd name="T39" fmla="*/ 2923 h 2923"/>
                  <a:gd name="T40" fmla="*/ 2381 w 2381"/>
                  <a:gd name="T41" fmla="*/ 1733 h 2923"/>
                  <a:gd name="T42" fmla="*/ 2048 w 2381"/>
                  <a:gd name="T43" fmla="*/ 907 h 2923"/>
                  <a:gd name="T44" fmla="*/ 1191 w 2381"/>
                  <a:gd name="T45" fmla="*/ 2726 h 2923"/>
                  <a:gd name="T46" fmla="*/ 198 w 2381"/>
                  <a:gd name="T47" fmla="*/ 1733 h 2923"/>
                  <a:gd name="T48" fmla="*/ 1191 w 2381"/>
                  <a:gd name="T49" fmla="*/ 740 h 2923"/>
                  <a:gd name="T50" fmla="*/ 2184 w 2381"/>
                  <a:gd name="T51" fmla="*/ 1733 h 2923"/>
                  <a:gd name="T52" fmla="*/ 1191 w 2381"/>
                  <a:gd name="T53" fmla="*/ 2726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81" h="2923">
                    <a:moveTo>
                      <a:pt x="2048" y="907"/>
                    </a:moveTo>
                    <a:cubicBezTo>
                      <a:pt x="2156" y="845"/>
                      <a:pt x="2156" y="845"/>
                      <a:pt x="2156" y="845"/>
                    </a:cubicBezTo>
                    <a:cubicBezTo>
                      <a:pt x="2156" y="766"/>
                      <a:pt x="1955" y="629"/>
                      <a:pt x="1887" y="652"/>
                    </a:cubicBezTo>
                    <a:cubicBezTo>
                      <a:pt x="1862" y="750"/>
                      <a:pt x="1862" y="750"/>
                      <a:pt x="1862" y="750"/>
                    </a:cubicBezTo>
                    <a:cubicBezTo>
                      <a:pt x="1707" y="643"/>
                      <a:pt x="1524" y="573"/>
                      <a:pt x="1328" y="550"/>
                    </a:cubicBezTo>
                    <a:cubicBezTo>
                      <a:pt x="1328" y="438"/>
                      <a:pt x="1328" y="438"/>
                      <a:pt x="1328" y="438"/>
                    </a:cubicBezTo>
                    <a:cubicBezTo>
                      <a:pt x="1369" y="421"/>
                      <a:pt x="1398" y="380"/>
                      <a:pt x="1398" y="333"/>
                    </a:cubicBezTo>
                    <a:cubicBezTo>
                      <a:pt x="1398" y="318"/>
                      <a:pt x="1395" y="304"/>
                      <a:pt x="1390" y="292"/>
                    </a:cubicBezTo>
                    <a:cubicBezTo>
                      <a:pt x="1459" y="265"/>
                      <a:pt x="1505" y="218"/>
                      <a:pt x="1505" y="164"/>
                    </a:cubicBezTo>
                    <a:cubicBezTo>
                      <a:pt x="1505" y="149"/>
                      <a:pt x="1505" y="149"/>
                      <a:pt x="1505" y="149"/>
                    </a:cubicBezTo>
                    <a:cubicBezTo>
                      <a:pt x="1505" y="67"/>
                      <a:pt x="1398" y="0"/>
                      <a:pt x="1266" y="0"/>
                    </a:cubicBezTo>
                    <a:cubicBezTo>
                      <a:pt x="1133" y="0"/>
                      <a:pt x="1133" y="0"/>
                      <a:pt x="1133" y="0"/>
                    </a:cubicBezTo>
                    <a:cubicBezTo>
                      <a:pt x="1002" y="0"/>
                      <a:pt x="895" y="67"/>
                      <a:pt x="895" y="149"/>
                    </a:cubicBezTo>
                    <a:cubicBezTo>
                      <a:pt x="895" y="164"/>
                      <a:pt x="895" y="164"/>
                      <a:pt x="895" y="164"/>
                    </a:cubicBezTo>
                    <a:cubicBezTo>
                      <a:pt x="895" y="214"/>
                      <a:pt x="934" y="258"/>
                      <a:pt x="994" y="285"/>
                    </a:cubicBezTo>
                    <a:cubicBezTo>
                      <a:pt x="987" y="299"/>
                      <a:pt x="983" y="316"/>
                      <a:pt x="983" y="333"/>
                    </a:cubicBezTo>
                    <a:cubicBezTo>
                      <a:pt x="983" y="380"/>
                      <a:pt x="1012" y="421"/>
                      <a:pt x="1054" y="438"/>
                    </a:cubicBezTo>
                    <a:cubicBezTo>
                      <a:pt x="1054" y="550"/>
                      <a:pt x="1054" y="550"/>
                      <a:pt x="1054" y="550"/>
                    </a:cubicBezTo>
                    <a:cubicBezTo>
                      <a:pt x="461" y="618"/>
                      <a:pt x="0" y="1122"/>
                      <a:pt x="0" y="1733"/>
                    </a:cubicBezTo>
                    <a:cubicBezTo>
                      <a:pt x="0" y="2390"/>
                      <a:pt x="533" y="2923"/>
                      <a:pt x="1191" y="2923"/>
                    </a:cubicBezTo>
                    <a:cubicBezTo>
                      <a:pt x="1848" y="2923"/>
                      <a:pt x="2381" y="2390"/>
                      <a:pt x="2381" y="1733"/>
                    </a:cubicBezTo>
                    <a:cubicBezTo>
                      <a:pt x="2381" y="1412"/>
                      <a:pt x="2255" y="1121"/>
                      <a:pt x="2048" y="907"/>
                    </a:cubicBezTo>
                    <a:close/>
                    <a:moveTo>
                      <a:pt x="1191" y="2726"/>
                    </a:moveTo>
                    <a:cubicBezTo>
                      <a:pt x="642" y="2726"/>
                      <a:pt x="198" y="2281"/>
                      <a:pt x="198" y="1733"/>
                    </a:cubicBezTo>
                    <a:cubicBezTo>
                      <a:pt x="198" y="1185"/>
                      <a:pt x="642" y="740"/>
                      <a:pt x="1191" y="740"/>
                    </a:cubicBezTo>
                    <a:cubicBezTo>
                      <a:pt x="1739" y="740"/>
                      <a:pt x="2184" y="1185"/>
                      <a:pt x="2184" y="1733"/>
                    </a:cubicBezTo>
                    <a:cubicBezTo>
                      <a:pt x="2184" y="2281"/>
                      <a:pt x="1739" y="2726"/>
                      <a:pt x="1191" y="2726"/>
                    </a:cubicBezTo>
                    <a:close/>
                  </a:path>
                </a:pathLst>
              </a:custGeom>
              <a:grpFill/>
              <a:ln>
                <a:noFill/>
              </a:ln>
            </p:spPr>
            <p:txBody>
              <a:bodyPr/>
              <a:lstStyle/>
              <a:p>
                <a:pPr algn="ctr" defTabSz="685546">
                  <a:defRPr/>
                </a:pPr>
                <a:endParaRPr lang="en-US" sz="1400" dirty="0">
                  <a:solidFill>
                    <a:prstClr val="black"/>
                  </a:solidFill>
                  <a:latin typeface="+mj-lt"/>
                </a:endParaRPr>
              </a:p>
            </p:txBody>
          </p:sp>
          <p:grpSp>
            <p:nvGrpSpPr>
              <p:cNvPr id="60" name="Group 46">
                <a:extLst>
                  <a:ext uri="{FF2B5EF4-FFF2-40B4-BE49-F238E27FC236}">
                    <a16:creationId xmlns:a16="http://schemas.microsoft.com/office/drawing/2014/main" id="{A0CE8518-D8BA-429F-BAC3-C643C9E7EC58}"/>
                  </a:ext>
                </a:extLst>
              </p:cNvPr>
              <p:cNvGrpSpPr/>
              <p:nvPr/>
            </p:nvGrpSpPr>
            <p:grpSpPr bwMode="auto">
              <a:xfrm>
                <a:off x="5819807" y="6705842"/>
                <a:ext cx="1256841" cy="1275227"/>
                <a:chOff x="6405563" y="1277938"/>
                <a:chExt cx="1543050" cy="1565275"/>
              </a:xfrm>
              <a:grpFill/>
            </p:grpSpPr>
            <p:sp>
              <p:nvSpPr>
                <p:cNvPr id="61" name="Freeform 6">
                  <a:extLst>
                    <a:ext uri="{FF2B5EF4-FFF2-40B4-BE49-F238E27FC236}">
                      <a16:creationId xmlns:a16="http://schemas.microsoft.com/office/drawing/2014/main" id="{7E7D3607-6C24-4F02-9432-F241EA99B227}"/>
                    </a:ext>
                  </a:extLst>
                </p:cNvPr>
                <p:cNvSpPr>
                  <a:spLocks/>
                </p:cNvSpPr>
                <p:nvPr/>
              </p:nvSpPr>
              <p:spPr bwMode="auto">
                <a:xfrm>
                  <a:off x="7146926" y="1277938"/>
                  <a:ext cx="98425" cy="200025"/>
                </a:xfrm>
                <a:custGeom>
                  <a:avLst/>
                  <a:gdLst>
                    <a:gd name="T0" fmla="*/ 45 w 117"/>
                    <a:gd name="T1" fmla="*/ 0 h 234"/>
                    <a:gd name="T2" fmla="*/ 72 w 117"/>
                    <a:gd name="T3" fmla="*/ 0 h 234"/>
                    <a:gd name="T4" fmla="*/ 117 w 117"/>
                    <a:gd name="T5" fmla="*/ 45 h 234"/>
                    <a:gd name="T6" fmla="*/ 117 w 117"/>
                    <a:gd name="T7" fmla="*/ 189 h 234"/>
                    <a:gd name="T8" fmla="*/ 72 w 117"/>
                    <a:gd name="T9" fmla="*/ 234 h 234"/>
                    <a:gd name="T10" fmla="*/ 45 w 117"/>
                    <a:gd name="T11" fmla="*/ 234 h 234"/>
                    <a:gd name="T12" fmla="*/ 0 w 117"/>
                    <a:gd name="T13" fmla="*/ 189 h 234"/>
                    <a:gd name="T14" fmla="*/ 0 w 117"/>
                    <a:gd name="T15" fmla="*/ 45 h 234"/>
                    <a:gd name="T16" fmla="*/ 45 w 11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4">
                      <a:moveTo>
                        <a:pt x="45" y="0"/>
                      </a:moveTo>
                      <a:cubicBezTo>
                        <a:pt x="72" y="0"/>
                        <a:pt x="72" y="0"/>
                        <a:pt x="72" y="0"/>
                      </a:cubicBezTo>
                      <a:cubicBezTo>
                        <a:pt x="97" y="0"/>
                        <a:pt x="117" y="20"/>
                        <a:pt x="117" y="45"/>
                      </a:cubicBezTo>
                      <a:cubicBezTo>
                        <a:pt x="117" y="189"/>
                        <a:pt x="117" y="189"/>
                        <a:pt x="117" y="189"/>
                      </a:cubicBezTo>
                      <a:cubicBezTo>
                        <a:pt x="117" y="214"/>
                        <a:pt x="97" y="234"/>
                        <a:pt x="72" y="234"/>
                      </a:cubicBezTo>
                      <a:cubicBezTo>
                        <a:pt x="45" y="234"/>
                        <a:pt x="45" y="234"/>
                        <a:pt x="45" y="234"/>
                      </a:cubicBezTo>
                      <a:cubicBezTo>
                        <a:pt x="20" y="234"/>
                        <a:pt x="0" y="214"/>
                        <a:pt x="0" y="189"/>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2" name="Freeform 7">
                  <a:extLst>
                    <a:ext uri="{FF2B5EF4-FFF2-40B4-BE49-F238E27FC236}">
                      <a16:creationId xmlns:a16="http://schemas.microsoft.com/office/drawing/2014/main" id="{76211841-18EB-4378-8410-6B71DAB7E032}"/>
                    </a:ext>
                  </a:extLst>
                </p:cNvPr>
                <p:cNvSpPr>
                  <a:spLocks/>
                </p:cNvSpPr>
                <p:nvPr/>
              </p:nvSpPr>
              <p:spPr bwMode="auto">
                <a:xfrm>
                  <a:off x="7146926" y="2644775"/>
                  <a:ext cx="98425" cy="198438"/>
                </a:xfrm>
                <a:custGeom>
                  <a:avLst/>
                  <a:gdLst>
                    <a:gd name="T0" fmla="*/ 45 w 117"/>
                    <a:gd name="T1" fmla="*/ 0 h 233"/>
                    <a:gd name="T2" fmla="*/ 72 w 117"/>
                    <a:gd name="T3" fmla="*/ 0 h 233"/>
                    <a:gd name="T4" fmla="*/ 117 w 117"/>
                    <a:gd name="T5" fmla="*/ 45 h 233"/>
                    <a:gd name="T6" fmla="*/ 117 w 117"/>
                    <a:gd name="T7" fmla="*/ 188 h 233"/>
                    <a:gd name="T8" fmla="*/ 72 w 117"/>
                    <a:gd name="T9" fmla="*/ 233 h 233"/>
                    <a:gd name="T10" fmla="*/ 45 w 117"/>
                    <a:gd name="T11" fmla="*/ 233 h 233"/>
                    <a:gd name="T12" fmla="*/ 0 w 117"/>
                    <a:gd name="T13" fmla="*/ 188 h 233"/>
                    <a:gd name="T14" fmla="*/ 0 w 117"/>
                    <a:gd name="T15" fmla="*/ 45 h 233"/>
                    <a:gd name="T16" fmla="*/ 45 w 117"/>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3">
                      <a:moveTo>
                        <a:pt x="45" y="0"/>
                      </a:moveTo>
                      <a:cubicBezTo>
                        <a:pt x="72" y="0"/>
                        <a:pt x="72" y="0"/>
                        <a:pt x="72" y="0"/>
                      </a:cubicBezTo>
                      <a:cubicBezTo>
                        <a:pt x="97" y="0"/>
                        <a:pt x="117" y="20"/>
                        <a:pt x="117" y="45"/>
                      </a:cubicBezTo>
                      <a:cubicBezTo>
                        <a:pt x="117" y="188"/>
                        <a:pt x="117" y="188"/>
                        <a:pt x="117" y="188"/>
                      </a:cubicBezTo>
                      <a:cubicBezTo>
                        <a:pt x="117" y="213"/>
                        <a:pt x="97" y="233"/>
                        <a:pt x="72" y="233"/>
                      </a:cubicBezTo>
                      <a:cubicBezTo>
                        <a:pt x="45" y="233"/>
                        <a:pt x="45" y="233"/>
                        <a:pt x="45" y="233"/>
                      </a:cubicBezTo>
                      <a:cubicBezTo>
                        <a:pt x="20" y="233"/>
                        <a:pt x="0" y="213"/>
                        <a:pt x="0" y="188"/>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3" name="Freeform 8">
                  <a:extLst>
                    <a:ext uri="{FF2B5EF4-FFF2-40B4-BE49-F238E27FC236}">
                      <a16:creationId xmlns:a16="http://schemas.microsoft.com/office/drawing/2014/main" id="{9FC32A9D-CC3E-4DA2-A072-22F2D0DDBAC7}"/>
                    </a:ext>
                  </a:extLst>
                </p:cNvPr>
                <p:cNvSpPr>
                  <a:spLocks/>
                </p:cNvSpPr>
                <p:nvPr/>
              </p:nvSpPr>
              <p:spPr bwMode="auto">
                <a:xfrm>
                  <a:off x="6405563" y="2020888"/>
                  <a:ext cx="200025" cy="100013"/>
                </a:xfrm>
                <a:custGeom>
                  <a:avLst/>
                  <a:gdLst>
                    <a:gd name="T0" fmla="*/ 0 w 234"/>
                    <a:gd name="T1" fmla="*/ 72 h 117"/>
                    <a:gd name="T2" fmla="*/ 0 w 234"/>
                    <a:gd name="T3" fmla="*/ 45 h 117"/>
                    <a:gd name="T4" fmla="*/ 45 w 234"/>
                    <a:gd name="T5" fmla="*/ 0 h 117"/>
                    <a:gd name="T6" fmla="*/ 189 w 234"/>
                    <a:gd name="T7" fmla="*/ 0 h 117"/>
                    <a:gd name="T8" fmla="*/ 234 w 234"/>
                    <a:gd name="T9" fmla="*/ 45 h 117"/>
                    <a:gd name="T10" fmla="*/ 234 w 234"/>
                    <a:gd name="T11" fmla="*/ 72 h 117"/>
                    <a:gd name="T12" fmla="*/ 189 w 234"/>
                    <a:gd name="T13" fmla="*/ 117 h 117"/>
                    <a:gd name="T14" fmla="*/ 45 w 234"/>
                    <a:gd name="T15" fmla="*/ 117 h 117"/>
                    <a:gd name="T16" fmla="*/ 0 w 234"/>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17">
                      <a:moveTo>
                        <a:pt x="0" y="72"/>
                      </a:moveTo>
                      <a:cubicBezTo>
                        <a:pt x="0" y="45"/>
                        <a:pt x="0" y="45"/>
                        <a:pt x="0" y="45"/>
                      </a:cubicBezTo>
                      <a:cubicBezTo>
                        <a:pt x="0" y="21"/>
                        <a:pt x="20" y="0"/>
                        <a:pt x="45" y="0"/>
                      </a:cubicBezTo>
                      <a:cubicBezTo>
                        <a:pt x="189" y="0"/>
                        <a:pt x="189" y="0"/>
                        <a:pt x="189" y="0"/>
                      </a:cubicBezTo>
                      <a:cubicBezTo>
                        <a:pt x="214" y="0"/>
                        <a:pt x="234" y="21"/>
                        <a:pt x="234" y="45"/>
                      </a:cubicBezTo>
                      <a:cubicBezTo>
                        <a:pt x="234" y="72"/>
                        <a:pt x="234" y="72"/>
                        <a:pt x="234" y="72"/>
                      </a:cubicBezTo>
                      <a:cubicBezTo>
                        <a:pt x="234" y="97"/>
                        <a:pt x="214" y="117"/>
                        <a:pt x="189"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4" name="Freeform 9">
                  <a:extLst>
                    <a:ext uri="{FF2B5EF4-FFF2-40B4-BE49-F238E27FC236}">
                      <a16:creationId xmlns:a16="http://schemas.microsoft.com/office/drawing/2014/main" id="{B62D33A5-B22E-4A9D-A349-FA3ADAAE71F3}"/>
                    </a:ext>
                  </a:extLst>
                </p:cNvPr>
                <p:cNvSpPr>
                  <a:spLocks/>
                </p:cNvSpPr>
                <p:nvPr/>
              </p:nvSpPr>
              <p:spPr bwMode="auto">
                <a:xfrm>
                  <a:off x="7748588" y="2020888"/>
                  <a:ext cx="200025" cy="100013"/>
                </a:xfrm>
                <a:custGeom>
                  <a:avLst/>
                  <a:gdLst>
                    <a:gd name="T0" fmla="*/ 0 w 233"/>
                    <a:gd name="T1" fmla="*/ 72 h 117"/>
                    <a:gd name="T2" fmla="*/ 0 w 233"/>
                    <a:gd name="T3" fmla="*/ 45 h 117"/>
                    <a:gd name="T4" fmla="*/ 45 w 233"/>
                    <a:gd name="T5" fmla="*/ 0 h 117"/>
                    <a:gd name="T6" fmla="*/ 188 w 233"/>
                    <a:gd name="T7" fmla="*/ 0 h 117"/>
                    <a:gd name="T8" fmla="*/ 233 w 233"/>
                    <a:gd name="T9" fmla="*/ 45 h 117"/>
                    <a:gd name="T10" fmla="*/ 233 w 233"/>
                    <a:gd name="T11" fmla="*/ 72 h 117"/>
                    <a:gd name="T12" fmla="*/ 188 w 233"/>
                    <a:gd name="T13" fmla="*/ 117 h 117"/>
                    <a:gd name="T14" fmla="*/ 45 w 233"/>
                    <a:gd name="T15" fmla="*/ 117 h 117"/>
                    <a:gd name="T16" fmla="*/ 0 w 233"/>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17">
                      <a:moveTo>
                        <a:pt x="0" y="72"/>
                      </a:moveTo>
                      <a:cubicBezTo>
                        <a:pt x="0" y="45"/>
                        <a:pt x="0" y="45"/>
                        <a:pt x="0" y="45"/>
                      </a:cubicBezTo>
                      <a:cubicBezTo>
                        <a:pt x="0" y="21"/>
                        <a:pt x="20" y="0"/>
                        <a:pt x="45" y="0"/>
                      </a:cubicBezTo>
                      <a:cubicBezTo>
                        <a:pt x="188" y="0"/>
                        <a:pt x="188" y="0"/>
                        <a:pt x="188" y="0"/>
                      </a:cubicBezTo>
                      <a:cubicBezTo>
                        <a:pt x="213" y="0"/>
                        <a:pt x="233" y="21"/>
                        <a:pt x="233" y="45"/>
                      </a:cubicBezTo>
                      <a:cubicBezTo>
                        <a:pt x="233" y="72"/>
                        <a:pt x="233" y="72"/>
                        <a:pt x="233" y="72"/>
                      </a:cubicBezTo>
                      <a:cubicBezTo>
                        <a:pt x="233" y="97"/>
                        <a:pt x="213" y="117"/>
                        <a:pt x="188"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5" name="Freeform 10">
                  <a:extLst>
                    <a:ext uri="{FF2B5EF4-FFF2-40B4-BE49-F238E27FC236}">
                      <a16:creationId xmlns:a16="http://schemas.microsoft.com/office/drawing/2014/main" id="{5A61EFB4-3DBC-4A1A-BCEF-14934005223A}"/>
                    </a:ext>
                  </a:extLst>
                </p:cNvPr>
                <p:cNvSpPr>
                  <a:spLocks/>
                </p:cNvSpPr>
                <p:nvPr/>
              </p:nvSpPr>
              <p:spPr bwMode="auto">
                <a:xfrm>
                  <a:off x="7508876" y="1423988"/>
                  <a:ext cx="60325" cy="85725"/>
                </a:xfrm>
                <a:custGeom>
                  <a:avLst/>
                  <a:gdLst>
                    <a:gd name="T0" fmla="*/ 58 w 72"/>
                    <a:gd name="T1" fmla="*/ 4 h 100"/>
                    <a:gd name="T2" fmla="*/ 65 w 72"/>
                    <a:gd name="T3" fmla="*/ 8 h 100"/>
                    <a:gd name="T4" fmla="*/ 67 w 72"/>
                    <a:gd name="T5" fmla="*/ 31 h 100"/>
                    <a:gd name="T6" fmla="*/ 35 w 72"/>
                    <a:gd name="T7" fmla="*/ 86 h 100"/>
                    <a:gd name="T8" fmla="*/ 14 w 72"/>
                    <a:gd name="T9" fmla="*/ 96 h 100"/>
                    <a:gd name="T10" fmla="*/ 7 w 72"/>
                    <a:gd name="T11" fmla="*/ 92 h 100"/>
                    <a:gd name="T12" fmla="*/ 6 w 72"/>
                    <a:gd name="T13" fmla="*/ 68 h 100"/>
                    <a:gd name="T14" fmla="*/ 37 w 72"/>
                    <a:gd name="T15" fmla="*/ 14 h 100"/>
                    <a:gd name="T16" fmla="*/ 58 w 72"/>
                    <a:gd name="T17"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4"/>
                      </a:moveTo>
                      <a:cubicBezTo>
                        <a:pt x="65" y="8"/>
                        <a:pt x="65" y="8"/>
                        <a:pt x="65" y="8"/>
                      </a:cubicBezTo>
                      <a:cubicBezTo>
                        <a:pt x="71" y="11"/>
                        <a:pt x="72" y="22"/>
                        <a:pt x="67" y="31"/>
                      </a:cubicBezTo>
                      <a:cubicBezTo>
                        <a:pt x="35" y="86"/>
                        <a:pt x="35" y="86"/>
                        <a:pt x="35" y="86"/>
                      </a:cubicBezTo>
                      <a:cubicBezTo>
                        <a:pt x="30" y="95"/>
                        <a:pt x="20" y="100"/>
                        <a:pt x="14" y="96"/>
                      </a:cubicBezTo>
                      <a:cubicBezTo>
                        <a:pt x="7" y="92"/>
                        <a:pt x="7" y="92"/>
                        <a:pt x="7" y="92"/>
                      </a:cubicBezTo>
                      <a:cubicBezTo>
                        <a:pt x="1" y="88"/>
                        <a:pt x="0" y="78"/>
                        <a:pt x="6" y="68"/>
                      </a:cubicBezTo>
                      <a:cubicBezTo>
                        <a:pt x="37" y="14"/>
                        <a:pt x="37" y="14"/>
                        <a:pt x="37" y="14"/>
                      </a:cubicBezTo>
                      <a:cubicBezTo>
                        <a:pt x="42" y="5"/>
                        <a:pt x="52" y="0"/>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6" name="Freeform 11">
                  <a:extLst>
                    <a:ext uri="{FF2B5EF4-FFF2-40B4-BE49-F238E27FC236}">
                      <a16:creationId xmlns:a16="http://schemas.microsoft.com/office/drawing/2014/main" id="{9C56B62A-9321-4D0F-87D4-9694AC6BF24D}"/>
                    </a:ext>
                  </a:extLst>
                </p:cNvPr>
                <p:cNvSpPr>
                  <a:spLocks/>
                </p:cNvSpPr>
                <p:nvPr/>
              </p:nvSpPr>
              <p:spPr bwMode="auto">
                <a:xfrm>
                  <a:off x="7740651" y="1690688"/>
                  <a:ext cx="84138" cy="61913"/>
                </a:xfrm>
                <a:custGeom>
                  <a:avLst/>
                  <a:gdLst>
                    <a:gd name="T0" fmla="*/ 92 w 99"/>
                    <a:gd name="T1" fmla="*/ 7 h 72"/>
                    <a:gd name="T2" fmla="*/ 96 w 99"/>
                    <a:gd name="T3" fmla="*/ 14 h 72"/>
                    <a:gd name="T4" fmla="*/ 85 w 99"/>
                    <a:gd name="T5" fmla="*/ 35 h 72"/>
                    <a:gd name="T6" fmla="*/ 31 w 99"/>
                    <a:gd name="T7" fmla="*/ 66 h 72"/>
                    <a:gd name="T8" fmla="*/ 8 w 99"/>
                    <a:gd name="T9" fmla="*/ 65 h 72"/>
                    <a:gd name="T10" fmla="*/ 4 w 99"/>
                    <a:gd name="T11" fmla="*/ 58 h 72"/>
                    <a:gd name="T12" fmla="*/ 14 w 99"/>
                    <a:gd name="T13" fmla="*/ 37 h 72"/>
                    <a:gd name="T14" fmla="*/ 68 w 99"/>
                    <a:gd name="T15" fmla="*/ 5 h 72"/>
                    <a:gd name="T16" fmla="*/ 92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7"/>
                      </a:moveTo>
                      <a:cubicBezTo>
                        <a:pt x="96" y="14"/>
                        <a:pt x="96" y="14"/>
                        <a:pt x="96" y="14"/>
                      </a:cubicBezTo>
                      <a:cubicBezTo>
                        <a:pt x="99" y="20"/>
                        <a:pt x="95" y="30"/>
                        <a:pt x="85" y="35"/>
                      </a:cubicBezTo>
                      <a:cubicBezTo>
                        <a:pt x="31" y="66"/>
                        <a:pt x="31" y="66"/>
                        <a:pt x="31" y="66"/>
                      </a:cubicBezTo>
                      <a:cubicBezTo>
                        <a:pt x="22" y="72"/>
                        <a:pt x="11" y="71"/>
                        <a:pt x="8" y="65"/>
                      </a:cubicBezTo>
                      <a:cubicBezTo>
                        <a:pt x="4" y="58"/>
                        <a:pt x="4" y="58"/>
                        <a:pt x="4" y="58"/>
                      </a:cubicBezTo>
                      <a:cubicBezTo>
                        <a:pt x="0" y="52"/>
                        <a:pt x="5" y="42"/>
                        <a:pt x="14" y="37"/>
                      </a:cubicBezTo>
                      <a:cubicBezTo>
                        <a:pt x="68" y="5"/>
                        <a:pt x="68" y="5"/>
                        <a:pt x="68" y="5"/>
                      </a:cubicBezTo>
                      <a:cubicBezTo>
                        <a:pt x="78" y="0"/>
                        <a:pt x="88" y="1"/>
                        <a:pt x="9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7" name="Freeform 12">
                  <a:extLst>
                    <a:ext uri="{FF2B5EF4-FFF2-40B4-BE49-F238E27FC236}">
                      <a16:creationId xmlns:a16="http://schemas.microsoft.com/office/drawing/2014/main" id="{39B69B59-D32D-4F96-A045-23CD4DC52485}"/>
                    </a:ext>
                  </a:extLst>
                </p:cNvPr>
                <p:cNvSpPr>
                  <a:spLocks/>
                </p:cNvSpPr>
                <p:nvPr/>
              </p:nvSpPr>
              <p:spPr bwMode="auto">
                <a:xfrm>
                  <a:off x="7508876" y="2613025"/>
                  <a:ext cx="60325" cy="84138"/>
                </a:xfrm>
                <a:custGeom>
                  <a:avLst/>
                  <a:gdLst>
                    <a:gd name="T0" fmla="*/ 58 w 72"/>
                    <a:gd name="T1" fmla="*/ 96 h 100"/>
                    <a:gd name="T2" fmla="*/ 65 w 72"/>
                    <a:gd name="T3" fmla="*/ 92 h 100"/>
                    <a:gd name="T4" fmla="*/ 67 w 72"/>
                    <a:gd name="T5" fmla="*/ 68 h 100"/>
                    <a:gd name="T6" fmla="*/ 35 w 72"/>
                    <a:gd name="T7" fmla="*/ 14 h 100"/>
                    <a:gd name="T8" fmla="*/ 14 w 72"/>
                    <a:gd name="T9" fmla="*/ 4 h 100"/>
                    <a:gd name="T10" fmla="*/ 7 w 72"/>
                    <a:gd name="T11" fmla="*/ 8 h 100"/>
                    <a:gd name="T12" fmla="*/ 6 w 72"/>
                    <a:gd name="T13" fmla="*/ 31 h 100"/>
                    <a:gd name="T14" fmla="*/ 37 w 72"/>
                    <a:gd name="T15" fmla="*/ 86 h 100"/>
                    <a:gd name="T16" fmla="*/ 58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96"/>
                      </a:moveTo>
                      <a:cubicBezTo>
                        <a:pt x="65" y="92"/>
                        <a:pt x="65" y="92"/>
                        <a:pt x="65" y="92"/>
                      </a:cubicBezTo>
                      <a:cubicBezTo>
                        <a:pt x="71" y="88"/>
                        <a:pt x="72" y="78"/>
                        <a:pt x="67" y="68"/>
                      </a:cubicBezTo>
                      <a:cubicBezTo>
                        <a:pt x="35" y="14"/>
                        <a:pt x="35" y="14"/>
                        <a:pt x="35" y="14"/>
                      </a:cubicBezTo>
                      <a:cubicBezTo>
                        <a:pt x="30" y="5"/>
                        <a:pt x="20" y="0"/>
                        <a:pt x="14" y="4"/>
                      </a:cubicBezTo>
                      <a:cubicBezTo>
                        <a:pt x="7" y="8"/>
                        <a:pt x="7" y="8"/>
                        <a:pt x="7" y="8"/>
                      </a:cubicBezTo>
                      <a:cubicBezTo>
                        <a:pt x="1" y="11"/>
                        <a:pt x="0" y="22"/>
                        <a:pt x="6" y="31"/>
                      </a:cubicBezTo>
                      <a:cubicBezTo>
                        <a:pt x="37" y="86"/>
                        <a:pt x="37" y="86"/>
                        <a:pt x="37" y="86"/>
                      </a:cubicBezTo>
                      <a:cubicBezTo>
                        <a:pt x="42" y="95"/>
                        <a:pt x="52" y="100"/>
                        <a:pt x="5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8" name="Freeform 13">
                  <a:extLst>
                    <a:ext uri="{FF2B5EF4-FFF2-40B4-BE49-F238E27FC236}">
                      <a16:creationId xmlns:a16="http://schemas.microsoft.com/office/drawing/2014/main" id="{75DAC3D9-22A5-4C3D-8BD1-D2394B1A677A}"/>
                    </a:ext>
                  </a:extLst>
                </p:cNvPr>
                <p:cNvSpPr>
                  <a:spLocks/>
                </p:cNvSpPr>
                <p:nvPr/>
              </p:nvSpPr>
              <p:spPr bwMode="auto">
                <a:xfrm>
                  <a:off x="7740651" y="2370138"/>
                  <a:ext cx="84138" cy="60325"/>
                </a:xfrm>
                <a:custGeom>
                  <a:avLst/>
                  <a:gdLst>
                    <a:gd name="T0" fmla="*/ 92 w 99"/>
                    <a:gd name="T1" fmla="*/ 65 h 72"/>
                    <a:gd name="T2" fmla="*/ 96 w 99"/>
                    <a:gd name="T3" fmla="*/ 58 h 72"/>
                    <a:gd name="T4" fmla="*/ 85 w 99"/>
                    <a:gd name="T5" fmla="*/ 37 h 72"/>
                    <a:gd name="T6" fmla="*/ 31 w 99"/>
                    <a:gd name="T7" fmla="*/ 5 h 72"/>
                    <a:gd name="T8" fmla="*/ 8 w 99"/>
                    <a:gd name="T9" fmla="*/ 7 h 72"/>
                    <a:gd name="T10" fmla="*/ 4 w 99"/>
                    <a:gd name="T11" fmla="*/ 14 h 72"/>
                    <a:gd name="T12" fmla="*/ 14 w 99"/>
                    <a:gd name="T13" fmla="*/ 35 h 72"/>
                    <a:gd name="T14" fmla="*/ 68 w 99"/>
                    <a:gd name="T15" fmla="*/ 66 h 72"/>
                    <a:gd name="T16" fmla="*/ 92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65"/>
                      </a:moveTo>
                      <a:cubicBezTo>
                        <a:pt x="96" y="58"/>
                        <a:pt x="96" y="58"/>
                        <a:pt x="96" y="58"/>
                      </a:cubicBezTo>
                      <a:cubicBezTo>
                        <a:pt x="99" y="52"/>
                        <a:pt x="95" y="42"/>
                        <a:pt x="85" y="37"/>
                      </a:cubicBezTo>
                      <a:cubicBezTo>
                        <a:pt x="31" y="5"/>
                        <a:pt x="31" y="5"/>
                        <a:pt x="31" y="5"/>
                      </a:cubicBezTo>
                      <a:cubicBezTo>
                        <a:pt x="22" y="0"/>
                        <a:pt x="11" y="1"/>
                        <a:pt x="8" y="7"/>
                      </a:cubicBezTo>
                      <a:cubicBezTo>
                        <a:pt x="4" y="14"/>
                        <a:pt x="4" y="14"/>
                        <a:pt x="4" y="14"/>
                      </a:cubicBezTo>
                      <a:cubicBezTo>
                        <a:pt x="0" y="20"/>
                        <a:pt x="5" y="30"/>
                        <a:pt x="14" y="35"/>
                      </a:cubicBezTo>
                      <a:cubicBezTo>
                        <a:pt x="68" y="66"/>
                        <a:pt x="68" y="66"/>
                        <a:pt x="68" y="66"/>
                      </a:cubicBezTo>
                      <a:cubicBezTo>
                        <a:pt x="78" y="72"/>
                        <a:pt x="88" y="71"/>
                        <a:pt x="9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9" name="Freeform 14">
                  <a:extLst>
                    <a:ext uri="{FF2B5EF4-FFF2-40B4-BE49-F238E27FC236}">
                      <a16:creationId xmlns:a16="http://schemas.microsoft.com/office/drawing/2014/main" id="{1977B775-F7EF-4AC0-858E-E86A7A594517}"/>
                    </a:ext>
                  </a:extLst>
                </p:cNvPr>
                <p:cNvSpPr>
                  <a:spLocks/>
                </p:cNvSpPr>
                <p:nvPr/>
              </p:nvSpPr>
              <p:spPr bwMode="auto">
                <a:xfrm>
                  <a:off x="6823076" y="2613025"/>
                  <a:ext cx="61913" cy="84138"/>
                </a:xfrm>
                <a:custGeom>
                  <a:avLst/>
                  <a:gdLst>
                    <a:gd name="T0" fmla="*/ 14 w 72"/>
                    <a:gd name="T1" fmla="*/ 96 h 100"/>
                    <a:gd name="T2" fmla="*/ 7 w 72"/>
                    <a:gd name="T3" fmla="*/ 92 h 100"/>
                    <a:gd name="T4" fmla="*/ 6 w 72"/>
                    <a:gd name="T5" fmla="*/ 68 h 100"/>
                    <a:gd name="T6" fmla="*/ 37 w 72"/>
                    <a:gd name="T7" fmla="*/ 14 h 100"/>
                    <a:gd name="T8" fmla="*/ 58 w 72"/>
                    <a:gd name="T9" fmla="*/ 4 h 100"/>
                    <a:gd name="T10" fmla="*/ 65 w 72"/>
                    <a:gd name="T11" fmla="*/ 8 h 100"/>
                    <a:gd name="T12" fmla="*/ 67 w 72"/>
                    <a:gd name="T13" fmla="*/ 31 h 100"/>
                    <a:gd name="T14" fmla="*/ 35 w 72"/>
                    <a:gd name="T15" fmla="*/ 86 h 100"/>
                    <a:gd name="T16" fmla="*/ 14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14" y="96"/>
                      </a:moveTo>
                      <a:cubicBezTo>
                        <a:pt x="7" y="92"/>
                        <a:pt x="7" y="92"/>
                        <a:pt x="7" y="92"/>
                      </a:cubicBezTo>
                      <a:cubicBezTo>
                        <a:pt x="1" y="88"/>
                        <a:pt x="0" y="78"/>
                        <a:pt x="6" y="68"/>
                      </a:cubicBezTo>
                      <a:cubicBezTo>
                        <a:pt x="37" y="14"/>
                        <a:pt x="37" y="14"/>
                        <a:pt x="37" y="14"/>
                      </a:cubicBezTo>
                      <a:cubicBezTo>
                        <a:pt x="43" y="5"/>
                        <a:pt x="52" y="0"/>
                        <a:pt x="58" y="4"/>
                      </a:cubicBezTo>
                      <a:cubicBezTo>
                        <a:pt x="65" y="8"/>
                        <a:pt x="65" y="8"/>
                        <a:pt x="65" y="8"/>
                      </a:cubicBezTo>
                      <a:cubicBezTo>
                        <a:pt x="71" y="11"/>
                        <a:pt x="72" y="22"/>
                        <a:pt x="67" y="31"/>
                      </a:cubicBezTo>
                      <a:cubicBezTo>
                        <a:pt x="35" y="86"/>
                        <a:pt x="35" y="86"/>
                        <a:pt x="35" y="86"/>
                      </a:cubicBezTo>
                      <a:cubicBezTo>
                        <a:pt x="30" y="95"/>
                        <a:pt x="21" y="100"/>
                        <a:pt x="1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0" name="Freeform 15">
                  <a:extLst>
                    <a:ext uri="{FF2B5EF4-FFF2-40B4-BE49-F238E27FC236}">
                      <a16:creationId xmlns:a16="http://schemas.microsoft.com/office/drawing/2014/main" id="{CD2B8C3D-8295-4533-9804-1E1FE3182B37}"/>
                    </a:ext>
                  </a:extLst>
                </p:cNvPr>
                <p:cNvSpPr>
                  <a:spLocks/>
                </p:cNvSpPr>
                <p:nvPr/>
              </p:nvSpPr>
              <p:spPr bwMode="auto">
                <a:xfrm>
                  <a:off x="6567488" y="2370138"/>
                  <a:ext cx="85725" cy="60325"/>
                </a:xfrm>
                <a:custGeom>
                  <a:avLst/>
                  <a:gdLst>
                    <a:gd name="T0" fmla="*/ 8 w 99"/>
                    <a:gd name="T1" fmla="*/ 65 h 72"/>
                    <a:gd name="T2" fmla="*/ 4 w 99"/>
                    <a:gd name="T3" fmla="*/ 58 h 72"/>
                    <a:gd name="T4" fmla="*/ 14 w 99"/>
                    <a:gd name="T5" fmla="*/ 37 h 72"/>
                    <a:gd name="T6" fmla="*/ 68 w 99"/>
                    <a:gd name="T7" fmla="*/ 5 h 72"/>
                    <a:gd name="T8" fmla="*/ 92 w 99"/>
                    <a:gd name="T9" fmla="*/ 7 h 72"/>
                    <a:gd name="T10" fmla="*/ 96 w 99"/>
                    <a:gd name="T11" fmla="*/ 14 h 72"/>
                    <a:gd name="T12" fmla="*/ 85 w 99"/>
                    <a:gd name="T13" fmla="*/ 35 h 72"/>
                    <a:gd name="T14" fmla="*/ 31 w 99"/>
                    <a:gd name="T15" fmla="*/ 66 h 72"/>
                    <a:gd name="T16" fmla="*/ 8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65"/>
                      </a:moveTo>
                      <a:cubicBezTo>
                        <a:pt x="4" y="58"/>
                        <a:pt x="4" y="58"/>
                        <a:pt x="4" y="58"/>
                      </a:cubicBezTo>
                      <a:cubicBezTo>
                        <a:pt x="0" y="52"/>
                        <a:pt x="5" y="42"/>
                        <a:pt x="14" y="37"/>
                      </a:cubicBezTo>
                      <a:cubicBezTo>
                        <a:pt x="68" y="5"/>
                        <a:pt x="68" y="5"/>
                        <a:pt x="68" y="5"/>
                      </a:cubicBezTo>
                      <a:cubicBezTo>
                        <a:pt x="78" y="0"/>
                        <a:pt x="88" y="1"/>
                        <a:pt x="92" y="7"/>
                      </a:cubicBezTo>
                      <a:cubicBezTo>
                        <a:pt x="96" y="14"/>
                        <a:pt x="96" y="14"/>
                        <a:pt x="96" y="14"/>
                      </a:cubicBezTo>
                      <a:cubicBezTo>
                        <a:pt x="99" y="20"/>
                        <a:pt x="95" y="30"/>
                        <a:pt x="85" y="35"/>
                      </a:cubicBezTo>
                      <a:cubicBezTo>
                        <a:pt x="31" y="66"/>
                        <a:pt x="31" y="66"/>
                        <a:pt x="31" y="66"/>
                      </a:cubicBezTo>
                      <a:cubicBezTo>
                        <a:pt x="22" y="72"/>
                        <a:pt x="11" y="71"/>
                        <a:pt x="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1" name="Freeform 16">
                  <a:extLst>
                    <a:ext uri="{FF2B5EF4-FFF2-40B4-BE49-F238E27FC236}">
                      <a16:creationId xmlns:a16="http://schemas.microsoft.com/office/drawing/2014/main" id="{A72C4B9C-27E0-4455-A1E9-B2FC9026220F}"/>
                    </a:ext>
                  </a:extLst>
                </p:cNvPr>
                <p:cNvSpPr>
                  <a:spLocks/>
                </p:cNvSpPr>
                <p:nvPr/>
              </p:nvSpPr>
              <p:spPr bwMode="auto">
                <a:xfrm>
                  <a:off x="6823076" y="1428750"/>
                  <a:ext cx="61913" cy="85725"/>
                </a:xfrm>
                <a:custGeom>
                  <a:avLst/>
                  <a:gdLst>
                    <a:gd name="T0" fmla="*/ 14 w 72"/>
                    <a:gd name="T1" fmla="*/ 3 h 99"/>
                    <a:gd name="T2" fmla="*/ 7 w 72"/>
                    <a:gd name="T3" fmla="*/ 7 h 99"/>
                    <a:gd name="T4" fmla="*/ 6 w 72"/>
                    <a:gd name="T5" fmla="*/ 31 h 99"/>
                    <a:gd name="T6" fmla="*/ 37 w 72"/>
                    <a:gd name="T7" fmla="*/ 85 h 99"/>
                    <a:gd name="T8" fmla="*/ 58 w 72"/>
                    <a:gd name="T9" fmla="*/ 95 h 99"/>
                    <a:gd name="T10" fmla="*/ 65 w 72"/>
                    <a:gd name="T11" fmla="*/ 91 h 99"/>
                    <a:gd name="T12" fmla="*/ 67 w 72"/>
                    <a:gd name="T13" fmla="*/ 68 h 99"/>
                    <a:gd name="T14" fmla="*/ 35 w 72"/>
                    <a:gd name="T15" fmla="*/ 14 h 99"/>
                    <a:gd name="T16" fmla="*/ 14 w 72"/>
                    <a:gd name="T1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9">
                      <a:moveTo>
                        <a:pt x="14" y="3"/>
                      </a:moveTo>
                      <a:cubicBezTo>
                        <a:pt x="7" y="7"/>
                        <a:pt x="7" y="7"/>
                        <a:pt x="7" y="7"/>
                      </a:cubicBezTo>
                      <a:cubicBezTo>
                        <a:pt x="1" y="11"/>
                        <a:pt x="0" y="21"/>
                        <a:pt x="6" y="31"/>
                      </a:cubicBezTo>
                      <a:cubicBezTo>
                        <a:pt x="37" y="85"/>
                        <a:pt x="37" y="85"/>
                        <a:pt x="37" y="85"/>
                      </a:cubicBezTo>
                      <a:cubicBezTo>
                        <a:pt x="43" y="94"/>
                        <a:pt x="52" y="99"/>
                        <a:pt x="58" y="95"/>
                      </a:cubicBezTo>
                      <a:cubicBezTo>
                        <a:pt x="65" y="91"/>
                        <a:pt x="65" y="91"/>
                        <a:pt x="65" y="91"/>
                      </a:cubicBezTo>
                      <a:cubicBezTo>
                        <a:pt x="71" y="88"/>
                        <a:pt x="72" y="77"/>
                        <a:pt x="67" y="68"/>
                      </a:cubicBezTo>
                      <a:cubicBezTo>
                        <a:pt x="35" y="14"/>
                        <a:pt x="35" y="14"/>
                        <a:pt x="35" y="14"/>
                      </a:cubicBezTo>
                      <a:cubicBezTo>
                        <a:pt x="30" y="4"/>
                        <a:pt x="21"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2" name="Freeform 17">
                  <a:extLst>
                    <a:ext uri="{FF2B5EF4-FFF2-40B4-BE49-F238E27FC236}">
                      <a16:creationId xmlns:a16="http://schemas.microsoft.com/office/drawing/2014/main" id="{27CDD1E9-B9DA-401D-85CC-4084D1186FDF}"/>
                    </a:ext>
                  </a:extLst>
                </p:cNvPr>
                <p:cNvSpPr>
                  <a:spLocks/>
                </p:cNvSpPr>
                <p:nvPr/>
              </p:nvSpPr>
              <p:spPr bwMode="auto">
                <a:xfrm>
                  <a:off x="6567488" y="1695450"/>
                  <a:ext cx="85725" cy="60325"/>
                </a:xfrm>
                <a:custGeom>
                  <a:avLst/>
                  <a:gdLst>
                    <a:gd name="T0" fmla="*/ 8 w 99"/>
                    <a:gd name="T1" fmla="*/ 7 h 72"/>
                    <a:gd name="T2" fmla="*/ 4 w 99"/>
                    <a:gd name="T3" fmla="*/ 14 h 72"/>
                    <a:gd name="T4" fmla="*/ 14 w 99"/>
                    <a:gd name="T5" fmla="*/ 36 h 72"/>
                    <a:gd name="T6" fmla="*/ 68 w 99"/>
                    <a:gd name="T7" fmla="*/ 67 h 72"/>
                    <a:gd name="T8" fmla="*/ 92 w 99"/>
                    <a:gd name="T9" fmla="*/ 65 h 72"/>
                    <a:gd name="T10" fmla="*/ 96 w 99"/>
                    <a:gd name="T11" fmla="*/ 58 h 72"/>
                    <a:gd name="T12" fmla="*/ 85 w 99"/>
                    <a:gd name="T13" fmla="*/ 37 h 72"/>
                    <a:gd name="T14" fmla="*/ 31 w 99"/>
                    <a:gd name="T15" fmla="*/ 6 h 72"/>
                    <a:gd name="T16" fmla="*/ 8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7"/>
                      </a:moveTo>
                      <a:cubicBezTo>
                        <a:pt x="4" y="14"/>
                        <a:pt x="4" y="14"/>
                        <a:pt x="4" y="14"/>
                      </a:cubicBezTo>
                      <a:cubicBezTo>
                        <a:pt x="0" y="21"/>
                        <a:pt x="5" y="30"/>
                        <a:pt x="14" y="36"/>
                      </a:cubicBezTo>
                      <a:cubicBezTo>
                        <a:pt x="68" y="67"/>
                        <a:pt x="68" y="67"/>
                        <a:pt x="68" y="67"/>
                      </a:cubicBezTo>
                      <a:cubicBezTo>
                        <a:pt x="78" y="72"/>
                        <a:pt x="88" y="72"/>
                        <a:pt x="92" y="65"/>
                      </a:cubicBezTo>
                      <a:cubicBezTo>
                        <a:pt x="96" y="58"/>
                        <a:pt x="96" y="58"/>
                        <a:pt x="96" y="58"/>
                      </a:cubicBezTo>
                      <a:cubicBezTo>
                        <a:pt x="99" y="52"/>
                        <a:pt x="95" y="43"/>
                        <a:pt x="85" y="37"/>
                      </a:cubicBezTo>
                      <a:cubicBezTo>
                        <a:pt x="31" y="6"/>
                        <a:pt x="31" y="6"/>
                        <a:pt x="31" y="6"/>
                      </a:cubicBezTo>
                      <a:cubicBezTo>
                        <a:pt x="22" y="0"/>
                        <a:pt x="11" y="1"/>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grpSp>
        </p:grpSp>
        <p:sp>
          <p:nvSpPr>
            <p:cNvPr id="58" name="Circular 34">
              <a:extLst>
                <a:ext uri="{FF2B5EF4-FFF2-40B4-BE49-F238E27FC236}">
                  <a16:creationId xmlns:a16="http://schemas.microsoft.com/office/drawing/2014/main" id="{AE5D42CC-3AC8-4D05-98A0-3BF27199BB50}"/>
                </a:ext>
              </a:extLst>
            </p:cNvPr>
            <p:cNvSpPr>
              <a:spLocks noChangeAspect="1"/>
            </p:cNvSpPr>
            <p:nvPr/>
          </p:nvSpPr>
          <p:spPr>
            <a:xfrm rot="5400000">
              <a:off x="5058143" y="4437354"/>
              <a:ext cx="616467" cy="650341"/>
            </a:xfrm>
            <a:prstGeom prst="pie">
              <a:avLst>
                <a:gd name="adj1" fmla="val 10800000"/>
                <a:gd name="adj2" fmla="val 15222659"/>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546"/>
              <a:endParaRPr lang="es-ES" sz="1400" dirty="0">
                <a:solidFill>
                  <a:prstClr val="black"/>
                </a:solidFill>
                <a:latin typeface="+mj-lt"/>
              </a:endParaRPr>
            </a:p>
          </p:txBody>
        </p:sp>
      </p:grpSp>
      <p:sp>
        <p:nvSpPr>
          <p:cNvPr id="73" name="Rectángulo 19">
            <a:extLst>
              <a:ext uri="{FF2B5EF4-FFF2-40B4-BE49-F238E27FC236}">
                <a16:creationId xmlns:a16="http://schemas.microsoft.com/office/drawing/2014/main" id="{26A60D1E-E397-4E4B-BB0E-AB7BECE48815}"/>
              </a:ext>
            </a:extLst>
          </p:cNvPr>
          <p:cNvSpPr/>
          <p:nvPr/>
        </p:nvSpPr>
        <p:spPr>
          <a:xfrm>
            <a:off x="3059082" y="6390557"/>
            <a:ext cx="1450866" cy="276999"/>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15 minutos</a:t>
            </a:r>
          </a:p>
        </p:txBody>
      </p:sp>
      <p:sp>
        <p:nvSpPr>
          <p:cNvPr id="74" name="Oval 79">
            <a:extLst>
              <a:ext uri="{FF2B5EF4-FFF2-40B4-BE49-F238E27FC236}">
                <a16:creationId xmlns:a16="http://schemas.microsoft.com/office/drawing/2014/main" id="{8737083E-CD18-4D95-BC2D-3723BC5606F1}"/>
              </a:ext>
            </a:extLst>
          </p:cNvPr>
          <p:cNvSpPr/>
          <p:nvPr/>
        </p:nvSpPr>
        <p:spPr bwMode="auto">
          <a:xfrm>
            <a:off x="4839655" y="5035800"/>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75" name="Grupo 74">
            <a:extLst>
              <a:ext uri="{FF2B5EF4-FFF2-40B4-BE49-F238E27FC236}">
                <a16:creationId xmlns:a16="http://schemas.microsoft.com/office/drawing/2014/main" id="{00BD2EFC-D351-4B34-B1F7-AAF2CA96E70D}"/>
              </a:ext>
            </a:extLst>
          </p:cNvPr>
          <p:cNvGrpSpPr/>
          <p:nvPr/>
        </p:nvGrpSpPr>
        <p:grpSpPr>
          <a:xfrm>
            <a:off x="4973916" y="5370903"/>
            <a:ext cx="797277" cy="398135"/>
            <a:chOff x="6915407" y="4395171"/>
            <a:chExt cx="1038097" cy="518393"/>
          </a:xfrm>
        </p:grpSpPr>
        <p:grpSp>
          <p:nvGrpSpPr>
            <p:cNvPr id="76" name="Group 54">
              <a:extLst>
                <a:ext uri="{FF2B5EF4-FFF2-40B4-BE49-F238E27FC236}">
                  <a16:creationId xmlns:a16="http://schemas.microsoft.com/office/drawing/2014/main" id="{45B47578-4F94-468B-A9A7-6A35DFC7ACEF}"/>
                </a:ext>
              </a:extLst>
            </p:cNvPr>
            <p:cNvGrpSpPr/>
            <p:nvPr/>
          </p:nvGrpSpPr>
          <p:grpSpPr bwMode="auto">
            <a:xfrm>
              <a:off x="7306307" y="4395171"/>
              <a:ext cx="240359" cy="518393"/>
              <a:chOff x="6588125" y="1557338"/>
              <a:chExt cx="815975" cy="1797051"/>
            </a:xfrm>
            <a:noFill/>
          </p:grpSpPr>
          <p:sp>
            <p:nvSpPr>
              <p:cNvPr id="83" name="Oval 88">
                <a:extLst>
                  <a:ext uri="{FF2B5EF4-FFF2-40B4-BE49-F238E27FC236}">
                    <a16:creationId xmlns:a16="http://schemas.microsoft.com/office/drawing/2014/main" id="{82925A4E-1C3C-40E5-89D1-AE336C177690}"/>
                  </a:ext>
                </a:extLst>
              </p:cNvPr>
              <p:cNvSpPr>
                <a:spLocks noChangeArrowheads="1"/>
              </p:cNvSpPr>
              <p:nvPr/>
            </p:nvSpPr>
            <p:spPr bwMode="auto">
              <a:xfrm>
                <a:off x="6810375" y="1557338"/>
                <a:ext cx="371475" cy="369888"/>
              </a:xfrm>
              <a:prstGeom prst="ellipse">
                <a:avLst/>
              </a:prstGeom>
              <a:solidFill>
                <a:srgbClr val="FFFFFF"/>
              </a:solid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4" name="Freeform 7">
                <a:extLst>
                  <a:ext uri="{FF2B5EF4-FFF2-40B4-BE49-F238E27FC236}">
                    <a16:creationId xmlns:a16="http://schemas.microsoft.com/office/drawing/2014/main" id="{533E38B1-32B2-4674-9044-AB57D8DF1E89}"/>
                  </a:ext>
                </a:extLst>
              </p:cNvPr>
              <p:cNvSpPr>
                <a:spLocks/>
              </p:cNvSpPr>
              <p:nvPr/>
            </p:nvSpPr>
            <p:spPr bwMode="auto">
              <a:xfrm>
                <a:off x="6588125" y="1971676"/>
                <a:ext cx="815975" cy="1382713"/>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solidFill>
                <a:srgbClr val="FFFFFF"/>
              </a:solidFill>
              <a:ln w="3175" cmpd="sng">
                <a:noFill/>
                <a:round/>
                <a:headEnd/>
                <a:tailEnd/>
              </a:ln>
            </p:spPr>
            <p:txBody>
              <a:bodyPr/>
              <a:lstStyle/>
              <a:p>
                <a:pPr defTabSz="685546">
                  <a:defRPr/>
                </a:pPr>
                <a:endParaRPr lang="en-US" sz="1400" dirty="0">
                  <a:solidFill>
                    <a:prstClr val="black"/>
                  </a:solidFill>
                  <a:latin typeface="+mj-lt"/>
                </a:endParaRPr>
              </a:p>
            </p:txBody>
          </p:sp>
        </p:grpSp>
        <p:grpSp>
          <p:nvGrpSpPr>
            <p:cNvPr id="77" name="Group 55">
              <a:extLst>
                <a:ext uri="{FF2B5EF4-FFF2-40B4-BE49-F238E27FC236}">
                  <a16:creationId xmlns:a16="http://schemas.microsoft.com/office/drawing/2014/main" id="{8FA5D364-8CBE-48EE-9863-CB9FF09F7EF1}"/>
                </a:ext>
              </a:extLst>
            </p:cNvPr>
            <p:cNvGrpSpPr/>
            <p:nvPr/>
          </p:nvGrpSpPr>
          <p:grpSpPr bwMode="auto">
            <a:xfrm>
              <a:off x="7713145" y="4395171"/>
              <a:ext cx="240359" cy="518393"/>
              <a:chOff x="6503051" y="1557338"/>
              <a:chExt cx="815975" cy="1797051"/>
            </a:xfrm>
            <a:noFill/>
          </p:grpSpPr>
          <p:sp>
            <p:nvSpPr>
              <p:cNvPr id="81" name="Oval 86">
                <a:extLst>
                  <a:ext uri="{FF2B5EF4-FFF2-40B4-BE49-F238E27FC236}">
                    <a16:creationId xmlns:a16="http://schemas.microsoft.com/office/drawing/2014/main" id="{056B22C5-6BFB-40D2-B4F8-9F6FD4B057F7}"/>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2" name="Freeform 7">
                <a:extLst>
                  <a:ext uri="{FF2B5EF4-FFF2-40B4-BE49-F238E27FC236}">
                    <a16:creationId xmlns:a16="http://schemas.microsoft.com/office/drawing/2014/main" id="{34E63992-1FC5-43C4-9A77-B8DE6374300E}"/>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grpSp>
        <p:grpSp>
          <p:nvGrpSpPr>
            <p:cNvPr id="78" name="Group 56">
              <a:extLst>
                <a:ext uri="{FF2B5EF4-FFF2-40B4-BE49-F238E27FC236}">
                  <a16:creationId xmlns:a16="http://schemas.microsoft.com/office/drawing/2014/main" id="{3223273A-BF9C-42F5-943B-EE03BD6D7CC2}"/>
                </a:ext>
              </a:extLst>
            </p:cNvPr>
            <p:cNvGrpSpPr/>
            <p:nvPr/>
          </p:nvGrpSpPr>
          <p:grpSpPr bwMode="auto">
            <a:xfrm>
              <a:off x="6915407" y="4395171"/>
              <a:ext cx="240359" cy="518393"/>
              <a:chOff x="6673199" y="1557338"/>
              <a:chExt cx="815975" cy="1797051"/>
            </a:xfrm>
            <a:noFill/>
          </p:grpSpPr>
          <p:sp>
            <p:nvSpPr>
              <p:cNvPr id="79" name="Oval 84">
                <a:extLst>
                  <a:ext uri="{FF2B5EF4-FFF2-40B4-BE49-F238E27FC236}">
                    <a16:creationId xmlns:a16="http://schemas.microsoft.com/office/drawing/2014/main" id="{B6A746B2-39F9-4C19-9813-B9B07D7139CF}"/>
                  </a:ext>
                </a:extLst>
              </p:cNvPr>
              <p:cNvSpPr>
                <a:spLocks noChangeArrowheads="1"/>
              </p:cNvSpPr>
              <p:nvPr/>
            </p:nvSpPr>
            <p:spPr bwMode="auto">
              <a:xfrm>
                <a:off x="6895453" y="1557338"/>
                <a:ext cx="371476" cy="369887"/>
              </a:xfrm>
              <a:prstGeom prst="ellipse">
                <a:avLst/>
              </a:pr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0" name="Freeform 7">
                <a:extLst>
                  <a:ext uri="{FF2B5EF4-FFF2-40B4-BE49-F238E27FC236}">
                    <a16:creationId xmlns:a16="http://schemas.microsoft.com/office/drawing/2014/main" id="{1425D887-50AA-45B7-8DEA-FFC7D2014BF0}"/>
                  </a:ext>
                </a:extLst>
              </p:cNvPr>
              <p:cNvSpPr>
                <a:spLocks/>
              </p:cNvSpPr>
              <p:nvPr/>
            </p:nvSpPr>
            <p:spPr bwMode="auto">
              <a:xfrm>
                <a:off x="6673199"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grpSp>
      </p:grpSp>
      <p:sp>
        <p:nvSpPr>
          <p:cNvPr id="85" name="Rectángulo 25">
            <a:extLst>
              <a:ext uri="{FF2B5EF4-FFF2-40B4-BE49-F238E27FC236}">
                <a16:creationId xmlns:a16="http://schemas.microsoft.com/office/drawing/2014/main" id="{16581BA6-E7F5-464E-81E7-ADCC413D2182}"/>
              </a:ext>
            </a:extLst>
          </p:cNvPr>
          <p:cNvSpPr/>
          <p:nvPr/>
        </p:nvSpPr>
        <p:spPr>
          <a:xfrm>
            <a:off x="4496133" y="6211669"/>
            <a:ext cx="1719122" cy="646331"/>
          </a:xfrm>
          <a:prstGeom prst="rect">
            <a:avLst/>
          </a:prstGeom>
        </p:spPr>
        <p:txBody>
          <a:bodyPr wrap="square">
            <a:spAutoFit/>
          </a:bodyPr>
          <a:lstStyle/>
          <a:p>
            <a:pPr algn="ctr" defTabSz="914377"/>
            <a:r>
              <a:rPr lang="es-ES_tradnl" sz="1200" b="1" dirty="0">
                <a:solidFill>
                  <a:schemeClr val="bg1"/>
                </a:solidFill>
                <a:latin typeface="Century Gothic" panose="020B0502020202020204" pitchFamily="34" charset="0"/>
                <a:cs typeface="Athelas Italic"/>
              </a:rPr>
              <a:t>Reportes individuales y de equipo</a:t>
            </a:r>
            <a:endParaRPr lang="es-CO" sz="1200" b="1" dirty="0">
              <a:solidFill>
                <a:schemeClr val="bg1"/>
              </a:solidFill>
              <a:latin typeface="Century Gothic" panose="020B0502020202020204" pitchFamily="34" charset="0"/>
              <a:cs typeface="Athelas Italic"/>
            </a:endParaRPr>
          </a:p>
        </p:txBody>
      </p:sp>
      <p:grpSp>
        <p:nvGrpSpPr>
          <p:cNvPr id="86" name="Agrupar 126">
            <a:extLst>
              <a:ext uri="{FF2B5EF4-FFF2-40B4-BE49-F238E27FC236}">
                <a16:creationId xmlns:a16="http://schemas.microsoft.com/office/drawing/2014/main" id="{1CBDA3F8-5496-4166-BF56-C331F7382F3D}"/>
              </a:ext>
            </a:extLst>
          </p:cNvPr>
          <p:cNvGrpSpPr/>
          <p:nvPr/>
        </p:nvGrpSpPr>
        <p:grpSpPr>
          <a:xfrm>
            <a:off x="2303439" y="5198833"/>
            <a:ext cx="358876" cy="352993"/>
            <a:chOff x="4133367" y="6439642"/>
            <a:chExt cx="338008" cy="332467"/>
          </a:xfrm>
        </p:grpSpPr>
        <p:sp>
          <p:nvSpPr>
            <p:cNvPr id="87" name="Freeform 12">
              <a:extLst>
                <a:ext uri="{FF2B5EF4-FFF2-40B4-BE49-F238E27FC236}">
                  <a16:creationId xmlns:a16="http://schemas.microsoft.com/office/drawing/2014/main" id="{5991F659-0503-4206-AFC6-68308020EF75}"/>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88" name="Rectangle 13">
              <a:extLst>
                <a:ext uri="{FF2B5EF4-FFF2-40B4-BE49-F238E27FC236}">
                  <a16:creationId xmlns:a16="http://schemas.microsoft.com/office/drawing/2014/main" id="{45B5AC9F-2D80-4081-BBA7-C37B6D2BBE81}"/>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46">
                <a:defRPr/>
              </a:pPr>
              <a:endParaRPr lang="en-US" sz="1400" dirty="0">
                <a:solidFill>
                  <a:prstClr val="black"/>
                </a:solidFill>
                <a:latin typeface="+mj-lt"/>
              </a:endParaRPr>
            </a:p>
          </p:txBody>
        </p:sp>
        <p:sp>
          <p:nvSpPr>
            <p:cNvPr id="89" name="Freeform 14">
              <a:extLst>
                <a:ext uri="{FF2B5EF4-FFF2-40B4-BE49-F238E27FC236}">
                  <a16:creationId xmlns:a16="http://schemas.microsoft.com/office/drawing/2014/main" id="{C09ED61E-24F9-4752-86FF-B1F8F3B8BAEE}"/>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0" name="Freeform 15">
              <a:extLst>
                <a:ext uri="{FF2B5EF4-FFF2-40B4-BE49-F238E27FC236}">
                  <a16:creationId xmlns:a16="http://schemas.microsoft.com/office/drawing/2014/main" id="{665B67FF-B85E-49C6-8D9E-1D5333F4074A}"/>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1" name="Freeform 16">
              <a:extLst>
                <a:ext uri="{FF2B5EF4-FFF2-40B4-BE49-F238E27FC236}">
                  <a16:creationId xmlns:a16="http://schemas.microsoft.com/office/drawing/2014/main" id="{336B0F54-4F0E-4746-A79A-EFA0E2184DB0}"/>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grpSp>
      <p:sp>
        <p:nvSpPr>
          <p:cNvPr id="92" name="Oval 79">
            <a:extLst>
              <a:ext uri="{FF2B5EF4-FFF2-40B4-BE49-F238E27FC236}">
                <a16:creationId xmlns:a16="http://schemas.microsoft.com/office/drawing/2014/main" id="{D2CB5D5E-FB63-46E7-AC6A-F9C2E2A41ABA}"/>
              </a:ext>
            </a:extLst>
          </p:cNvPr>
          <p:cNvSpPr/>
          <p:nvPr/>
        </p:nvSpPr>
        <p:spPr bwMode="auto">
          <a:xfrm>
            <a:off x="1739943" y="5035572"/>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93" name="Agrupar 146">
            <a:extLst>
              <a:ext uri="{FF2B5EF4-FFF2-40B4-BE49-F238E27FC236}">
                <a16:creationId xmlns:a16="http://schemas.microsoft.com/office/drawing/2014/main" id="{35FCBD5E-CBAE-4CD7-B80D-91F7E3308EB9}"/>
              </a:ext>
            </a:extLst>
          </p:cNvPr>
          <p:cNvGrpSpPr>
            <a:grpSpLocks noChangeAspect="1"/>
          </p:cNvGrpSpPr>
          <p:nvPr/>
        </p:nvGrpSpPr>
        <p:grpSpPr>
          <a:xfrm>
            <a:off x="2023933" y="5251429"/>
            <a:ext cx="627786" cy="567149"/>
            <a:chOff x="3968615" y="6247460"/>
            <a:chExt cx="527824" cy="476843"/>
          </a:xfrm>
        </p:grpSpPr>
        <p:grpSp>
          <p:nvGrpSpPr>
            <p:cNvPr id="94" name="Agrupar 126">
              <a:extLst>
                <a:ext uri="{FF2B5EF4-FFF2-40B4-BE49-F238E27FC236}">
                  <a16:creationId xmlns:a16="http://schemas.microsoft.com/office/drawing/2014/main" id="{6BB5BCCD-6843-4DFD-9770-BC1706250E91}"/>
                </a:ext>
              </a:extLst>
            </p:cNvPr>
            <p:cNvGrpSpPr/>
            <p:nvPr/>
          </p:nvGrpSpPr>
          <p:grpSpPr>
            <a:xfrm>
              <a:off x="4158431" y="6247460"/>
              <a:ext cx="338008" cy="332467"/>
              <a:chOff x="4133367" y="6439642"/>
              <a:chExt cx="338008" cy="332467"/>
            </a:xfrm>
          </p:grpSpPr>
          <p:sp>
            <p:nvSpPr>
              <p:cNvPr id="96" name="Freeform 12">
                <a:extLst>
                  <a:ext uri="{FF2B5EF4-FFF2-40B4-BE49-F238E27FC236}">
                    <a16:creationId xmlns:a16="http://schemas.microsoft.com/office/drawing/2014/main" id="{60F16729-A9DB-44E7-9824-3475211951D4}"/>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97" name="Rectangle 13">
                <a:extLst>
                  <a:ext uri="{FF2B5EF4-FFF2-40B4-BE49-F238E27FC236}">
                    <a16:creationId xmlns:a16="http://schemas.microsoft.com/office/drawing/2014/main" id="{7D05D236-DFE2-4755-9D20-F4A1B7FB6613}"/>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62">
                  <a:defRPr/>
                </a:pPr>
                <a:endParaRPr lang="en-US" sz="1400">
                  <a:solidFill>
                    <a:prstClr val="black"/>
                  </a:solidFill>
                  <a:latin typeface="Calibri"/>
                </a:endParaRPr>
              </a:p>
            </p:txBody>
          </p:sp>
          <p:sp>
            <p:nvSpPr>
              <p:cNvPr id="98" name="Freeform 14">
                <a:extLst>
                  <a:ext uri="{FF2B5EF4-FFF2-40B4-BE49-F238E27FC236}">
                    <a16:creationId xmlns:a16="http://schemas.microsoft.com/office/drawing/2014/main" id="{7066C1B8-E2A9-4DBE-A3AE-7C3D63D4810F}"/>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99" name="Freeform 15">
                <a:extLst>
                  <a:ext uri="{FF2B5EF4-FFF2-40B4-BE49-F238E27FC236}">
                    <a16:creationId xmlns:a16="http://schemas.microsoft.com/office/drawing/2014/main" id="{F60BDB73-7F94-474F-8FCB-98CEC1068836}"/>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100" name="Freeform 16">
                <a:extLst>
                  <a:ext uri="{FF2B5EF4-FFF2-40B4-BE49-F238E27FC236}">
                    <a16:creationId xmlns:a16="http://schemas.microsoft.com/office/drawing/2014/main" id="{76015950-4B6C-4079-8F75-34C24972D87C}"/>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sp>
          <p:nvSpPr>
            <p:cNvPr id="95" name="Freeform 17">
              <a:extLst>
                <a:ext uri="{FF2B5EF4-FFF2-40B4-BE49-F238E27FC236}">
                  <a16:creationId xmlns:a16="http://schemas.microsoft.com/office/drawing/2014/main" id="{5BF24953-F6F2-4DBF-8487-0470D97771D1}"/>
                </a:ext>
              </a:extLst>
            </p:cNvPr>
            <p:cNvSpPr>
              <a:spLocks/>
            </p:cNvSpPr>
            <p:nvPr/>
          </p:nvSpPr>
          <p:spPr bwMode="auto">
            <a:xfrm>
              <a:off x="3968615" y="6266829"/>
              <a:ext cx="426103" cy="457474"/>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sp>
        <p:nvSpPr>
          <p:cNvPr id="101" name="Oval 19">
            <a:extLst>
              <a:ext uri="{FF2B5EF4-FFF2-40B4-BE49-F238E27FC236}">
                <a16:creationId xmlns:a16="http://schemas.microsoft.com/office/drawing/2014/main" id="{F02FAA2D-50AA-4414-B006-5769BD1DA611}"/>
              </a:ext>
            </a:extLst>
          </p:cNvPr>
          <p:cNvSpPr/>
          <p:nvPr/>
        </p:nvSpPr>
        <p:spPr>
          <a:xfrm>
            <a:off x="6395861" y="5057493"/>
            <a:ext cx="1065800" cy="103299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prstClr val="white"/>
              </a:solidFill>
              <a:latin typeface="Calibri"/>
            </a:endParaRPr>
          </a:p>
        </p:txBody>
      </p:sp>
      <p:sp>
        <p:nvSpPr>
          <p:cNvPr id="102" name="Freeform 198">
            <a:extLst>
              <a:ext uri="{FF2B5EF4-FFF2-40B4-BE49-F238E27FC236}">
                <a16:creationId xmlns:a16="http://schemas.microsoft.com/office/drawing/2014/main" id="{8EC2A28D-2108-45B4-A483-0BB15759D87E}"/>
              </a:ext>
            </a:extLst>
          </p:cNvPr>
          <p:cNvSpPr>
            <a:spLocks noEditPoints="1"/>
          </p:cNvSpPr>
          <p:nvPr/>
        </p:nvSpPr>
        <p:spPr bwMode="auto">
          <a:xfrm>
            <a:off x="6647199" y="5275184"/>
            <a:ext cx="584131" cy="543138"/>
          </a:xfrm>
          <a:custGeom>
            <a:avLst/>
            <a:gdLst>
              <a:gd name="T0" fmla="*/ 389 w 404"/>
              <a:gd name="T1" fmla="*/ 231 h 340"/>
              <a:gd name="T2" fmla="*/ 325 w 404"/>
              <a:gd name="T3" fmla="*/ 188 h 340"/>
              <a:gd name="T4" fmla="*/ 286 w 404"/>
              <a:gd name="T5" fmla="*/ 188 h 340"/>
              <a:gd name="T6" fmla="*/ 354 w 404"/>
              <a:gd name="T7" fmla="*/ 240 h 340"/>
              <a:gd name="T8" fmla="*/ 283 w 404"/>
              <a:gd name="T9" fmla="*/ 240 h 340"/>
              <a:gd name="T10" fmla="*/ 278 w 404"/>
              <a:gd name="T11" fmla="*/ 243 h 340"/>
              <a:gd name="T12" fmla="*/ 262 w 404"/>
              <a:gd name="T13" fmla="*/ 287 h 340"/>
              <a:gd name="T14" fmla="*/ 142 w 404"/>
              <a:gd name="T15" fmla="*/ 287 h 340"/>
              <a:gd name="T16" fmla="*/ 126 w 404"/>
              <a:gd name="T17" fmla="*/ 243 h 340"/>
              <a:gd name="T18" fmla="*/ 121 w 404"/>
              <a:gd name="T19" fmla="*/ 240 h 340"/>
              <a:gd name="T20" fmla="*/ 50 w 404"/>
              <a:gd name="T21" fmla="*/ 240 h 340"/>
              <a:gd name="T22" fmla="*/ 118 w 404"/>
              <a:gd name="T23" fmla="*/ 188 h 340"/>
              <a:gd name="T24" fmla="*/ 79 w 404"/>
              <a:gd name="T25" fmla="*/ 188 h 340"/>
              <a:gd name="T26" fmla="*/ 15 w 404"/>
              <a:gd name="T27" fmla="*/ 231 h 340"/>
              <a:gd name="T28" fmla="*/ 2 w 404"/>
              <a:gd name="T29" fmla="*/ 260 h 340"/>
              <a:gd name="T30" fmla="*/ 14 w 404"/>
              <a:gd name="T31" fmla="*/ 321 h 340"/>
              <a:gd name="T32" fmla="*/ 39 w 404"/>
              <a:gd name="T33" fmla="*/ 340 h 340"/>
              <a:gd name="T34" fmla="*/ 365 w 404"/>
              <a:gd name="T35" fmla="*/ 340 h 340"/>
              <a:gd name="T36" fmla="*/ 390 w 404"/>
              <a:gd name="T37" fmla="*/ 321 h 340"/>
              <a:gd name="T38" fmla="*/ 401 w 404"/>
              <a:gd name="T39" fmla="*/ 260 h 340"/>
              <a:gd name="T40" fmla="*/ 389 w 404"/>
              <a:gd name="T41" fmla="*/ 231 h 340"/>
              <a:gd name="T42" fmla="*/ 306 w 404"/>
              <a:gd name="T43" fmla="*/ 102 h 340"/>
              <a:gd name="T44" fmla="*/ 240 w 404"/>
              <a:gd name="T45" fmla="*/ 102 h 340"/>
              <a:gd name="T46" fmla="*/ 240 w 404"/>
              <a:gd name="T47" fmla="*/ 0 h 340"/>
              <a:gd name="T48" fmla="*/ 164 w 404"/>
              <a:gd name="T49" fmla="*/ 0 h 340"/>
              <a:gd name="T50" fmla="*/ 164 w 404"/>
              <a:gd name="T51" fmla="*/ 102 h 340"/>
              <a:gd name="T52" fmla="*/ 98 w 404"/>
              <a:gd name="T53" fmla="*/ 102 h 340"/>
              <a:gd name="T54" fmla="*/ 202 w 404"/>
              <a:gd name="T55" fmla="*/ 200 h 340"/>
              <a:gd name="T56" fmla="*/ 306 w 404"/>
              <a:gd name="T57" fmla="*/ 10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40">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moveTo>
                  <a:pt x="306" y="102"/>
                </a:moveTo>
                <a:cubicBezTo>
                  <a:pt x="240" y="102"/>
                  <a:pt x="240" y="102"/>
                  <a:pt x="240" y="102"/>
                </a:cubicBezTo>
                <a:cubicBezTo>
                  <a:pt x="240" y="0"/>
                  <a:pt x="240" y="0"/>
                  <a:pt x="240" y="0"/>
                </a:cubicBezTo>
                <a:cubicBezTo>
                  <a:pt x="164" y="0"/>
                  <a:pt x="164" y="0"/>
                  <a:pt x="164" y="0"/>
                </a:cubicBezTo>
                <a:cubicBezTo>
                  <a:pt x="164" y="102"/>
                  <a:pt x="164" y="102"/>
                  <a:pt x="164" y="102"/>
                </a:cubicBezTo>
                <a:cubicBezTo>
                  <a:pt x="98" y="102"/>
                  <a:pt x="98" y="102"/>
                  <a:pt x="98" y="102"/>
                </a:cubicBezTo>
                <a:cubicBezTo>
                  <a:pt x="202" y="200"/>
                  <a:pt x="202" y="200"/>
                  <a:pt x="202" y="200"/>
                </a:cubicBezTo>
                <a:lnTo>
                  <a:pt x="306" y="102"/>
                </a:lnTo>
                <a:close/>
              </a:path>
            </a:pathLst>
          </a:custGeom>
          <a:solidFill>
            <a:schemeClr val="bg1"/>
          </a:solidFill>
          <a:ln>
            <a:noFill/>
          </a:ln>
        </p:spPr>
        <p:txBody>
          <a:bodyPr/>
          <a:lstStyle/>
          <a:p>
            <a:pPr defTabSz="685562">
              <a:defRPr/>
            </a:pPr>
            <a:endParaRPr lang="en-US" dirty="0">
              <a:solidFill>
                <a:prstClr val="black"/>
              </a:solidFill>
              <a:latin typeface="Calibri"/>
            </a:endParaRPr>
          </a:p>
        </p:txBody>
      </p:sp>
      <p:sp>
        <p:nvSpPr>
          <p:cNvPr id="103" name="Oval 79">
            <a:extLst>
              <a:ext uri="{FF2B5EF4-FFF2-40B4-BE49-F238E27FC236}">
                <a16:creationId xmlns:a16="http://schemas.microsoft.com/office/drawing/2014/main" id="{79264459-CA19-4143-8572-EF6662A8F668}"/>
              </a:ext>
            </a:extLst>
          </p:cNvPr>
          <p:cNvSpPr/>
          <p:nvPr/>
        </p:nvSpPr>
        <p:spPr bwMode="auto">
          <a:xfrm>
            <a:off x="7831026" y="5036898"/>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62">
              <a:defRPr/>
            </a:pPr>
            <a:endParaRPr lang="en-US" sz="1400" dirty="0">
              <a:solidFill>
                <a:prstClr val="white"/>
              </a:solidFill>
              <a:latin typeface="Calibri"/>
            </a:endParaRPr>
          </a:p>
        </p:txBody>
      </p:sp>
      <p:sp>
        <p:nvSpPr>
          <p:cNvPr id="104" name="Freeform 11">
            <a:extLst>
              <a:ext uri="{FF2B5EF4-FFF2-40B4-BE49-F238E27FC236}">
                <a16:creationId xmlns:a16="http://schemas.microsoft.com/office/drawing/2014/main" id="{018B721A-7DF5-4E9F-AEDA-7C0DBC00EC6A}"/>
              </a:ext>
            </a:extLst>
          </p:cNvPr>
          <p:cNvSpPr>
            <a:spLocks/>
          </p:cNvSpPr>
          <p:nvPr/>
        </p:nvSpPr>
        <p:spPr bwMode="auto">
          <a:xfrm>
            <a:off x="8223387" y="5298800"/>
            <a:ext cx="281077" cy="501053"/>
          </a:xfrm>
          <a:custGeom>
            <a:avLst/>
            <a:gdLst>
              <a:gd name="T0" fmla="*/ 107204 w 248"/>
              <a:gd name="T1" fmla="*/ 106800 h 440"/>
              <a:gd name="T2" fmla="*/ 96670 w 248"/>
              <a:gd name="T3" fmla="*/ 99349 h 440"/>
              <a:gd name="T4" fmla="*/ 73122 w 248"/>
              <a:gd name="T5" fmla="*/ 79479 h 440"/>
              <a:gd name="T6" fmla="*/ 58869 w 248"/>
              <a:gd name="T7" fmla="*/ 93760 h 440"/>
              <a:gd name="T8" fmla="*/ 153060 w 248"/>
              <a:gd name="T9" fmla="*/ 181311 h 440"/>
              <a:gd name="T10" fmla="*/ 100388 w 248"/>
              <a:gd name="T11" fmla="*/ 243404 h 440"/>
              <a:gd name="T12" fmla="*/ 100388 w 248"/>
              <a:gd name="T13" fmla="*/ 263274 h 440"/>
              <a:gd name="T14" fmla="*/ 91093 w 248"/>
              <a:gd name="T15" fmla="*/ 272588 h 440"/>
              <a:gd name="T16" fmla="*/ 55151 w 248"/>
              <a:gd name="T17" fmla="*/ 272588 h 440"/>
              <a:gd name="T18" fmla="*/ 45856 w 248"/>
              <a:gd name="T19" fmla="*/ 263274 h 440"/>
              <a:gd name="T20" fmla="*/ 45856 w 248"/>
              <a:gd name="T21" fmla="*/ 242163 h 440"/>
              <a:gd name="T22" fmla="*/ 0 w 248"/>
              <a:gd name="T23" fmla="*/ 181311 h 440"/>
              <a:gd name="T24" fmla="*/ 8056 w 248"/>
              <a:gd name="T25" fmla="*/ 170756 h 440"/>
              <a:gd name="T26" fmla="*/ 41518 w 248"/>
              <a:gd name="T27" fmla="*/ 162684 h 440"/>
              <a:gd name="T28" fmla="*/ 51433 w 248"/>
              <a:gd name="T29" fmla="*/ 170135 h 440"/>
              <a:gd name="T30" fmla="*/ 75601 w 248"/>
              <a:gd name="T31" fmla="*/ 193109 h 440"/>
              <a:gd name="T32" fmla="*/ 96050 w 248"/>
              <a:gd name="T33" fmla="*/ 176344 h 440"/>
              <a:gd name="T34" fmla="*/ 4338 w 248"/>
              <a:gd name="T35" fmla="*/ 91277 h 440"/>
              <a:gd name="T36" fmla="*/ 48335 w 248"/>
              <a:gd name="T37" fmla="*/ 29805 h 440"/>
              <a:gd name="T38" fmla="*/ 48335 w 248"/>
              <a:gd name="T39" fmla="*/ 9935 h 440"/>
              <a:gd name="T40" fmla="*/ 57630 w 248"/>
              <a:gd name="T41" fmla="*/ 0 h 440"/>
              <a:gd name="T42" fmla="*/ 93571 w 248"/>
              <a:gd name="T43" fmla="*/ 0 h 440"/>
              <a:gd name="T44" fmla="*/ 102866 w 248"/>
              <a:gd name="T45" fmla="*/ 9935 h 440"/>
              <a:gd name="T46" fmla="*/ 102866 w 248"/>
              <a:gd name="T47" fmla="*/ 30426 h 440"/>
              <a:gd name="T48" fmla="*/ 148103 w 248"/>
              <a:gd name="T49" fmla="*/ 88172 h 440"/>
              <a:gd name="T50" fmla="*/ 140667 w 248"/>
              <a:gd name="T51" fmla="*/ 98728 h 440"/>
              <a:gd name="T52" fmla="*/ 107204 w 248"/>
              <a:gd name="T53" fmla="*/ 10680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8" h="440">
                <a:moveTo>
                  <a:pt x="173" y="172"/>
                </a:moveTo>
                <a:cubicBezTo>
                  <a:pt x="163" y="175"/>
                  <a:pt x="158" y="170"/>
                  <a:pt x="156" y="160"/>
                </a:cubicBezTo>
                <a:cubicBezTo>
                  <a:pt x="152" y="140"/>
                  <a:pt x="141" y="127"/>
                  <a:pt x="118" y="128"/>
                </a:cubicBezTo>
                <a:cubicBezTo>
                  <a:pt x="100" y="128"/>
                  <a:pt x="93" y="141"/>
                  <a:pt x="95" y="151"/>
                </a:cubicBezTo>
                <a:cubicBezTo>
                  <a:pt x="103" y="190"/>
                  <a:pt x="246" y="178"/>
                  <a:pt x="247" y="292"/>
                </a:cubicBezTo>
                <a:cubicBezTo>
                  <a:pt x="248" y="305"/>
                  <a:pt x="240" y="373"/>
                  <a:pt x="162" y="392"/>
                </a:cubicBezTo>
                <a:cubicBezTo>
                  <a:pt x="162" y="424"/>
                  <a:pt x="162" y="424"/>
                  <a:pt x="162" y="424"/>
                </a:cubicBezTo>
                <a:cubicBezTo>
                  <a:pt x="162" y="434"/>
                  <a:pt x="157" y="439"/>
                  <a:pt x="147" y="439"/>
                </a:cubicBezTo>
                <a:cubicBezTo>
                  <a:pt x="89" y="439"/>
                  <a:pt x="89" y="439"/>
                  <a:pt x="89" y="439"/>
                </a:cubicBezTo>
                <a:cubicBezTo>
                  <a:pt x="79" y="440"/>
                  <a:pt x="74" y="434"/>
                  <a:pt x="74" y="424"/>
                </a:cubicBezTo>
                <a:cubicBezTo>
                  <a:pt x="74" y="390"/>
                  <a:pt x="74" y="390"/>
                  <a:pt x="74" y="390"/>
                </a:cubicBezTo>
                <a:cubicBezTo>
                  <a:pt x="15" y="373"/>
                  <a:pt x="3" y="323"/>
                  <a:pt x="0" y="292"/>
                </a:cubicBezTo>
                <a:cubicBezTo>
                  <a:pt x="0" y="283"/>
                  <a:pt x="4" y="277"/>
                  <a:pt x="13" y="275"/>
                </a:cubicBezTo>
                <a:cubicBezTo>
                  <a:pt x="67" y="262"/>
                  <a:pt x="67" y="262"/>
                  <a:pt x="67" y="262"/>
                </a:cubicBezTo>
                <a:cubicBezTo>
                  <a:pt x="77" y="260"/>
                  <a:pt x="82" y="264"/>
                  <a:pt x="83" y="274"/>
                </a:cubicBezTo>
                <a:cubicBezTo>
                  <a:pt x="86" y="298"/>
                  <a:pt x="94" y="312"/>
                  <a:pt x="122" y="311"/>
                </a:cubicBezTo>
                <a:cubicBezTo>
                  <a:pt x="150" y="311"/>
                  <a:pt x="157" y="294"/>
                  <a:pt x="155" y="284"/>
                </a:cubicBezTo>
                <a:cubicBezTo>
                  <a:pt x="145" y="241"/>
                  <a:pt x="9" y="261"/>
                  <a:pt x="7" y="147"/>
                </a:cubicBezTo>
                <a:cubicBezTo>
                  <a:pt x="6" y="134"/>
                  <a:pt x="8" y="67"/>
                  <a:pt x="78" y="48"/>
                </a:cubicBezTo>
                <a:cubicBezTo>
                  <a:pt x="78" y="16"/>
                  <a:pt x="78" y="16"/>
                  <a:pt x="78" y="16"/>
                </a:cubicBezTo>
                <a:cubicBezTo>
                  <a:pt x="78" y="5"/>
                  <a:pt x="83" y="0"/>
                  <a:pt x="93" y="0"/>
                </a:cubicBezTo>
                <a:cubicBezTo>
                  <a:pt x="151" y="0"/>
                  <a:pt x="151" y="0"/>
                  <a:pt x="151" y="0"/>
                </a:cubicBezTo>
                <a:cubicBezTo>
                  <a:pt x="161" y="0"/>
                  <a:pt x="166" y="5"/>
                  <a:pt x="166" y="16"/>
                </a:cubicBezTo>
                <a:cubicBezTo>
                  <a:pt x="166" y="49"/>
                  <a:pt x="166" y="49"/>
                  <a:pt x="166" y="49"/>
                </a:cubicBezTo>
                <a:cubicBezTo>
                  <a:pt x="224" y="65"/>
                  <a:pt x="237" y="113"/>
                  <a:pt x="239" y="142"/>
                </a:cubicBezTo>
                <a:cubicBezTo>
                  <a:pt x="240" y="151"/>
                  <a:pt x="236" y="157"/>
                  <a:pt x="227" y="159"/>
                </a:cubicBezTo>
                <a:lnTo>
                  <a:pt x="173"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62"/>
            <a:endParaRPr lang="es-ES" sz="1400">
              <a:solidFill>
                <a:prstClr val="black"/>
              </a:solidFill>
              <a:latin typeface="Calibri"/>
            </a:endParaRPr>
          </a:p>
        </p:txBody>
      </p:sp>
      <p:sp>
        <p:nvSpPr>
          <p:cNvPr id="106" name="Rectángulo 19">
            <a:extLst>
              <a:ext uri="{FF2B5EF4-FFF2-40B4-BE49-F238E27FC236}">
                <a16:creationId xmlns:a16="http://schemas.microsoft.com/office/drawing/2014/main" id="{7938F4A0-4CE4-4293-B44E-C8DAB8936D62}"/>
              </a:ext>
            </a:extLst>
          </p:cNvPr>
          <p:cNvSpPr/>
          <p:nvPr/>
        </p:nvSpPr>
        <p:spPr>
          <a:xfrm>
            <a:off x="6213831" y="6302271"/>
            <a:ext cx="1450866" cy="461665"/>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Reportes de alto valor</a:t>
            </a:r>
          </a:p>
        </p:txBody>
      </p:sp>
      <p:sp>
        <p:nvSpPr>
          <p:cNvPr id="107" name="Rectángulo 19">
            <a:extLst>
              <a:ext uri="{FF2B5EF4-FFF2-40B4-BE49-F238E27FC236}">
                <a16:creationId xmlns:a16="http://schemas.microsoft.com/office/drawing/2014/main" id="{82070FF1-1491-4E9A-BBBC-9203EFB5ACC0}"/>
              </a:ext>
            </a:extLst>
          </p:cNvPr>
          <p:cNvSpPr/>
          <p:nvPr/>
        </p:nvSpPr>
        <p:spPr>
          <a:xfrm>
            <a:off x="7664697" y="6241139"/>
            <a:ext cx="1450866" cy="646331"/>
          </a:xfrm>
          <a:prstGeom prst="rect">
            <a:avLst/>
          </a:prstGeom>
        </p:spPr>
        <p:txBody>
          <a:bodyPr wrap="square">
            <a:spAutoFit/>
          </a:bodyPr>
          <a:lstStyle/>
          <a:p>
            <a:pPr algn="ctr" defTabSz="914377"/>
            <a:r>
              <a:rPr lang="es-CO" sz="1200" b="1" dirty="0">
                <a:solidFill>
                  <a:schemeClr val="bg1"/>
                </a:solidFill>
                <a:latin typeface="Century Gothic" panose="020B0502020202020204" pitchFamily="34" charset="0"/>
                <a:cs typeface="Athelas Italic"/>
              </a:rPr>
              <a:t>Relación calidad– bajo costo</a:t>
            </a:r>
            <a:endParaRPr lang="es-ES" sz="1200" b="1" dirty="0">
              <a:solidFill>
                <a:schemeClr val="bg1"/>
              </a:solidFill>
              <a:latin typeface="Century Gothic" panose="020B0502020202020204" pitchFamily="34" charset="0"/>
              <a:cs typeface="Athelas Italic"/>
            </a:endParaRPr>
          </a:p>
        </p:txBody>
      </p:sp>
      <p:grpSp>
        <p:nvGrpSpPr>
          <p:cNvPr id="108" name="Grupo 107">
            <a:extLst>
              <a:ext uri="{FF2B5EF4-FFF2-40B4-BE49-F238E27FC236}">
                <a16:creationId xmlns:a16="http://schemas.microsoft.com/office/drawing/2014/main" id="{2427DCAD-038A-440D-81D9-7715410ABA35}"/>
              </a:ext>
            </a:extLst>
          </p:cNvPr>
          <p:cNvGrpSpPr/>
          <p:nvPr/>
        </p:nvGrpSpPr>
        <p:grpSpPr>
          <a:xfrm>
            <a:off x="268496" y="1406087"/>
            <a:ext cx="458551" cy="477345"/>
            <a:chOff x="1565382" y="1370720"/>
            <a:chExt cx="739147" cy="769441"/>
          </a:xfrm>
        </p:grpSpPr>
        <p:sp>
          <p:nvSpPr>
            <p:cNvPr id="109" name="2 Elipse">
              <a:extLst>
                <a:ext uri="{FF2B5EF4-FFF2-40B4-BE49-F238E27FC236}">
                  <a16:creationId xmlns:a16="http://schemas.microsoft.com/office/drawing/2014/main" id="{28CCA7D1-AB41-466E-ACB6-3B3B830EDB4A}"/>
                </a:ext>
              </a:extLst>
            </p:cNvPr>
            <p:cNvSpPr/>
            <p:nvPr/>
          </p:nvSpPr>
          <p:spPr>
            <a:xfrm>
              <a:off x="1565382" y="1375091"/>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0" name="CuadroTexto 9">
              <a:extLst>
                <a:ext uri="{FF2B5EF4-FFF2-40B4-BE49-F238E27FC236}">
                  <a16:creationId xmlns:a16="http://schemas.microsoft.com/office/drawing/2014/main" id="{683134E1-8E74-445C-B5EF-8A79EB10B663}"/>
                </a:ext>
              </a:extLst>
            </p:cNvPr>
            <p:cNvSpPr txBox="1"/>
            <p:nvPr/>
          </p:nvSpPr>
          <p:spPr>
            <a:xfrm>
              <a:off x="1638394" y="1370720"/>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1</a:t>
              </a:r>
            </a:p>
          </p:txBody>
        </p:sp>
      </p:grpSp>
      <p:grpSp>
        <p:nvGrpSpPr>
          <p:cNvPr id="111" name="Grupo 110">
            <a:extLst>
              <a:ext uri="{FF2B5EF4-FFF2-40B4-BE49-F238E27FC236}">
                <a16:creationId xmlns:a16="http://schemas.microsoft.com/office/drawing/2014/main" id="{0B37506A-36C5-4CA0-80BB-5DEF5D791E84}"/>
              </a:ext>
            </a:extLst>
          </p:cNvPr>
          <p:cNvGrpSpPr/>
          <p:nvPr/>
        </p:nvGrpSpPr>
        <p:grpSpPr>
          <a:xfrm>
            <a:off x="269614" y="2091139"/>
            <a:ext cx="458551" cy="484643"/>
            <a:chOff x="2050371" y="2109867"/>
            <a:chExt cx="739147" cy="781205"/>
          </a:xfrm>
        </p:grpSpPr>
        <p:sp>
          <p:nvSpPr>
            <p:cNvPr id="112" name="34 Elipse">
              <a:extLst>
                <a:ext uri="{FF2B5EF4-FFF2-40B4-BE49-F238E27FC236}">
                  <a16:creationId xmlns:a16="http://schemas.microsoft.com/office/drawing/2014/main" id="{F271B1A0-6C7D-4FDB-A428-4E1C453AD6C6}"/>
                </a:ext>
              </a:extLst>
            </p:cNvPr>
            <p:cNvSpPr/>
            <p:nvPr/>
          </p:nvSpPr>
          <p:spPr>
            <a:xfrm>
              <a:off x="2050371" y="2151925"/>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3" name="CuadroTexto 9">
              <a:extLst>
                <a:ext uri="{FF2B5EF4-FFF2-40B4-BE49-F238E27FC236}">
                  <a16:creationId xmlns:a16="http://schemas.microsoft.com/office/drawing/2014/main" id="{75F21907-8057-4A1A-932F-CAFF1965AC14}"/>
                </a:ext>
              </a:extLst>
            </p:cNvPr>
            <p:cNvSpPr txBox="1"/>
            <p:nvPr/>
          </p:nvSpPr>
          <p:spPr>
            <a:xfrm>
              <a:off x="2136433" y="2109867"/>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2</a:t>
              </a:r>
            </a:p>
          </p:txBody>
        </p:sp>
      </p:grpSp>
      <p:grpSp>
        <p:nvGrpSpPr>
          <p:cNvPr id="114" name="Grupo 113">
            <a:extLst>
              <a:ext uri="{FF2B5EF4-FFF2-40B4-BE49-F238E27FC236}">
                <a16:creationId xmlns:a16="http://schemas.microsoft.com/office/drawing/2014/main" id="{DA0DD58B-BE62-4C3C-8FFC-83DB6B6C6382}"/>
              </a:ext>
            </a:extLst>
          </p:cNvPr>
          <p:cNvGrpSpPr/>
          <p:nvPr/>
        </p:nvGrpSpPr>
        <p:grpSpPr>
          <a:xfrm>
            <a:off x="268496" y="2874670"/>
            <a:ext cx="458551" cy="479575"/>
            <a:chOff x="2266395" y="3140970"/>
            <a:chExt cx="739147" cy="773036"/>
          </a:xfrm>
        </p:grpSpPr>
        <p:sp>
          <p:nvSpPr>
            <p:cNvPr id="115" name="35 Elipse">
              <a:extLst>
                <a:ext uri="{FF2B5EF4-FFF2-40B4-BE49-F238E27FC236}">
                  <a16:creationId xmlns:a16="http://schemas.microsoft.com/office/drawing/2014/main" id="{0535ED65-492B-4F0D-8E57-0175739C2957}"/>
                </a:ext>
              </a:extLst>
            </p:cNvPr>
            <p:cNvSpPr/>
            <p:nvPr/>
          </p:nvSpPr>
          <p:spPr>
            <a:xfrm>
              <a:off x="2266395" y="3140970"/>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6" name="CuadroTexto 10">
              <a:extLst>
                <a:ext uri="{FF2B5EF4-FFF2-40B4-BE49-F238E27FC236}">
                  <a16:creationId xmlns:a16="http://schemas.microsoft.com/office/drawing/2014/main" id="{A83638AD-11CA-401B-9313-A6F3C194380D}"/>
                </a:ext>
              </a:extLst>
            </p:cNvPr>
            <p:cNvSpPr txBox="1"/>
            <p:nvPr/>
          </p:nvSpPr>
          <p:spPr>
            <a:xfrm>
              <a:off x="2361627" y="3144564"/>
              <a:ext cx="504239" cy="769442"/>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3</a:t>
              </a:r>
            </a:p>
          </p:txBody>
        </p:sp>
      </p:grpSp>
      <p:grpSp>
        <p:nvGrpSpPr>
          <p:cNvPr id="117" name="Grupo 116">
            <a:extLst>
              <a:ext uri="{FF2B5EF4-FFF2-40B4-BE49-F238E27FC236}">
                <a16:creationId xmlns:a16="http://schemas.microsoft.com/office/drawing/2014/main" id="{136E0BD9-CE2D-4279-958F-488A1C277BE2}"/>
              </a:ext>
            </a:extLst>
          </p:cNvPr>
          <p:cNvGrpSpPr/>
          <p:nvPr/>
        </p:nvGrpSpPr>
        <p:grpSpPr>
          <a:xfrm>
            <a:off x="262805" y="3564985"/>
            <a:ext cx="458551" cy="482210"/>
            <a:chOff x="2088505" y="3966929"/>
            <a:chExt cx="739147" cy="777284"/>
          </a:xfrm>
        </p:grpSpPr>
        <p:sp>
          <p:nvSpPr>
            <p:cNvPr id="118" name="36 Elipse">
              <a:extLst>
                <a:ext uri="{FF2B5EF4-FFF2-40B4-BE49-F238E27FC236}">
                  <a16:creationId xmlns:a16="http://schemas.microsoft.com/office/drawing/2014/main" id="{91F9E39F-0FD4-476A-BC89-F1CD28BE7295}"/>
                </a:ext>
              </a:extLst>
            </p:cNvPr>
            <p:cNvSpPr/>
            <p:nvPr/>
          </p:nvSpPr>
          <p:spPr>
            <a:xfrm>
              <a:off x="2088505" y="4005066"/>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9" name="CuadroTexto 10">
              <a:extLst>
                <a:ext uri="{FF2B5EF4-FFF2-40B4-BE49-F238E27FC236}">
                  <a16:creationId xmlns:a16="http://schemas.microsoft.com/office/drawing/2014/main" id="{EDAF9F7B-3C10-41F5-84C1-738DE16E960A}"/>
                </a:ext>
              </a:extLst>
            </p:cNvPr>
            <p:cNvSpPr txBox="1"/>
            <p:nvPr/>
          </p:nvSpPr>
          <p:spPr>
            <a:xfrm>
              <a:off x="2167825" y="3966929"/>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4</a:t>
              </a:r>
            </a:p>
          </p:txBody>
        </p:sp>
      </p:grpSp>
      <p:grpSp>
        <p:nvGrpSpPr>
          <p:cNvPr id="120" name="Grupo 119">
            <a:extLst>
              <a:ext uri="{FF2B5EF4-FFF2-40B4-BE49-F238E27FC236}">
                <a16:creationId xmlns:a16="http://schemas.microsoft.com/office/drawing/2014/main" id="{AFC7E118-9A2C-4EDD-8E63-DFC4AC7A0ED5}"/>
              </a:ext>
            </a:extLst>
          </p:cNvPr>
          <p:cNvGrpSpPr/>
          <p:nvPr/>
        </p:nvGrpSpPr>
        <p:grpSpPr>
          <a:xfrm>
            <a:off x="256523" y="4322424"/>
            <a:ext cx="458551" cy="482210"/>
            <a:chOff x="2088505" y="3966929"/>
            <a:chExt cx="739147" cy="777284"/>
          </a:xfrm>
        </p:grpSpPr>
        <p:sp>
          <p:nvSpPr>
            <p:cNvPr id="121" name="36 Elipse">
              <a:extLst>
                <a:ext uri="{FF2B5EF4-FFF2-40B4-BE49-F238E27FC236}">
                  <a16:creationId xmlns:a16="http://schemas.microsoft.com/office/drawing/2014/main" id="{313C6AF2-8326-4C81-B3B3-5D9DC8FFC752}"/>
                </a:ext>
              </a:extLst>
            </p:cNvPr>
            <p:cNvSpPr/>
            <p:nvPr/>
          </p:nvSpPr>
          <p:spPr>
            <a:xfrm>
              <a:off x="2088505" y="4005066"/>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2" name="CuadroTexto 10">
              <a:extLst>
                <a:ext uri="{FF2B5EF4-FFF2-40B4-BE49-F238E27FC236}">
                  <a16:creationId xmlns:a16="http://schemas.microsoft.com/office/drawing/2014/main" id="{9207896F-EDD7-4DD7-AD04-016A44A93B3E}"/>
                </a:ext>
              </a:extLst>
            </p:cNvPr>
            <p:cNvSpPr txBox="1"/>
            <p:nvPr/>
          </p:nvSpPr>
          <p:spPr>
            <a:xfrm>
              <a:off x="2167825" y="3966929"/>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5</a:t>
              </a:r>
            </a:p>
          </p:txBody>
        </p:sp>
      </p:grpSp>
    </p:spTree>
    <p:extLst>
      <p:ext uri="{BB962C8B-B14F-4D97-AF65-F5344CB8AC3E}">
        <p14:creationId xmlns:p14="http://schemas.microsoft.com/office/powerpoint/2010/main" val="192749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46100-9D36-43BE-AF1A-40CC7C1D2F75}"/>
              </a:ext>
            </a:extLst>
          </p:cNvPr>
          <p:cNvSpPr>
            <a:spLocks noGrp="1"/>
          </p:cNvSpPr>
          <p:nvPr>
            <p:ph type="title"/>
          </p:nvPr>
        </p:nvSpPr>
        <p:spPr>
          <a:xfrm>
            <a:off x="4036045" y="676607"/>
            <a:ext cx="4390314" cy="362809"/>
          </a:xfrm>
        </p:spPr>
        <p:txBody>
          <a:bodyPr>
            <a:normAutofit fontScale="90000"/>
          </a:bodyPr>
          <a:lstStyle/>
          <a:p>
            <a:pPr algn="l"/>
            <a:r>
              <a:rPr lang="es-CO" sz="2569" b="1" dirty="0">
                <a:latin typeface="Century Gothic" panose="020B0502020202020204" pitchFamily="34" charset="0"/>
              </a:rPr>
              <a:t>QUIÉNES SOMOS</a:t>
            </a:r>
          </a:p>
        </p:txBody>
      </p:sp>
      <p:sp>
        <p:nvSpPr>
          <p:cNvPr id="13" name="Google Shape;150;p25">
            <a:extLst>
              <a:ext uri="{FF2B5EF4-FFF2-40B4-BE49-F238E27FC236}">
                <a16:creationId xmlns:a16="http://schemas.microsoft.com/office/drawing/2014/main" id="{3A136F26-FF69-4B7D-9F33-E365B9B41D37}"/>
              </a:ext>
            </a:extLst>
          </p:cNvPr>
          <p:cNvSpPr txBox="1">
            <a:spLocks/>
          </p:cNvSpPr>
          <p:nvPr/>
        </p:nvSpPr>
        <p:spPr>
          <a:xfrm>
            <a:off x="3909134" y="1274717"/>
            <a:ext cx="4969161" cy="3841645"/>
          </a:xfrm>
          <a:prstGeom prst="rect">
            <a:avLst/>
          </a:prstGeom>
        </p:spPr>
        <p:txBody>
          <a:bodyPr spcFirstLastPara="1" wrap="square" lIns="68568" tIns="68568" rIns="68568" bIns="6856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2" algn="just" defTabSz="685828"/>
            <a:r>
              <a:rPr lang="es-CO" sz="1427" dirty="0">
                <a:solidFill>
                  <a:srgbClr val="004430"/>
                </a:solidFill>
                <a:latin typeface="Century Gothic" panose="020B0502020202020204" pitchFamily="34" charset="0"/>
                <a:cs typeface="Helvetica" panose="020B0604020202020204" pitchFamily="34" charset="0"/>
              </a:rPr>
              <a:t>Firma de consultoría y desarrollo de plataformas de Talento Humano, que ha reunido la experiencia de un equipo de profesionales multidisciplinario de amplia trayectoria en el mundo corporativo, y cuya misión es </a:t>
            </a:r>
            <a:r>
              <a:rPr lang="es-CO" sz="1427" b="1" dirty="0">
                <a:solidFill>
                  <a:srgbClr val="004430"/>
                </a:solidFill>
                <a:latin typeface="Century Gothic" panose="020B0502020202020204" pitchFamily="34" charset="0"/>
                <a:cs typeface="Helvetica" panose="020B0604020202020204" pitchFamily="34" charset="0"/>
              </a:rPr>
              <a:t>Potencializar el talento de las organizaciones para alcanzar resultados extraordinarios</a:t>
            </a:r>
            <a:r>
              <a:rPr lang="es-CO" sz="1427" dirty="0">
                <a:solidFill>
                  <a:srgbClr val="004430"/>
                </a:solidFill>
                <a:latin typeface="Century Gothic" panose="020B0502020202020204" pitchFamily="34" charset="0"/>
                <a:cs typeface="Helvetica" panose="020B0604020202020204" pitchFamily="34" charset="0"/>
              </a:rPr>
              <a:t>. </a:t>
            </a:r>
          </a:p>
          <a:p>
            <a:pPr marL="57152" algn="just" defTabSz="685828"/>
            <a:endParaRPr lang="es-CO" sz="1427" dirty="0">
              <a:solidFill>
                <a:srgbClr val="004430"/>
              </a:solidFill>
              <a:latin typeface="Century Gothic" panose="020B0502020202020204" pitchFamily="34" charset="0"/>
              <a:cs typeface="Helvetica" panose="020B0604020202020204" pitchFamily="34" charset="0"/>
            </a:endParaRPr>
          </a:p>
          <a:p>
            <a:pPr marL="57152" algn="just" defTabSz="685828"/>
            <a:r>
              <a:rPr lang="es-CO" sz="1427" dirty="0">
                <a:solidFill>
                  <a:srgbClr val="004430"/>
                </a:solidFill>
                <a:latin typeface="Century Gothic" panose="020B0502020202020204" pitchFamily="34" charset="0"/>
                <a:cs typeface="Helvetica" panose="020B0604020202020204" pitchFamily="34" charset="0"/>
              </a:rPr>
              <a:t>Como consultores, hemos trabajado por más de tres décadas con múltiples organizaciones privadas y públicas </a:t>
            </a:r>
            <a:r>
              <a:rPr lang="es-ES_tradnl" sz="1427" dirty="0">
                <a:solidFill>
                  <a:srgbClr val="004430"/>
                </a:solidFill>
                <a:latin typeface="Century Gothic" panose="020B0502020202020204" pitchFamily="34" charset="0"/>
                <a:cs typeface="Helvetica" panose="020B0604020202020204" pitchFamily="34" charset="0"/>
              </a:rPr>
              <a:t>en América Latina</a:t>
            </a:r>
            <a:r>
              <a:rPr lang="es-CO" sz="1427" dirty="0">
                <a:solidFill>
                  <a:srgbClr val="004430"/>
                </a:solidFill>
                <a:latin typeface="Century Gothic" panose="020B0502020202020204" pitchFamily="34" charset="0"/>
                <a:cs typeface="Helvetica" panose="020B0604020202020204" pitchFamily="34" charset="0"/>
              </a:rPr>
              <a:t>, </a:t>
            </a:r>
            <a:r>
              <a:rPr lang="es-ES_tradnl" sz="1427" dirty="0">
                <a:solidFill>
                  <a:srgbClr val="004430"/>
                </a:solidFill>
                <a:latin typeface="Century Gothic" panose="020B0502020202020204" pitchFamily="34" charset="0"/>
                <a:cs typeface="Helvetica" panose="020B0604020202020204" pitchFamily="34" charset="0"/>
              </a:rPr>
              <a:t>implementando soluciones en procesos de </a:t>
            </a:r>
            <a:r>
              <a:rPr lang="es-ES_tradnl" sz="1427" b="1" dirty="0">
                <a:solidFill>
                  <a:srgbClr val="004430"/>
                </a:solidFill>
                <a:latin typeface="Century Gothic" panose="020B0502020202020204" pitchFamily="34" charset="0"/>
                <a:cs typeface="Helvetica" panose="020B0604020202020204" pitchFamily="34" charset="0"/>
              </a:rPr>
              <a:t>Cultura Organizacional, Engagement, Gestión Humana, Liderazgo, Planeación Estratégica y </a:t>
            </a:r>
            <a:r>
              <a:rPr lang="es-CO" sz="1427" b="1" dirty="0">
                <a:solidFill>
                  <a:srgbClr val="004430"/>
                </a:solidFill>
                <a:latin typeface="Century Gothic" panose="020B0502020202020204" pitchFamily="34" charset="0"/>
                <a:cs typeface="Helvetica" panose="020B0604020202020204" pitchFamily="34" charset="0"/>
              </a:rPr>
              <a:t>Gestión del Cambio</a:t>
            </a:r>
            <a:r>
              <a:rPr lang="es-CO" sz="1427" dirty="0">
                <a:solidFill>
                  <a:srgbClr val="004430"/>
                </a:solidFill>
                <a:latin typeface="Century Gothic" panose="020B0502020202020204" pitchFamily="34" charset="0"/>
                <a:cs typeface="Helvetica" panose="020B0604020202020204" pitchFamily="34" charset="0"/>
              </a:rPr>
              <a:t>, principalmente. </a:t>
            </a:r>
          </a:p>
          <a:p>
            <a:pPr marL="57152" algn="just" defTabSz="685828"/>
            <a:endParaRPr lang="es-CO" sz="1427" dirty="0">
              <a:solidFill>
                <a:srgbClr val="004430"/>
              </a:solidFill>
              <a:latin typeface="Century Gothic" panose="020B0502020202020204" pitchFamily="34" charset="0"/>
              <a:cs typeface="Helvetica" panose="020B0604020202020204" pitchFamily="34" charset="0"/>
            </a:endParaRPr>
          </a:p>
          <a:p>
            <a:pPr marL="57152" algn="just" defTabSz="685828"/>
            <a:r>
              <a:rPr lang="es-CO" sz="1427" dirty="0">
                <a:solidFill>
                  <a:srgbClr val="004430"/>
                </a:solidFill>
                <a:latin typeface="Century Gothic" panose="020B0502020202020204" pitchFamily="34" charset="0"/>
                <a:cs typeface="Helvetica" panose="020B0604020202020204" pitchFamily="34" charset="0"/>
              </a:rPr>
              <a:t>Nos apalancamos en </a:t>
            </a:r>
            <a:r>
              <a:rPr lang="es-CO" sz="1427" b="1" dirty="0">
                <a:solidFill>
                  <a:srgbClr val="004430"/>
                </a:solidFill>
                <a:latin typeface="Century Gothic" panose="020B0502020202020204" pitchFamily="34" charset="0"/>
                <a:cs typeface="Helvetica" panose="020B0604020202020204" pitchFamily="34" charset="0"/>
              </a:rPr>
              <a:t>modelos innovadores, plataformas digitales ágiles y confiables, y en la pasión por los resultados </a:t>
            </a:r>
            <a:r>
              <a:rPr lang="es-CO" sz="1427" dirty="0">
                <a:solidFill>
                  <a:srgbClr val="004430"/>
                </a:solidFill>
                <a:latin typeface="Century Gothic" panose="020B0502020202020204" pitchFamily="34" charset="0"/>
                <a:cs typeface="Helvetica" panose="020B0604020202020204" pitchFamily="34" charset="0"/>
              </a:rPr>
              <a:t>de nuestro equipo. </a:t>
            </a:r>
          </a:p>
        </p:txBody>
      </p:sp>
      <p:sp>
        <p:nvSpPr>
          <p:cNvPr id="15" name="object 2">
            <a:extLst>
              <a:ext uri="{FF2B5EF4-FFF2-40B4-BE49-F238E27FC236}">
                <a16:creationId xmlns:a16="http://schemas.microsoft.com/office/drawing/2014/main" id="{E066C93C-ED80-5F49-931E-94FDC10576AA}"/>
              </a:ext>
            </a:extLst>
          </p:cNvPr>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 name="Rectángulo 15">
            <a:extLst>
              <a:ext uri="{FF2B5EF4-FFF2-40B4-BE49-F238E27FC236}">
                <a16:creationId xmlns:a16="http://schemas.microsoft.com/office/drawing/2014/main" id="{30DCB1CA-7589-FA49-8C9A-50DDD31EF386}"/>
              </a:ext>
            </a:extLst>
          </p:cNvPr>
          <p:cNvSpPr/>
          <p:nvPr/>
        </p:nvSpPr>
        <p:spPr>
          <a:xfrm>
            <a:off x="0" y="0"/>
            <a:ext cx="3782222" cy="6858000"/>
          </a:xfrm>
          <a:prstGeom prst="rect">
            <a:avLst/>
          </a:prstGeom>
          <a:solidFill>
            <a:srgbClr val="0A87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7" name="Imagen 16" descr="Imagen que contiene edificio, ventana&#10;&#10;Descripción generada automáticamente">
            <a:extLst>
              <a:ext uri="{FF2B5EF4-FFF2-40B4-BE49-F238E27FC236}">
                <a16:creationId xmlns:a16="http://schemas.microsoft.com/office/drawing/2014/main" id="{C2BB54DB-629D-0347-B14D-7DF219DB6B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912" y="1410977"/>
            <a:ext cx="4036046" cy="4036046"/>
          </a:xfrm>
          <a:prstGeom prst="rect">
            <a:avLst/>
          </a:prstGeom>
        </p:spPr>
      </p:pic>
      <p:pic>
        <p:nvPicPr>
          <p:cNvPr id="10" name="Imagen 9"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251" y="5934192"/>
            <a:ext cx="890633" cy="890633"/>
          </a:xfrm>
          <a:prstGeom prst="rect">
            <a:avLst/>
          </a:prstGeom>
        </p:spPr>
      </p:pic>
      <p:pic>
        <p:nvPicPr>
          <p:cNvPr id="11" name="Imagen 10"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7284720" y="6036978"/>
            <a:ext cx="1768022" cy="546561"/>
          </a:xfrm>
          <a:prstGeom prst="rect">
            <a:avLst/>
          </a:prstGeom>
        </p:spPr>
      </p:pic>
      <p:cxnSp>
        <p:nvCxnSpPr>
          <p:cNvPr id="12" name="Conector recto 11">
            <a:extLst>
              <a:ext uri="{FF2B5EF4-FFF2-40B4-BE49-F238E27FC236}">
                <a16:creationId xmlns:a16="http://schemas.microsoft.com/office/drawing/2014/main" id="{F0F975DC-53AD-41E2-9F18-861E30CF33E5}"/>
              </a:ext>
            </a:extLst>
          </p:cNvPr>
          <p:cNvCxnSpPr/>
          <p:nvPr/>
        </p:nvCxnSpPr>
        <p:spPr>
          <a:xfrm>
            <a:off x="7173884" y="600706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90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816F92-7711-4485-A6C8-C9AC59748F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2866" y="2476983"/>
            <a:ext cx="4228533" cy="1818268"/>
          </a:xfrm>
          <a:prstGeom prst="rect">
            <a:avLst/>
          </a:prstGeom>
        </p:spPr>
      </p:pic>
      <p:pic>
        <p:nvPicPr>
          <p:cNvPr id="7" name="Picture 2" descr="10 hábitos de las personas felices (según la ciencia)">
            <a:extLst>
              <a:ext uri="{FF2B5EF4-FFF2-40B4-BE49-F238E27FC236}">
                <a16:creationId xmlns:a16="http://schemas.microsoft.com/office/drawing/2014/main" id="{2C891601-C6FC-4BD5-B7D3-C6869AFEE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66" y="2376467"/>
            <a:ext cx="3830493" cy="19152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0844E8D3-C551-4987-B4BE-26D074A84A7A}"/>
              </a:ext>
            </a:extLst>
          </p:cNvPr>
          <p:cNvSpPr/>
          <p:nvPr/>
        </p:nvSpPr>
        <p:spPr>
          <a:xfrm>
            <a:off x="198304" y="374573"/>
            <a:ext cx="8802477" cy="6158429"/>
          </a:xfrm>
          <a:prstGeom prst="rect">
            <a:avLst/>
          </a:prstGeom>
          <a:noFill/>
          <a:ln w="19050">
            <a:solidFill>
              <a:srgbClr val="0A87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pic>
        <p:nvPicPr>
          <p:cNvPr id="6" name="Imagen 5"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2291" y="5675112"/>
            <a:ext cx="890633" cy="890633"/>
          </a:xfrm>
          <a:prstGeom prst="rect">
            <a:avLst/>
          </a:prstGeom>
        </p:spPr>
      </p:pic>
      <p:pic>
        <p:nvPicPr>
          <p:cNvPr id="8" name="Imagen 7"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23760" y="5777898"/>
            <a:ext cx="1768022" cy="546561"/>
          </a:xfrm>
          <a:prstGeom prst="rect">
            <a:avLst/>
          </a:prstGeom>
        </p:spPr>
      </p:pic>
      <p:cxnSp>
        <p:nvCxnSpPr>
          <p:cNvPr id="10" name="Conector recto 9">
            <a:extLst>
              <a:ext uri="{FF2B5EF4-FFF2-40B4-BE49-F238E27FC236}">
                <a16:creationId xmlns:a16="http://schemas.microsoft.com/office/drawing/2014/main" id="{F0F975DC-53AD-41E2-9F18-861E30CF33E5}"/>
              </a:ext>
            </a:extLst>
          </p:cNvPr>
          <p:cNvCxnSpPr/>
          <p:nvPr/>
        </p:nvCxnSpPr>
        <p:spPr>
          <a:xfrm>
            <a:off x="7112924" y="57479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40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57200" y="151468"/>
            <a:ext cx="8229600" cy="762000"/>
          </a:xfrm>
        </p:spPr>
        <p:txBody>
          <a:bodyPr>
            <a:noAutofit/>
          </a:bodyPr>
          <a:lstStyle/>
          <a:p>
            <a:pPr algn="ctr"/>
            <a:br>
              <a:rPr lang="es-ES" sz="2800" b="1" dirty="0">
                <a:solidFill>
                  <a:schemeClr val="tx1">
                    <a:lumMod val="65000"/>
                    <a:lumOff val="35000"/>
                  </a:schemeClr>
                </a:solidFill>
                <a:latin typeface="Calibri Light"/>
                <a:cs typeface="Calibri Light"/>
              </a:rPr>
            </a:br>
            <a:r>
              <a:rPr lang="es-ES" sz="2800" b="1" dirty="0">
                <a:solidFill>
                  <a:schemeClr val="tx1">
                    <a:lumMod val="65000"/>
                    <a:lumOff val="35000"/>
                  </a:schemeClr>
                </a:solidFill>
                <a:cs typeface="Calibri Light"/>
              </a:rPr>
              <a:t>VALORACIÓN DE TRABAJO EN EQUIPO - POR</a:t>
            </a:r>
            <a:br>
              <a:rPr lang="es-ES" sz="2800" b="1" dirty="0">
                <a:solidFill>
                  <a:schemeClr val="tx1">
                    <a:lumMod val="65000"/>
                    <a:lumOff val="35000"/>
                  </a:schemeClr>
                </a:solidFill>
                <a:cs typeface="Calibri Light"/>
              </a:rPr>
            </a:br>
            <a:endParaRPr lang="es-ES" sz="2800" b="1" dirty="0">
              <a:solidFill>
                <a:schemeClr val="tx1">
                  <a:lumMod val="65000"/>
                  <a:lumOff val="35000"/>
                </a:schemeClr>
              </a:solidFill>
              <a:cs typeface="Calibri Light"/>
            </a:endParaRPr>
          </a:p>
        </p:txBody>
      </p:sp>
      <p:sp>
        <p:nvSpPr>
          <p:cNvPr id="7" name="Rectángulo 6"/>
          <p:cNvSpPr/>
          <p:nvPr/>
        </p:nvSpPr>
        <p:spPr>
          <a:xfrm>
            <a:off x="303941" y="2136338"/>
            <a:ext cx="4782859" cy="3170099"/>
          </a:xfrm>
          <a:prstGeom prst="rect">
            <a:avLst/>
          </a:prstGeom>
        </p:spPr>
        <p:txBody>
          <a:bodyPr wrap="square">
            <a:spAutoFit/>
          </a:bodyPr>
          <a:lstStyle/>
          <a:p>
            <a:pPr algn="just"/>
            <a:r>
              <a:rPr lang="es-CO" dirty="0">
                <a:solidFill>
                  <a:schemeClr val="tx1">
                    <a:lumMod val="75000"/>
                    <a:lumOff val="25000"/>
                  </a:schemeClr>
                </a:solidFill>
              </a:rPr>
              <a:t>La herramienta de Trabajo en Equipo POR mide y da seguimiento a las dimensiones claves de un equipo para relacionarse y lograr resultados en conjunto. </a:t>
            </a:r>
          </a:p>
          <a:p>
            <a:pPr algn="just"/>
            <a:endParaRPr lang="es-ES" dirty="0">
              <a:solidFill>
                <a:schemeClr val="tx1">
                  <a:lumMod val="75000"/>
                  <a:lumOff val="25000"/>
                </a:schemeClr>
              </a:solidFill>
            </a:endParaRPr>
          </a:p>
          <a:p>
            <a:pPr algn="just"/>
            <a:r>
              <a:rPr lang="es-ES" dirty="0">
                <a:solidFill>
                  <a:schemeClr val="tx1">
                    <a:lumMod val="75000"/>
                    <a:lumOff val="25000"/>
                  </a:schemeClr>
                </a:solidFill>
              </a:rPr>
              <a:t>El reporte provee información simple y poderosa para que el equipo pueda identificar fortalezas, desafíos y mejorar su desempeño. </a:t>
            </a:r>
          </a:p>
          <a:p>
            <a:pPr marL="285750" indent="-285750" algn="just">
              <a:buFont typeface="Arial" panose="020B0604020202020204" pitchFamily="34" charset="0"/>
              <a:buChar char="•"/>
            </a:pPr>
            <a:endParaRPr lang="es-ES" sz="2000" dirty="0">
              <a:solidFill>
                <a:schemeClr val="tx1">
                  <a:lumMod val="75000"/>
                  <a:lumOff val="25000"/>
                </a:schemeClr>
              </a:solidFill>
              <a:latin typeface="Century Gothic" panose="020B0502020202020204" pitchFamily="34" charset="0"/>
              <a:cs typeface="Calibri Light"/>
            </a:endParaRPr>
          </a:p>
        </p:txBody>
      </p:sp>
      <p:grpSp>
        <p:nvGrpSpPr>
          <p:cNvPr id="64" name="Grupo 63">
            <a:extLst>
              <a:ext uri="{FF2B5EF4-FFF2-40B4-BE49-F238E27FC236}">
                <a16:creationId xmlns:a16="http://schemas.microsoft.com/office/drawing/2014/main" id="{622448BA-DF52-4232-B605-1DE6E5FF87EE}"/>
              </a:ext>
            </a:extLst>
          </p:cNvPr>
          <p:cNvGrpSpPr/>
          <p:nvPr/>
        </p:nvGrpSpPr>
        <p:grpSpPr>
          <a:xfrm>
            <a:off x="32387" y="6610126"/>
            <a:ext cx="9108819" cy="276999"/>
            <a:chOff x="32387" y="6610126"/>
            <a:chExt cx="9108819" cy="276999"/>
          </a:xfrm>
        </p:grpSpPr>
        <p:sp>
          <p:nvSpPr>
            <p:cNvPr id="65" name="object 2">
              <a:extLst>
                <a:ext uri="{FF2B5EF4-FFF2-40B4-BE49-F238E27FC236}">
                  <a16:creationId xmlns:a16="http://schemas.microsoft.com/office/drawing/2014/main" id="{73A24399-D7C2-4349-B287-2F1AC8AC460A}"/>
                </a:ext>
              </a:extLst>
            </p:cNvPr>
            <p:cNvSpPr/>
            <p:nvPr/>
          </p:nvSpPr>
          <p:spPr>
            <a:xfrm>
              <a:off x="3238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67" name="object 3">
              <a:extLst>
                <a:ext uri="{FF2B5EF4-FFF2-40B4-BE49-F238E27FC236}">
                  <a16:creationId xmlns:a16="http://schemas.microsoft.com/office/drawing/2014/main" id="{990CE82F-F1D2-4959-BCA2-24D6A5BC0191}"/>
                </a:ext>
              </a:extLst>
            </p:cNvPr>
            <p:cNvSpPr/>
            <p:nvPr/>
          </p:nvSpPr>
          <p:spPr>
            <a:xfrm>
              <a:off x="3042858"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73" name="object 4">
              <a:extLst>
                <a:ext uri="{FF2B5EF4-FFF2-40B4-BE49-F238E27FC236}">
                  <a16:creationId xmlns:a16="http://schemas.microsoft.com/office/drawing/2014/main" id="{D3E2A4B4-B16A-4B15-ABC5-B3F263A12FDA}"/>
                </a:ext>
              </a:extLst>
            </p:cNvPr>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93" name="22 Rectángulo">
              <a:extLst>
                <a:ext uri="{FF2B5EF4-FFF2-40B4-BE49-F238E27FC236}">
                  <a16:creationId xmlns:a16="http://schemas.microsoft.com/office/drawing/2014/main" id="{CF62A74B-1541-4AB7-83AA-F25F7E0ECA39}"/>
                </a:ext>
              </a:extLst>
            </p:cNvPr>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grpSp>
      <p:pic>
        <p:nvPicPr>
          <p:cNvPr id="5" name="Imagen 4">
            <a:extLst>
              <a:ext uri="{FF2B5EF4-FFF2-40B4-BE49-F238E27FC236}">
                <a16:creationId xmlns:a16="http://schemas.microsoft.com/office/drawing/2014/main" id="{5B31A48D-AFE0-4FB6-AEB3-DADEFDC207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800" y="1198517"/>
            <a:ext cx="3600000" cy="3600000"/>
          </a:xfrm>
          <a:prstGeom prst="rect">
            <a:avLst/>
          </a:prstGeom>
        </p:spPr>
      </p:pic>
      <p:pic>
        <p:nvPicPr>
          <p:cNvPr id="10" name="Imagen 9"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251" y="5751312"/>
            <a:ext cx="890633" cy="890633"/>
          </a:xfrm>
          <a:prstGeom prst="rect">
            <a:avLst/>
          </a:prstGeom>
        </p:spPr>
      </p:pic>
      <p:pic>
        <p:nvPicPr>
          <p:cNvPr id="11" name="Imagen 10"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7284720" y="5854098"/>
            <a:ext cx="1768022" cy="546561"/>
          </a:xfrm>
          <a:prstGeom prst="rect">
            <a:avLst/>
          </a:prstGeom>
        </p:spPr>
      </p:pic>
      <p:cxnSp>
        <p:nvCxnSpPr>
          <p:cNvPr id="12" name="Conector recto 11">
            <a:extLst>
              <a:ext uri="{FF2B5EF4-FFF2-40B4-BE49-F238E27FC236}">
                <a16:creationId xmlns:a16="http://schemas.microsoft.com/office/drawing/2014/main" id="{F0F975DC-53AD-41E2-9F18-861E30CF33E5}"/>
              </a:ext>
            </a:extLst>
          </p:cNvPr>
          <p:cNvCxnSpPr/>
          <p:nvPr/>
        </p:nvCxnSpPr>
        <p:spPr>
          <a:xfrm>
            <a:off x="7173884" y="58241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174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6859"/>
            <a:ext cx="7886700" cy="1325563"/>
          </a:xfrm>
        </p:spPr>
        <p:txBody>
          <a:bodyPr>
            <a:normAutofit/>
          </a:bodyPr>
          <a:lstStyle/>
          <a:p>
            <a:pPr defTabSz="914400"/>
            <a:r>
              <a:rPr lang="es-ES" sz="2800" b="1" dirty="0">
                <a:solidFill>
                  <a:schemeClr val="tx1">
                    <a:lumMod val="65000"/>
                    <a:lumOff val="35000"/>
                  </a:schemeClr>
                </a:solidFill>
                <a:cs typeface="Calibri Light"/>
              </a:rPr>
              <a:t>DIMENSIONES DEL MODELO</a:t>
            </a:r>
            <a:endParaRPr lang="es-CO" sz="2800" b="1" dirty="0">
              <a:solidFill>
                <a:schemeClr val="tx1">
                  <a:lumMod val="65000"/>
                  <a:lumOff val="35000"/>
                </a:schemeClr>
              </a:solidFill>
              <a:cs typeface="Calibri Light"/>
            </a:endParaRPr>
          </a:p>
        </p:txBody>
      </p:sp>
      <p:sp>
        <p:nvSpPr>
          <p:cNvPr id="3" name="Rectángulo 2">
            <a:extLst>
              <a:ext uri="{FF2B5EF4-FFF2-40B4-BE49-F238E27FC236}">
                <a16:creationId xmlns:a16="http://schemas.microsoft.com/office/drawing/2014/main" id="{C3E4393A-162E-457F-9A69-C4949AB63E85}"/>
              </a:ext>
            </a:extLst>
          </p:cNvPr>
          <p:cNvSpPr/>
          <p:nvPr/>
        </p:nvSpPr>
        <p:spPr>
          <a:xfrm>
            <a:off x="535478" y="740108"/>
            <a:ext cx="7886699" cy="1138773"/>
          </a:xfrm>
          <a:prstGeom prst="rect">
            <a:avLst/>
          </a:prstGeom>
        </p:spPr>
        <p:txBody>
          <a:bodyPr wrap="square">
            <a:spAutoFit/>
          </a:bodyPr>
          <a:lstStyle/>
          <a:p>
            <a:pPr algn="just"/>
            <a:r>
              <a:rPr lang="es-CO" sz="1600" dirty="0">
                <a:solidFill>
                  <a:schemeClr val="tx1">
                    <a:lumMod val="75000"/>
                    <a:lumOff val="25000"/>
                  </a:schemeClr>
                </a:solidFill>
              </a:rPr>
              <a:t>OCC POR es una herramienta de valoración que le permite a cada integrante de un equipo hacer una autoevaluación y compararla con la forma en que sus compañeros perciben el trabajo conjunto. La herramienta da la opción de valorarse a sí mismo y al grupo de trabajo</a:t>
            </a:r>
            <a:r>
              <a:rPr lang="es-CO" sz="2000" dirty="0">
                <a:solidFill>
                  <a:schemeClr val="tx1">
                    <a:lumMod val="75000"/>
                    <a:lumOff val="25000"/>
                  </a:schemeClr>
                </a:solidFill>
              </a:rPr>
              <a:t>.</a:t>
            </a:r>
          </a:p>
        </p:txBody>
      </p:sp>
      <p:sp>
        <p:nvSpPr>
          <p:cNvPr id="6" name="CuadroTexto 5">
            <a:extLst>
              <a:ext uri="{FF2B5EF4-FFF2-40B4-BE49-F238E27FC236}">
                <a16:creationId xmlns:a16="http://schemas.microsoft.com/office/drawing/2014/main" id="{4443F22F-49CD-3948-AA75-9E5B5248DF61}"/>
              </a:ext>
            </a:extLst>
          </p:cNvPr>
          <p:cNvSpPr txBox="1"/>
          <p:nvPr/>
        </p:nvSpPr>
        <p:spPr>
          <a:xfrm>
            <a:off x="3482990" y="2028504"/>
            <a:ext cx="4540245" cy="1169551"/>
          </a:xfrm>
          <a:prstGeom prst="rect">
            <a:avLst/>
          </a:prstGeom>
          <a:noFill/>
        </p:spPr>
        <p:txBody>
          <a:bodyPr wrap="square" rtlCol="0">
            <a:spAutoFit/>
          </a:bodyPr>
          <a:lstStyle/>
          <a:p>
            <a:pPr algn="ctr"/>
            <a:r>
              <a:rPr lang="es-ES_tradnl" sz="1400" b="1" dirty="0">
                <a:solidFill>
                  <a:srgbClr val="205F8D"/>
                </a:solidFill>
              </a:rPr>
              <a:t>PERSONAS</a:t>
            </a:r>
          </a:p>
          <a:p>
            <a:pPr algn="just"/>
            <a:r>
              <a:rPr lang="es-ES_tradnl" sz="1400" dirty="0">
                <a:solidFill>
                  <a:schemeClr val="tx1">
                    <a:lumMod val="75000"/>
                    <a:lumOff val="25000"/>
                  </a:schemeClr>
                </a:solidFill>
              </a:rPr>
              <a:t>Se refiere a la importancia de la coherencia entre el sentir, el pensar, el decir y el hacer.  Permite medir el nivel de competencia, compromiso y auto liderazgo de los integrantes del equipo.</a:t>
            </a:r>
          </a:p>
        </p:txBody>
      </p:sp>
      <p:sp>
        <p:nvSpPr>
          <p:cNvPr id="19" name="CuadroTexto 18">
            <a:extLst>
              <a:ext uri="{FF2B5EF4-FFF2-40B4-BE49-F238E27FC236}">
                <a16:creationId xmlns:a16="http://schemas.microsoft.com/office/drawing/2014/main" id="{F58250D8-C712-294A-8D3C-16962D321160}"/>
              </a:ext>
            </a:extLst>
          </p:cNvPr>
          <p:cNvSpPr txBox="1"/>
          <p:nvPr/>
        </p:nvSpPr>
        <p:spPr>
          <a:xfrm>
            <a:off x="3482990" y="3499051"/>
            <a:ext cx="4540245" cy="1169551"/>
          </a:xfrm>
          <a:prstGeom prst="rect">
            <a:avLst/>
          </a:prstGeom>
          <a:noFill/>
        </p:spPr>
        <p:txBody>
          <a:bodyPr wrap="square" rtlCol="0">
            <a:spAutoFit/>
          </a:bodyPr>
          <a:lstStyle/>
          <a:p>
            <a:pPr algn="ctr"/>
            <a:r>
              <a:rPr lang="es-ES_tradnl" sz="1400" b="1" dirty="0">
                <a:solidFill>
                  <a:srgbClr val="45C0A3"/>
                </a:solidFill>
              </a:rPr>
              <a:t>ORGANIZACIÓN</a:t>
            </a:r>
          </a:p>
          <a:p>
            <a:pPr algn="just"/>
            <a:r>
              <a:rPr lang="es-ES_tradnl" sz="1400" dirty="0">
                <a:solidFill>
                  <a:schemeClr val="tx1">
                    <a:lumMod val="75000"/>
                    <a:lumOff val="25000"/>
                  </a:schemeClr>
                </a:solidFill>
              </a:rPr>
              <a:t>La perspectiva Organización comprende valores y reglas compartidas en la organización, confianza y comunicación al interior de los equipos, liderazgo y coordinación e innovación.</a:t>
            </a:r>
          </a:p>
        </p:txBody>
      </p:sp>
      <p:sp>
        <p:nvSpPr>
          <p:cNvPr id="20" name="CuadroTexto 19">
            <a:extLst>
              <a:ext uri="{FF2B5EF4-FFF2-40B4-BE49-F238E27FC236}">
                <a16:creationId xmlns:a16="http://schemas.microsoft.com/office/drawing/2014/main" id="{46DDD83B-60D6-284E-A39E-45D776F00417}"/>
              </a:ext>
            </a:extLst>
          </p:cNvPr>
          <p:cNvSpPr txBox="1"/>
          <p:nvPr/>
        </p:nvSpPr>
        <p:spPr>
          <a:xfrm>
            <a:off x="3482990" y="4820294"/>
            <a:ext cx="4819447" cy="1169551"/>
          </a:xfrm>
          <a:prstGeom prst="rect">
            <a:avLst/>
          </a:prstGeom>
          <a:noFill/>
        </p:spPr>
        <p:txBody>
          <a:bodyPr wrap="square" rtlCol="0">
            <a:spAutoFit/>
          </a:bodyPr>
          <a:lstStyle/>
          <a:p>
            <a:pPr algn="ctr"/>
            <a:r>
              <a:rPr lang="es-ES_tradnl" sz="1400" b="1" dirty="0">
                <a:solidFill>
                  <a:srgbClr val="1387D6"/>
                </a:solidFill>
              </a:rPr>
              <a:t>RESULTADOS</a:t>
            </a:r>
          </a:p>
          <a:p>
            <a:pPr algn="just"/>
            <a:r>
              <a:rPr lang="es-ES_tradnl" sz="1400" dirty="0">
                <a:solidFill>
                  <a:schemeClr val="tx1">
                    <a:lumMod val="75000"/>
                    <a:lumOff val="25000"/>
                  </a:schemeClr>
                </a:solidFill>
              </a:rPr>
              <a:t>Se promueve el pensamiento estratégico, el nivel de </a:t>
            </a:r>
            <a:r>
              <a:rPr lang="es-ES_tradnl" sz="1400" i="1" dirty="0" err="1">
                <a:solidFill>
                  <a:schemeClr val="tx1">
                    <a:lumMod val="75000"/>
                    <a:lumOff val="25000"/>
                  </a:schemeClr>
                </a:solidFill>
              </a:rPr>
              <a:t>accountability</a:t>
            </a:r>
            <a:r>
              <a:rPr lang="es-ES_tradnl" sz="1400" dirty="0">
                <a:solidFill>
                  <a:schemeClr val="tx1">
                    <a:lumMod val="75000"/>
                    <a:lumOff val="25000"/>
                  </a:schemeClr>
                </a:solidFill>
              </a:rPr>
              <a:t> del equipo, bajo una cultura de ejecución y seguimiento continuo que valora y reconoce las victorias tempranas.</a:t>
            </a:r>
          </a:p>
        </p:txBody>
      </p:sp>
      <p:grpSp>
        <p:nvGrpSpPr>
          <p:cNvPr id="5" name="Grupo 4">
            <a:extLst>
              <a:ext uri="{FF2B5EF4-FFF2-40B4-BE49-F238E27FC236}">
                <a16:creationId xmlns:a16="http://schemas.microsoft.com/office/drawing/2014/main" id="{6EDBF97E-226C-47E2-97E8-E02F4560E5F9}"/>
              </a:ext>
            </a:extLst>
          </p:cNvPr>
          <p:cNvGrpSpPr/>
          <p:nvPr/>
        </p:nvGrpSpPr>
        <p:grpSpPr>
          <a:xfrm>
            <a:off x="32387" y="6610126"/>
            <a:ext cx="9108819" cy="276999"/>
            <a:chOff x="32387" y="6610126"/>
            <a:chExt cx="9108819" cy="276999"/>
          </a:xfrm>
        </p:grpSpPr>
        <p:sp>
          <p:nvSpPr>
            <p:cNvPr id="17" name="object 2"/>
            <p:cNvSpPr/>
            <p:nvPr/>
          </p:nvSpPr>
          <p:spPr>
            <a:xfrm>
              <a:off x="3238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18" name="object 3"/>
            <p:cNvSpPr/>
            <p:nvPr/>
          </p:nvSpPr>
          <p:spPr>
            <a:xfrm>
              <a:off x="3042858"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21" name="object 4"/>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23" name="22 Rectángulo"/>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grpSp>
      <p:pic>
        <p:nvPicPr>
          <p:cNvPr id="8" name="Imagen 7" descr="Imagen que contiene edificio, torre&#10;&#10;Descripción generada automáticamente">
            <a:extLst>
              <a:ext uri="{FF2B5EF4-FFF2-40B4-BE49-F238E27FC236}">
                <a16:creationId xmlns:a16="http://schemas.microsoft.com/office/drawing/2014/main" id="{2C76FBE1-25A3-40B0-8D62-51EF3B25A5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8071"/>
            <a:ext cx="3268947" cy="3946511"/>
          </a:xfrm>
          <a:prstGeom prst="rect">
            <a:avLst/>
          </a:prstGeom>
        </p:spPr>
      </p:pic>
      <p:pic>
        <p:nvPicPr>
          <p:cNvPr id="13" name="Imagen 12"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6473" y="6007017"/>
            <a:ext cx="632376" cy="632376"/>
          </a:xfrm>
          <a:prstGeom prst="rect">
            <a:avLst/>
          </a:prstGeom>
        </p:spPr>
      </p:pic>
      <p:pic>
        <p:nvPicPr>
          <p:cNvPr id="14" name="Imagen 13"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7787640" y="6116249"/>
            <a:ext cx="1265102" cy="391090"/>
          </a:xfrm>
          <a:prstGeom prst="rect">
            <a:avLst/>
          </a:prstGeom>
        </p:spPr>
      </p:pic>
      <p:cxnSp>
        <p:nvCxnSpPr>
          <p:cNvPr id="15" name="Conector recto 14">
            <a:extLst>
              <a:ext uri="{FF2B5EF4-FFF2-40B4-BE49-F238E27FC236}">
                <a16:creationId xmlns:a16="http://schemas.microsoft.com/office/drawing/2014/main" id="{F0F975DC-53AD-41E2-9F18-861E30CF33E5}"/>
              </a:ext>
            </a:extLst>
          </p:cNvPr>
          <p:cNvCxnSpPr/>
          <p:nvPr/>
        </p:nvCxnSpPr>
        <p:spPr>
          <a:xfrm>
            <a:off x="7768244" y="6079812"/>
            <a:ext cx="0" cy="427527"/>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608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17824" y="1248963"/>
            <a:ext cx="8079002" cy="3293209"/>
          </a:xfrm>
          <a:prstGeom prst="rect">
            <a:avLst/>
          </a:prstGeom>
          <a:noFill/>
        </p:spPr>
        <p:txBody>
          <a:bodyPr wrap="square" numCol="1">
            <a:spAutoFit/>
          </a:bodyPr>
          <a:lstStyle/>
          <a:p>
            <a:pPr algn="just"/>
            <a:r>
              <a:rPr lang="es-CO" sz="1600" dirty="0">
                <a:solidFill>
                  <a:schemeClr val="tx1">
                    <a:lumMod val="75000"/>
                    <a:lumOff val="25000"/>
                  </a:schemeClr>
                </a:solidFill>
              </a:rPr>
              <a:t>Dar al equipo y a cada uno de sus miembros información confiable y pertinente para entender cómo trabajar juntos de manera eficaz y lograr sinergias.</a:t>
            </a:r>
          </a:p>
          <a:p>
            <a:pPr algn="just"/>
            <a:endParaRPr lang="es-CO" sz="1600" dirty="0">
              <a:solidFill>
                <a:schemeClr val="tx1">
                  <a:lumMod val="75000"/>
                  <a:lumOff val="25000"/>
                </a:schemeClr>
              </a:solidFill>
            </a:endParaRPr>
          </a:p>
          <a:p>
            <a:pPr algn="just"/>
            <a:r>
              <a:rPr lang="es-CO" sz="1600" dirty="0">
                <a:solidFill>
                  <a:schemeClr val="tx1">
                    <a:lumMod val="75000"/>
                    <a:lumOff val="25000"/>
                  </a:schemeClr>
                </a:solidFill>
              </a:rPr>
              <a:t>Resaltar las fortalezas para reforzarlas y las debilidades para convertirlas en oportunidades de crecimiento.</a:t>
            </a:r>
          </a:p>
          <a:p>
            <a:pPr algn="just"/>
            <a:endParaRPr lang="es-CO" sz="1600" dirty="0">
              <a:solidFill>
                <a:schemeClr val="tx1">
                  <a:lumMod val="75000"/>
                  <a:lumOff val="25000"/>
                </a:schemeClr>
              </a:solidFill>
            </a:endParaRPr>
          </a:p>
          <a:p>
            <a:pPr algn="just"/>
            <a:r>
              <a:rPr lang="es-CO" sz="1600" dirty="0">
                <a:solidFill>
                  <a:schemeClr val="tx1">
                    <a:lumMod val="75000"/>
                    <a:lumOff val="25000"/>
                  </a:schemeClr>
                </a:solidFill>
              </a:rPr>
              <a:t>Motivar a los integrantes de un equipo a generar y fortalecer relaciones de confianza.</a:t>
            </a:r>
          </a:p>
          <a:p>
            <a:pPr algn="just"/>
            <a:endParaRPr lang="es-CO" sz="1600" dirty="0">
              <a:solidFill>
                <a:schemeClr val="tx1">
                  <a:lumMod val="75000"/>
                  <a:lumOff val="25000"/>
                </a:schemeClr>
              </a:solidFill>
            </a:endParaRPr>
          </a:p>
          <a:p>
            <a:pPr algn="just"/>
            <a:r>
              <a:rPr lang="es-CO" sz="1600" dirty="0">
                <a:solidFill>
                  <a:schemeClr val="tx1">
                    <a:lumMod val="75000"/>
                    <a:lumOff val="25000"/>
                  </a:schemeClr>
                </a:solidFill>
              </a:rPr>
              <a:t>Incentivar la alineación entre los integrantes de un equipo.</a:t>
            </a:r>
          </a:p>
          <a:p>
            <a:pPr algn="just"/>
            <a:endParaRPr lang="es-CO" sz="1600" dirty="0">
              <a:solidFill>
                <a:schemeClr val="tx1">
                  <a:lumMod val="75000"/>
                  <a:lumOff val="25000"/>
                </a:schemeClr>
              </a:solidFill>
            </a:endParaRPr>
          </a:p>
          <a:p>
            <a:pPr algn="just"/>
            <a:r>
              <a:rPr lang="es-CO" sz="1600" dirty="0">
                <a:solidFill>
                  <a:schemeClr val="tx1">
                    <a:lumMod val="75000"/>
                    <a:lumOff val="25000"/>
                  </a:schemeClr>
                </a:solidFill>
              </a:rPr>
              <a:t>Diseñar reglas de oro que impulsan la convivencia y desarrollo del equipo.</a:t>
            </a:r>
          </a:p>
        </p:txBody>
      </p:sp>
      <p:sp>
        <p:nvSpPr>
          <p:cNvPr id="11" name="Rectángulo 10"/>
          <p:cNvSpPr/>
          <p:nvPr/>
        </p:nvSpPr>
        <p:spPr>
          <a:xfrm>
            <a:off x="6746332" y="5333420"/>
            <a:ext cx="1071525" cy="346247"/>
          </a:xfrm>
          <a:prstGeom prst="rect">
            <a:avLst/>
          </a:prstGeom>
        </p:spPr>
        <p:txBody>
          <a:bodyPr wrap="square" lIns="68577" tIns="34289" rIns="68577" bIns="34289">
            <a:spAutoFit/>
          </a:bodyPr>
          <a:lstStyle/>
          <a:p>
            <a:pPr algn="ctr" defTabSz="685562"/>
            <a:r>
              <a:rPr lang="es-CO" sz="900" dirty="0">
                <a:solidFill>
                  <a:prstClr val="white"/>
                </a:solidFill>
                <a:latin typeface="Calibri"/>
              </a:rPr>
              <a:t>Entre 15</a:t>
            </a:r>
          </a:p>
          <a:p>
            <a:pPr algn="ctr" defTabSz="685562"/>
            <a:r>
              <a:rPr lang="es-CO" sz="900" dirty="0">
                <a:solidFill>
                  <a:prstClr val="white"/>
                </a:solidFill>
                <a:latin typeface="Calibri"/>
              </a:rPr>
              <a:t>Y 20 min.</a:t>
            </a:r>
            <a:endParaRPr lang="es-ES" sz="900" dirty="0">
              <a:solidFill>
                <a:prstClr val="white"/>
              </a:solidFill>
              <a:latin typeface="Calibri"/>
            </a:endParaRPr>
          </a:p>
        </p:txBody>
      </p:sp>
      <p:sp>
        <p:nvSpPr>
          <p:cNvPr id="105" name="Título 2">
            <a:extLst>
              <a:ext uri="{FF2B5EF4-FFF2-40B4-BE49-F238E27FC236}">
                <a16:creationId xmlns:a16="http://schemas.microsoft.com/office/drawing/2014/main" id="{2D15047B-0840-44D3-80C1-255E81E104A1}"/>
              </a:ext>
            </a:extLst>
          </p:cNvPr>
          <p:cNvSpPr txBox="1">
            <a:spLocks/>
          </p:cNvSpPr>
          <p:nvPr/>
        </p:nvSpPr>
        <p:spPr>
          <a:xfrm>
            <a:off x="0" y="107008"/>
            <a:ext cx="8848003" cy="11224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es-ES" sz="2900" b="1" dirty="0">
                <a:solidFill>
                  <a:schemeClr val="tx1">
                    <a:lumMod val="65000"/>
                    <a:lumOff val="35000"/>
                  </a:schemeClr>
                </a:solidFill>
                <a:cs typeface="Calibri Light"/>
              </a:rPr>
              <a:t>VALORACIÓN DE TRABAJO EN EQUIPO – POR</a:t>
            </a:r>
          </a:p>
          <a:p>
            <a:pPr algn="ctr" defTabSz="457200"/>
            <a:endParaRPr lang="es-ES" sz="2400" b="1" dirty="0">
              <a:solidFill>
                <a:schemeClr val="tx1">
                  <a:lumMod val="65000"/>
                  <a:lumOff val="35000"/>
                </a:schemeClr>
              </a:solidFill>
              <a:cs typeface="Calibri Light"/>
            </a:endParaRPr>
          </a:p>
          <a:p>
            <a:pPr algn="ctr" defTabSz="457200"/>
            <a:r>
              <a:rPr lang="es-ES" sz="1800" b="1" dirty="0">
                <a:solidFill>
                  <a:schemeClr val="tx1">
                    <a:lumMod val="65000"/>
                    <a:lumOff val="35000"/>
                  </a:schemeClr>
                </a:solidFill>
                <a:cs typeface="Calibri Light"/>
              </a:rPr>
              <a:t>VALOR AGREGADO</a:t>
            </a:r>
          </a:p>
        </p:txBody>
      </p:sp>
      <p:sp>
        <p:nvSpPr>
          <p:cNvPr id="41" name="Rectángulo 16">
            <a:extLst>
              <a:ext uri="{FF2B5EF4-FFF2-40B4-BE49-F238E27FC236}">
                <a16:creationId xmlns:a16="http://schemas.microsoft.com/office/drawing/2014/main" id="{542D69A6-3603-4795-8D51-14466986A001}"/>
              </a:ext>
            </a:extLst>
          </p:cNvPr>
          <p:cNvSpPr/>
          <p:nvPr/>
        </p:nvSpPr>
        <p:spPr>
          <a:xfrm>
            <a:off x="0" y="6241139"/>
            <a:ext cx="9144000" cy="6455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685546"/>
            <a:endParaRPr lang="es-ES" sz="1400" dirty="0">
              <a:solidFill>
                <a:prstClr val="white"/>
              </a:solidFill>
              <a:latin typeface="+mj-lt"/>
            </a:endParaRPr>
          </a:p>
        </p:txBody>
      </p:sp>
      <p:sp>
        <p:nvSpPr>
          <p:cNvPr id="42" name="Oval 79">
            <a:extLst>
              <a:ext uri="{FF2B5EF4-FFF2-40B4-BE49-F238E27FC236}">
                <a16:creationId xmlns:a16="http://schemas.microsoft.com/office/drawing/2014/main" id="{D06FF79A-9F16-4AEC-8944-0138D80125A2}"/>
              </a:ext>
            </a:extLst>
          </p:cNvPr>
          <p:cNvSpPr/>
          <p:nvPr/>
        </p:nvSpPr>
        <p:spPr bwMode="auto">
          <a:xfrm>
            <a:off x="262211" y="5013652"/>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sp>
        <p:nvSpPr>
          <p:cNvPr id="53" name="Freeform 6">
            <a:extLst>
              <a:ext uri="{FF2B5EF4-FFF2-40B4-BE49-F238E27FC236}">
                <a16:creationId xmlns:a16="http://schemas.microsoft.com/office/drawing/2014/main" id="{6D84342A-8371-4A5C-919C-C5E6B0A5D9FC}"/>
              </a:ext>
            </a:extLst>
          </p:cNvPr>
          <p:cNvSpPr>
            <a:spLocks noEditPoints="1"/>
          </p:cNvSpPr>
          <p:nvPr/>
        </p:nvSpPr>
        <p:spPr bwMode="auto">
          <a:xfrm>
            <a:off x="552515" y="5291333"/>
            <a:ext cx="512773" cy="494025"/>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w="9525">
            <a:noFill/>
            <a:round/>
            <a:headEnd/>
            <a:tailEnd/>
          </a:ln>
        </p:spPr>
        <p:txBody>
          <a:bodyPr/>
          <a:lstStyle/>
          <a:p>
            <a:pPr defTabSz="685546">
              <a:defRPr/>
            </a:pPr>
            <a:endParaRPr lang="en-US" sz="1400" dirty="0">
              <a:solidFill>
                <a:prstClr val="black"/>
              </a:solidFill>
              <a:latin typeface="+mj-lt"/>
            </a:endParaRPr>
          </a:p>
        </p:txBody>
      </p:sp>
      <p:sp>
        <p:nvSpPr>
          <p:cNvPr id="54" name="Oval 7">
            <a:extLst>
              <a:ext uri="{FF2B5EF4-FFF2-40B4-BE49-F238E27FC236}">
                <a16:creationId xmlns:a16="http://schemas.microsoft.com/office/drawing/2014/main" id="{D0C16482-18CB-416B-A0D9-DBC2636AC216}"/>
              </a:ext>
            </a:extLst>
          </p:cNvPr>
          <p:cNvSpPr>
            <a:spLocks noChangeArrowheads="1"/>
          </p:cNvSpPr>
          <p:nvPr/>
        </p:nvSpPr>
        <p:spPr bwMode="auto">
          <a:xfrm>
            <a:off x="1617047" y="5436324"/>
            <a:ext cx="45719" cy="50304"/>
          </a:xfrm>
          <a:prstGeom prst="ellipse">
            <a:avLst/>
          </a:prstGeom>
          <a:solidFill>
            <a:schemeClr val="bg1"/>
          </a:solidFill>
          <a:ln w="9525">
            <a:noFill/>
            <a:round/>
            <a:headEnd/>
            <a:tailEnd/>
          </a:ln>
        </p:spPr>
        <p:txBody>
          <a:bodyPr/>
          <a:lstStyle/>
          <a:p>
            <a:pPr defTabSz="685546">
              <a:defRPr/>
            </a:pPr>
            <a:endParaRPr lang="en-US" sz="1400" dirty="0">
              <a:solidFill>
                <a:prstClr val="black"/>
              </a:solidFill>
              <a:latin typeface="+mj-lt"/>
            </a:endParaRPr>
          </a:p>
        </p:txBody>
      </p:sp>
      <p:sp>
        <p:nvSpPr>
          <p:cNvPr id="55" name="Rectángulo 19">
            <a:extLst>
              <a:ext uri="{FF2B5EF4-FFF2-40B4-BE49-F238E27FC236}">
                <a16:creationId xmlns:a16="http://schemas.microsoft.com/office/drawing/2014/main" id="{E7A9B7A7-3DE2-4A6F-B3CB-15F5A2CB94BC}"/>
              </a:ext>
            </a:extLst>
          </p:cNvPr>
          <p:cNvSpPr/>
          <p:nvPr/>
        </p:nvSpPr>
        <p:spPr>
          <a:xfrm>
            <a:off x="83468" y="6334436"/>
            <a:ext cx="1450865" cy="461665"/>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Medición en línea</a:t>
            </a:r>
          </a:p>
        </p:txBody>
      </p:sp>
      <p:sp>
        <p:nvSpPr>
          <p:cNvPr id="56" name="Rectángulo 19">
            <a:extLst>
              <a:ext uri="{FF2B5EF4-FFF2-40B4-BE49-F238E27FC236}">
                <a16:creationId xmlns:a16="http://schemas.microsoft.com/office/drawing/2014/main" id="{A912A43B-FF25-4A24-8520-A84E2D1BA9FE}"/>
              </a:ext>
            </a:extLst>
          </p:cNvPr>
          <p:cNvSpPr/>
          <p:nvPr/>
        </p:nvSpPr>
        <p:spPr>
          <a:xfrm>
            <a:off x="1702323" y="6390557"/>
            <a:ext cx="1152642" cy="276999"/>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36 Preguntas</a:t>
            </a:r>
          </a:p>
        </p:txBody>
      </p:sp>
      <p:sp>
        <p:nvSpPr>
          <p:cNvPr id="57" name="Oval 79">
            <a:extLst>
              <a:ext uri="{FF2B5EF4-FFF2-40B4-BE49-F238E27FC236}">
                <a16:creationId xmlns:a16="http://schemas.microsoft.com/office/drawing/2014/main" id="{D53B498F-8C40-4B85-AA3C-CABEABA2E7FE}"/>
              </a:ext>
            </a:extLst>
          </p:cNvPr>
          <p:cNvSpPr/>
          <p:nvPr/>
        </p:nvSpPr>
        <p:spPr bwMode="auto">
          <a:xfrm>
            <a:off x="3245349" y="5013651"/>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58" name="Grupo 57">
            <a:extLst>
              <a:ext uri="{FF2B5EF4-FFF2-40B4-BE49-F238E27FC236}">
                <a16:creationId xmlns:a16="http://schemas.microsoft.com/office/drawing/2014/main" id="{8CB0A248-E996-451C-8BD7-F83ACEDAC2F4}"/>
              </a:ext>
            </a:extLst>
          </p:cNvPr>
          <p:cNvGrpSpPr/>
          <p:nvPr/>
        </p:nvGrpSpPr>
        <p:grpSpPr>
          <a:xfrm>
            <a:off x="3489251" y="5179807"/>
            <a:ext cx="577996" cy="717073"/>
            <a:chOff x="4992813" y="4244750"/>
            <a:chExt cx="752581" cy="933667"/>
          </a:xfrm>
        </p:grpSpPr>
        <p:grpSp>
          <p:nvGrpSpPr>
            <p:cNvPr id="59" name="Agrupar 143">
              <a:extLst>
                <a:ext uri="{FF2B5EF4-FFF2-40B4-BE49-F238E27FC236}">
                  <a16:creationId xmlns:a16="http://schemas.microsoft.com/office/drawing/2014/main" id="{01223055-9222-4CCE-90E3-42BF2079C5C4}"/>
                </a:ext>
              </a:extLst>
            </p:cNvPr>
            <p:cNvGrpSpPr>
              <a:grpSpLocks noChangeAspect="1"/>
            </p:cNvGrpSpPr>
            <p:nvPr/>
          </p:nvGrpSpPr>
          <p:grpSpPr>
            <a:xfrm>
              <a:off x="4992813" y="4244750"/>
              <a:ext cx="752581" cy="933667"/>
              <a:chOff x="5619553" y="6158116"/>
              <a:chExt cx="1657350" cy="2035175"/>
            </a:xfrm>
            <a:solidFill>
              <a:srgbClr val="FFFFFF"/>
            </a:solidFill>
          </p:grpSpPr>
          <p:sp>
            <p:nvSpPr>
              <p:cNvPr id="61" name="Freeform 5">
                <a:extLst>
                  <a:ext uri="{FF2B5EF4-FFF2-40B4-BE49-F238E27FC236}">
                    <a16:creationId xmlns:a16="http://schemas.microsoft.com/office/drawing/2014/main" id="{4CE7813C-E28E-48B3-A3C4-9F94D82C5DE3}"/>
                  </a:ext>
                </a:extLst>
              </p:cNvPr>
              <p:cNvSpPr>
                <a:spLocks noEditPoints="1"/>
              </p:cNvSpPr>
              <p:nvPr/>
            </p:nvSpPr>
            <p:spPr bwMode="auto">
              <a:xfrm>
                <a:off x="5619553" y="6158116"/>
                <a:ext cx="1657350" cy="2035175"/>
              </a:xfrm>
              <a:custGeom>
                <a:avLst/>
                <a:gdLst>
                  <a:gd name="T0" fmla="*/ 2048 w 2381"/>
                  <a:gd name="T1" fmla="*/ 907 h 2923"/>
                  <a:gd name="T2" fmla="*/ 2156 w 2381"/>
                  <a:gd name="T3" fmla="*/ 845 h 2923"/>
                  <a:gd name="T4" fmla="*/ 1887 w 2381"/>
                  <a:gd name="T5" fmla="*/ 652 h 2923"/>
                  <a:gd name="T6" fmla="*/ 1862 w 2381"/>
                  <a:gd name="T7" fmla="*/ 750 h 2923"/>
                  <a:gd name="T8" fmla="*/ 1328 w 2381"/>
                  <a:gd name="T9" fmla="*/ 550 h 2923"/>
                  <a:gd name="T10" fmla="*/ 1328 w 2381"/>
                  <a:gd name="T11" fmla="*/ 438 h 2923"/>
                  <a:gd name="T12" fmla="*/ 1398 w 2381"/>
                  <a:gd name="T13" fmla="*/ 333 h 2923"/>
                  <a:gd name="T14" fmla="*/ 1390 w 2381"/>
                  <a:gd name="T15" fmla="*/ 292 h 2923"/>
                  <a:gd name="T16" fmla="*/ 1505 w 2381"/>
                  <a:gd name="T17" fmla="*/ 164 h 2923"/>
                  <a:gd name="T18" fmla="*/ 1505 w 2381"/>
                  <a:gd name="T19" fmla="*/ 149 h 2923"/>
                  <a:gd name="T20" fmla="*/ 1266 w 2381"/>
                  <a:gd name="T21" fmla="*/ 0 h 2923"/>
                  <a:gd name="T22" fmla="*/ 1133 w 2381"/>
                  <a:gd name="T23" fmla="*/ 0 h 2923"/>
                  <a:gd name="T24" fmla="*/ 895 w 2381"/>
                  <a:gd name="T25" fmla="*/ 149 h 2923"/>
                  <a:gd name="T26" fmla="*/ 895 w 2381"/>
                  <a:gd name="T27" fmla="*/ 164 h 2923"/>
                  <a:gd name="T28" fmla="*/ 994 w 2381"/>
                  <a:gd name="T29" fmla="*/ 285 h 2923"/>
                  <a:gd name="T30" fmla="*/ 983 w 2381"/>
                  <a:gd name="T31" fmla="*/ 333 h 2923"/>
                  <a:gd name="T32" fmla="*/ 1054 w 2381"/>
                  <a:gd name="T33" fmla="*/ 438 h 2923"/>
                  <a:gd name="T34" fmla="*/ 1054 w 2381"/>
                  <a:gd name="T35" fmla="*/ 550 h 2923"/>
                  <a:gd name="T36" fmla="*/ 0 w 2381"/>
                  <a:gd name="T37" fmla="*/ 1733 h 2923"/>
                  <a:gd name="T38" fmla="*/ 1191 w 2381"/>
                  <a:gd name="T39" fmla="*/ 2923 h 2923"/>
                  <a:gd name="T40" fmla="*/ 2381 w 2381"/>
                  <a:gd name="T41" fmla="*/ 1733 h 2923"/>
                  <a:gd name="T42" fmla="*/ 2048 w 2381"/>
                  <a:gd name="T43" fmla="*/ 907 h 2923"/>
                  <a:gd name="T44" fmla="*/ 1191 w 2381"/>
                  <a:gd name="T45" fmla="*/ 2726 h 2923"/>
                  <a:gd name="T46" fmla="*/ 198 w 2381"/>
                  <a:gd name="T47" fmla="*/ 1733 h 2923"/>
                  <a:gd name="T48" fmla="*/ 1191 w 2381"/>
                  <a:gd name="T49" fmla="*/ 740 h 2923"/>
                  <a:gd name="T50" fmla="*/ 2184 w 2381"/>
                  <a:gd name="T51" fmla="*/ 1733 h 2923"/>
                  <a:gd name="T52" fmla="*/ 1191 w 2381"/>
                  <a:gd name="T53" fmla="*/ 2726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81" h="2923">
                    <a:moveTo>
                      <a:pt x="2048" y="907"/>
                    </a:moveTo>
                    <a:cubicBezTo>
                      <a:pt x="2156" y="845"/>
                      <a:pt x="2156" y="845"/>
                      <a:pt x="2156" y="845"/>
                    </a:cubicBezTo>
                    <a:cubicBezTo>
                      <a:pt x="2156" y="766"/>
                      <a:pt x="1955" y="629"/>
                      <a:pt x="1887" y="652"/>
                    </a:cubicBezTo>
                    <a:cubicBezTo>
                      <a:pt x="1862" y="750"/>
                      <a:pt x="1862" y="750"/>
                      <a:pt x="1862" y="750"/>
                    </a:cubicBezTo>
                    <a:cubicBezTo>
                      <a:pt x="1707" y="643"/>
                      <a:pt x="1524" y="573"/>
                      <a:pt x="1328" y="550"/>
                    </a:cubicBezTo>
                    <a:cubicBezTo>
                      <a:pt x="1328" y="438"/>
                      <a:pt x="1328" y="438"/>
                      <a:pt x="1328" y="438"/>
                    </a:cubicBezTo>
                    <a:cubicBezTo>
                      <a:pt x="1369" y="421"/>
                      <a:pt x="1398" y="380"/>
                      <a:pt x="1398" y="333"/>
                    </a:cubicBezTo>
                    <a:cubicBezTo>
                      <a:pt x="1398" y="318"/>
                      <a:pt x="1395" y="304"/>
                      <a:pt x="1390" y="292"/>
                    </a:cubicBezTo>
                    <a:cubicBezTo>
                      <a:pt x="1459" y="265"/>
                      <a:pt x="1505" y="218"/>
                      <a:pt x="1505" y="164"/>
                    </a:cubicBezTo>
                    <a:cubicBezTo>
                      <a:pt x="1505" y="149"/>
                      <a:pt x="1505" y="149"/>
                      <a:pt x="1505" y="149"/>
                    </a:cubicBezTo>
                    <a:cubicBezTo>
                      <a:pt x="1505" y="67"/>
                      <a:pt x="1398" y="0"/>
                      <a:pt x="1266" y="0"/>
                    </a:cubicBezTo>
                    <a:cubicBezTo>
                      <a:pt x="1133" y="0"/>
                      <a:pt x="1133" y="0"/>
                      <a:pt x="1133" y="0"/>
                    </a:cubicBezTo>
                    <a:cubicBezTo>
                      <a:pt x="1002" y="0"/>
                      <a:pt x="895" y="67"/>
                      <a:pt x="895" y="149"/>
                    </a:cubicBezTo>
                    <a:cubicBezTo>
                      <a:pt x="895" y="164"/>
                      <a:pt x="895" y="164"/>
                      <a:pt x="895" y="164"/>
                    </a:cubicBezTo>
                    <a:cubicBezTo>
                      <a:pt x="895" y="214"/>
                      <a:pt x="934" y="258"/>
                      <a:pt x="994" y="285"/>
                    </a:cubicBezTo>
                    <a:cubicBezTo>
                      <a:pt x="987" y="299"/>
                      <a:pt x="983" y="316"/>
                      <a:pt x="983" y="333"/>
                    </a:cubicBezTo>
                    <a:cubicBezTo>
                      <a:pt x="983" y="380"/>
                      <a:pt x="1012" y="421"/>
                      <a:pt x="1054" y="438"/>
                    </a:cubicBezTo>
                    <a:cubicBezTo>
                      <a:pt x="1054" y="550"/>
                      <a:pt x="1054" y="550"/>
                      <a:pt x="1054" y="550"/>
                    </a:cubicBezTo>
                    <a:cubicBezTo>
                      <a:pt x="461" y="618"/>
                      <a:pt x="0" y="1122"/>
                      <a:pt x="0" y="1733"/>
                    </a:cubicBezTo>
                    <a:cubicBezTo>
                      <a:pt x="0" y="2390"/>
                      <a:pt x="533" y="2923"/>
                      <a:pt x="1191" y="2923"/>
                    </a:cubicBezTo>
                    <a:cubicBezTo>
                      <a:pt x="1848" y="2923"/>
                      <a:pt x="2381" y="2390"/>
                      <a:pt x="2381" y="1733"/>
                    </a:cubicBezTo>
                    <a:cubicBezTo>
                      <a:pt x="2381" y="1412"/>
                      <a:pt x="2255" y="1121"/>
                      <a:pt x="2048" y="907"/>
                    </a:cubicBezTo>
                    <a:close/>
                    <a:moveTo>
                      <a:pt x="1191" y="2726"/>
                    </a:moveTo>
                    <a:cubicBezTo>
                      <a:pt x="642" y="2726"/>
                      <a:pt x="198" y="2281"/>
                      <a:pt x="198" y="1733"/>
                    </a:cubicBezTo>
                    <a:cubicBezTo>
                      <a:pt x="198" y="1185"/>
                      <a:pt x="642" y="740"/>
                      <a:pt x="1191" y="740"/>
                    </a:cubicBezTo>
                    <a:cubicBezTo>
                      <a:pt x="1739" y="740"/>
                      <a:pt x="2184" y="1185"/>
                      <a:pt x="2184" y="1733"/>
                    </a:cubicBezTo>
                    <a:cubicBezTo>
                      <a:pt x="2184" y="2281"/>
                      <a:pt x="1739" y="2726"/>
                      <a:pt x="1191" y="2726"/>
                    </a:cubicBezTo>
                    <a:close/>
                  </a:path>
                </a:pathLst>
              </a:custGeom>
              <a:grpFill/>
              <a:ln>
                <a:noFill/>
              </a:ln>
            </p:spPr>
            <p:txBody>
              <a:bodyPr/>
              <a:lstStyle/>
              <a:p>
                <a:pPr algn="ctr" defTabSz="685546">
                  <a:defRPr/>
                </a:pPr>
                <a:endParaRPr lang="en-US" sz="1400" dirty="0">
                  <a:solidFill>
                    <a:prstClr val="black"/>
                  </a:solidFill>
                  <a:latin typeface="+mj-lt"/>
                </a:endParaRPr>
              </a:p>
            </p:txBody>
          </p:sp>
          <p:grpSp>
            <p:nvGrpSpPr>
              <p:cNvPr id="62" name="Group 46">
                <a:extLst>
                  <a:ext uri="{FF2B5EF4-FFF2-40B4-BE49-F238E27FC236}">
                    <a16:creationId xmlns:a16="http://schemas.microsoft.com/office/drawing/2014/main" id="{3FFA5B3A-6552-4C67-9E0F-8CE7071C1C71}"/>
                  </a:ext>
                </a:extLst>
              </p:cNvPr>
              <p:cNvGrpSpPr/>
              <p:nvPr/>
            </p:nvGrpSpPr>
            <p:grpSpPr bwMode="auto">
              <a:xfrm>
                <a:off x="5819807" y="6705842"/>
                <a:ext cx="1256841" cy="1275227"/>
                <a:chOff x="6405563" y="1277938"/>
                <a:chExt cx="1543050" cy="1565275"/>
              </a:xfrm>
              <a:grpFill/>
            </p:grpSpPr>
            <p:sp>
              <p:nvSpPr>
                <p:cNvPr id="63" name="Freeform 6">
                  <a:extLst>
                    <a:ext uri="{FF2B5EF4-FFF2-40B4-BE49-F238E27FC236}">
                      <a16:creationId xmlns:a16="http://schemas.microsoft.com/office/drawing/2014/main" id="{72F18A69-0028-41B9-97DE-EC475A5A7CDC}"/>
                    </a:ext>
                  </a:extLst>
                </p:cNvPr>
                <p:cNvSpPr>
                  <a:spLocks/>
                </p:cNvSpPr>
                <p:nvPr/>
              </p:nvSpPr>
              <p:spPr bwMode="auto">
                <a:xfrm>
                  <a:off x="7146926" y="1277938"/>
                  <a:ext cx="98425" cy="200025"/>
                </a:xfrm>
                <a:custGeom>
                  <a:avLst/>
                  <a:gdLst>
                    <a:gd name="T0" fmla="*/ 45 w 117"/>
                    <a:gd name="T1" fmla="*/ 0 h 234"/>
                    <a:gd name="T2" fmla="*/ 72 w 117"/>
                    <a:gd name="T3" fmla="*/ 0 h 234"/>
                    <a:gd name="T4" fmla="*/ 117 w 117"/>
                    <a:gd name="T5" fmla="*/ 45 h 234"/>
                    <a:gd name="T6" fmla="*/ 117 w 117"/>
                    <a:gd name="T7" fmla="*/ 189 h 234"/>
                    <a:gd name="T8" fmla="*/ 72 w 117"/>
                    <a:gd name="T9" fmla="*/ 234 h 234"/>
                    <a:gd name="T10" fmla="*/ 45 w 117"/>
                    <a:gd name="T11" fmla="*/ 234 h 234"/>
                    <a:gd name="T12" fmla="*/ 0 w 117"/>
                    <a:gd name="T13" fmla="*/ 189 h 234"/>
                    <a:gd name="T14" fmla="*/ 0 w 117"/>
                    <a:gd name="T15" fmla="*/ 45 h 234"/>
                    <a:gd name="T16" fmla="*/ 45 w 11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4">
                      <a:moveTo>
                        <a:pt x="45" y="0"/>
                      </a:moveTo>
                      <a:cubicBezTo>
                        <a:pt x="72" y="0"/>
                        <a:pt x="72" y="0"/>
                        <a:pt x="72" y="0"/>
                      </a:cubicBezTo>
                      <a:cubicBezTo>
                        <a:pt x="97" y="0"/>
                        <a:pt x="117" y="20"/>
                        <a:pt x="117" y="45"/>
                      </a:cubicBezTo>
                      <a:cubicBezTo>
                        <a:pt x="117" y="189"/>
                        <a:pt x="117" y="189"/>
                        <a:pt x="117" y="189"/>
                      </a:cubicBezTo>
                      <a:cubicBezTo>
                        <a:pt x="117" y="214"/>
                        <a:pt x="97" y="234"/>
                        <a:pt x="72" y="234"/>
                      </a:cubicBezTo>
                      <a:cubicBezTo>
                        <a:pt x="45" y="234"/>
                        <a:pt x="45" y="234"/>
                        <a:pt x="45" y="234"/>
                      </a:cubicBezTo>
                      <a:cubicBezTo>
                        <a:pt x="20" y="234"/>
                        <a:pt x="0" y="214"/>
                        <a:pt x="0" y="189"/>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4" name="Freeform 7">
                  <a:extLst>
                    <a:ext uri="{FF2B5EF4-FFF2-40B4-BE49-F238E27FC236}">
                      <a16:creationId xmlns:a16="http://schemas.microsoft.com/office/drawing/2014/main" id="{F2289267-B38D-4879-9302-221818D27FE4}"/>
                    </a:ext>
                  </a:extLst>
                </p:cNvPr>
                <p:cNvSpPr>
                  <a:spLocks/>
                </p:cNvSpPr>
                <p:nvPr/>
              </p:nvSpPr>
              <p:spPr bwMode="auto">
                <a:xfrm>
                  <a:off x="7146926" y="2644775"/>
                  <a:ext cx="98425" cy="198438"/>
                </a:xfrm>
                <a:custGeom>
                  <a:avLst/>
                  <a:gdLst>
                    <a:gd name="T0" fmla="*/ 45 w 117"/>
                    <a:gd name="T1" fmla="*/ 0 h 233"/>
                    <a:gd name="T2" fmla="*/ 72 w 117"/>
                    <a:gd name="T3" fmla="*/ 0 h 233"/>
                    <a:gd name="T4" fmla="*/ 117 w 117"/>
                    <a:gd name="T5" fmla="*/ 45 h 233"/>
                    <a:gd name="T6" fmla="*/ 117 w 117"/>
                    <a:gd name="T7" fmla="*/ 188 h 233"/>
                    <a:gd name="T8" fmla="*/ 72 w 117"/>
                    <a:gd name="T9" fmla="*/ 233 h 233"/>
                    <a:gd name="T10" fmla="*/ 45 w 117"/>
                    <a:gd name="T11" fmla="*/ 233 h 233"/>
                    <a:gd name="T12" fmla="*/ 0 w 117"/>
                    <a:gd name="T13" fmla="*/ 188 h 233"/>
                    <a:gd name="T14" fmla="*/ 0 w 117"/>
                    <a:gd name="T15" fmla="*/ 45 h 233"/>
                    <a:gd name="T16" fmla="*/ 45 w 117"/>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3">
                      <a:moveTo>
                        <a:pt x="45" y="0"/>
                      </a:moveTo>
                      <a:cubicBezTo>
                        <a:pt x="72" y="0"/>
                        <a:pt x="72" y="0"/>
                        <a:pt x="72" y="0"/>
                      </a:cubicBezTo>
                      <a:cubicBezTo>
                        <a:pt x="97" y="0"/>
                        <a:pt x="117" y="20"/>
                        <a:pt x="117" y="45"/>
                      </a:cubicBezTo>
                      <a:cubicBezTo>
                        <a:pt x="117" y="188"/>
                        <a:pt x="117" y="188"/>
                        <a:pt x="117" y="188"/>
                      </a:cubicBezTo>
                      <a:cubicBezTo>
                        <a:pt x="117" y="213"/>
                        <a:pt x="97" y="233"/>
                        <a:pt x="72" y="233"/>
                      </a:cubicBezTo>
                      <a:cubicBezTo>
                        <a:pt x="45" y="233"/>
                        <a:pt x="45" y="233"/>
                        <a:pt x="45" y="233"/>
                      </a:cubicBezTo>
                      <a:cubicBezTo>
                        <a:pt x="20" y="233"/>
                        <a:pt x="0" y="213"/>
                        <a:pt x="0" y="188"/>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5" name="Freeform 8">
                  <a:extLst>
                    <a:ext uri="{FF2B5EF4-FFF2-40B4-BE49-F238E27FC236}">
                      <a16:creationId xmlns:a16="http://schemas.microsoft.com/office/drawing/2014/main" id="{97AF9322-876C-416D-9437-92DB89C56025}"/>
                    </a:ext>
                  </a:extLst>
                </p:cNvPr>
                <p:cNvSpPr>
                  <a:spLocks/>
                </p:cNvSpPr>
                <p:nvPr/>
              </p:nvSpPr>
              <p:spPr bwMode="auto">
                <a:xfrm>
                  <a:off x="6405563" y="2020888"/>
                  <a:ext cx="200025" cy="100013"/>
                </a:xfrm>
                <a:custGeom>
                  <a:avLst/>
                  <a:gdLst>
                    <a:gd name="T0" fmla="*/ 0 w 234"/>
                    <a:gd name="T1" fmla="*/ 72 h 117"/>
                    <a:gd name="T2" fmla="*/ 0 w 234"/>
                    <a:gd name="T3" fmla="*/ 45 h 117"/>
                    <a:gd name="T4" fmla="*/ 45 w 234"/>
                    <a:gd name="T5" fmla="*/ 0 h 117"/>
                    <a:gd name="T6" fmla="*/ 189 w 234"/>
                    <a:gd name="T7" fmla="*/ 0 h 117"/>
                    <a:gd name="T8" fmla="*/ 234 w 234"/>
                    <a:gd name="T9" fmla="*/ 45 h 117"/>
                    <a:gd name="T10" fmla="*/ 234 w 234"/>
                    <a:gd name="T11" fmla="*/ 72 h 117"/>
                    <a:gd name="T12" fmla="*/ 189 w 234"/>
                    <a:gd name="T13" fmla="*/ 117 h 117"/>
                    <a:gd name="T14" fmla="*/ 45 w 234"/>
                    <a:gd name="T15" fmla="*/ 117 h 117"/>
                    <a:gd name="T16" fmla="*/ 0 w 234"/>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17">
                      <a:moveTo>
                        <a:pt x="0" y="72"/>
                      </a:moveTo>
                      <a:cubicBezTo>
                        <a:pt x="0" y="45"/>
                        <a:pt x="0" y="45"/>
                        <a:pt x="0" y="45"/>
                      </a:cubicBezTo>
                      <a:cubicBezTo>
                        <a:pt x="0" y="21"/>
                        <a:pt x="20" y="0"/>
                        <a:pt x="45" y="0"/>
                      </a:cubicBezTo>
                      <a:cubicBezTo>
                        <a:pt x="189" y="0"/>
                        <a:pt x="189" y="0"/>
                        <a:pt x="189" y="0"/>
                      </a:cubicBezTo>
                      <a:cubicBezTo>
                        <a:pt x="214" y="0"/>
                        <a:pt x="234" y="21"/>
                        <a:pt x="234" y="45"/>
                      </a:cubicBezTo>
                      <a:cubicBezTo>
                        <a:pt x="234" y="72"/>
                        <a:pt x="234" y="72"/>
                        <a:pt x="234" y="72"/>
                      </a:cubicBezTo>
                      <a:cubicBezTo>
                        <a:pt x="234" y="97"/>
                        <a:pt x="214" y="117"/>
                        <a:pt x="189"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6" name="Freeform 9">
                  <a:extLst>
                    <a:ext uri="{FF2B5EF4-FFF2-40B4-BE49-F238E27FC236}">
                      <a16:creationId xmlns:a16="http://schemas.microsoft.com/office/drawing/2014/main" id="{E019CD65-DF97-49DD-AB44-A0B9F21D3A99}"/>
                    </a:ext>
                  </a:extLst>
                </p:cNvPr>
                <p:cNvSpPr>
                  <a:spLocks/>
                </p:cNvSpPr>
                <p:nvPr/>
              </p:nvSpPr>
              <p:spPr bwMode="auto">
                <a:xfrm>
                  <a:off x="7748588" y="2020888"/>
                  <a:ext cx="200025" cy="100013"/>
                </a:xfrm>
                <a:custGeom>
                  <a:avLst/>
                  <a:gdLst>
                    <a:gd name="T0" fmla="*/ 0 w 233"/>
                    <a:gd name="T1" fmla="*/ 72 h 117"/>
                    <a:gd name="T2" fmla="*/ 0 w 233"/>
                    <a:gd name="T3" fmla="*/ 45 h 117"/>
                    <a:gd name="T4" fmla="*/ 45 w 233"/>
                    <a:gd name="T5" fmla="*/ 0 h 117"/>
                    <a:gd name="T6" fmla="*/ 188 w 233"/>
                    <a:gd name="T7" fmla="*/ 0 h 117"/>
                    <a:gd name="T8" fmla="*/ 233 w 233"/>
                    <a:gd name="T9" fmla="*/ 45 h 117"/>
                    <a:gd name="T10" fmla="*/ 233 w 233"/>
                    <a:gd name="T11" fmla="*/ 72 h 117"/>
                    <a:gd name="T12" fmla="*/ 188 w 233"/>
                    <a:gd name="T13" fmla="*/ 117 h 117"/>
                    <a:gd name="T14" fmla="*/ 45 w 233"/>
                    <a:gd name="T15" fmla="*/ 117 h 117"/>
                    <a:gd name="T16" fmla="*/ 0 w 233"/>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17">
                      <a:moveTo>
                        <a:pt x="0" y="72"/>
                      </a:moveTo>
                      <a:cubicBezTo>
                        <a:pt x="0" y="45"/>
                        <a:pt x="0" y="45"/>
                        <a:pt x="0" y="45"/>
                      </a:cubicBezTo>
                      <a:cubicBezTo>
                        <a:pt x="0" y="21"/>
                        <a:pt x="20" y="0"/>
                        <a:pt x="45" y="0"/>
                      </a:cubicBezTo>
                      <a:cubicBezTo>
                        <a:pt x="188" y="0"/>
                        <a:pt x="188" y="0"/>
                        <a:pt x="188" y="0"/>
                      </a:cubicBezTo>
                      <a:cubicBezTo>
                        <a:pt x="213" y="0"/>
                        <a:pt x="233" y="21"/>
                        <a:pt x="233" y="45"/>
                      </a:cubicBezTo>
                      <a:cubicBezTo>
                        <a:pt x="233" y="72"/>
                        <a:pt x="233" y="72"/>
                        <a:pt x="233" y="72"/>
                      </a:cubicBezTo>
                      <a:cubicBezTo>
                        <a:pt x="233" y="97"/>
                        <a:pt x="213" y="117"/>
                        <a:pt x="188"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7" name="Freeform 10">
                  <a:extLst>
                    <a:ext uri="{FF2B5EF4-FFF2-40B4-BE49-F238E27FC236}">
                      <a16:creationId xmlns:a16="http://schemas.microsoft.com/office/drawing/2014/main" id="{B70B0372-8A4E-41EB-B355-25F19140A915}"/>
                    </a:ext>
                  </a:extLst>
                </p:cNvPr>
                <p:cNvSpPr>
                  <a:spLocks/>
                </p:cNvSpPr>
                <p:nvPr/>
              </p:nvSpPr>
              <p:spPr bwMode="auto">
                <a:xfrm>
                  <a:off x="7508876" y="1423988"/>
                  <a:ext cx="60325" cy="85725"/>
                </a:xfrm>
                <a:custGeom>
                  <a:avLst/>
                  <a:gdLst>
                    <a:gd name="T0" fmla="*/ 58 w 72"/>
                    <a:gd name="T1" fmla="*/ 4 h 100"/>
                    <a:gd name="T2" fmla="*/ 65 w 72"/>
                    <a:gd name="T3" fmla="*/ 8 h 100"/>
                    <a:gd name="T4" fmla="*/ 67 w 72"/>
                    <a:gd name="T5" fmla="*/ 31 h 100"/>
                    <a:gd name="T6" fmla="*/ 35 w 72"/>
                    <a:gd name="T7" fmla="*/ 86 h 100"/>
                    <a:gd name="T8" fmla="*/ 14 w 72"/>
                    <a:gd name="T9" fmla="*/ 96 h 100"/>
                    <a:gd name="T10" fmla="*/ 7 w 72"/>
                    <a:gd name="T11" fmla="*/ 92 h 100"/>
                    <a:gd name="T12" fmla="*/ 6 w 72"/>
                    <a:gd name="T13" fmla="*/ 68 h 100"/>
                    <a:gd name="T14" fmla="*/ 37 w 72"/>
                    <a:gd name="T15" fmla="*/ 14 h 100"/>
                    <a:gd name="T16" fmla="*/ 58 w 72"/>
                    <a:gd name="T17"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4"/>
                      </a:moveTo>
                      <a:cubicBezTo>
                        <a:pt x="65" y="8"/>
                        <a:pt x="65" y="8"/>
                        <a:pt x="65" y="8"/>
                      </a:cubicBezTo>
                      <a:cubicBezTo>
                        <a:pt x="71" y="11"/>
                        <a:pt x="72" y="22"/>
                        <a:pt x="67" y="31"/>
                      </a:cubicBezTo>
                      <a:cubicBezTo>
                        <a:pt x="35" y="86"/>
                        <a:pt x="35" y="86"/>
                        <a:pt x="35" y="86"/>
                      </a:cubicBezTo>
                      <a:cubicBezTo>
                        <a:pt x="30" y="95"/>
                        <a:pt x="20" y="100"/>
                        <a:pt x="14" y="96"/>
                      </a:cubicBezTo>
                      <a:cubicBezTo>
                        <a:pt x="7" y="92"/>
                        <a:pt x="7" y="92"/>
                        <a:pt x="7" y="92"/>
                      </a:cubicBezTo>
                      <a:cubicBezTo>
                        <a:pt x="1" y="88"/>
                        <a:pt x="0" y="78"/>
                        <a:pt x="6" y="68"/>
                      </a:cubicBezTo>
                      <a:cubicBezTo>
                        <a:pt x="37" y="14"/>
                        <a:pt x="37" y="14"/>
                        <a:pt x="37" y="14"/>
                      </a:cubicBezTo>
                      <a:cubicBezTo>
                        <a:pt x="42" y="5"/>
                        <a:pt x="52" y="0"/>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8" name="Freeform 11">
                  <a:extLst>
                    <a:ext uri="{FF2B5EF4-FFF2-40B4-BE49-F238E27FC236}">
                      <a16:creationId xmlns:a16="http://schemas.microsoft.com/office/drawing/2014/main" id="{740949F7-7669-4781-9A18-6AFE1D352919}"/>
                    </a:ext>
                  </a:extLst>
                </p:cNvPr>
                <p:cNvSpPr>
                  <a:spLocks/>
                </p:cNvSpPr>
                <p:nvPr/>
              </p:nvSpPr>
              <p:spPr bwMode="auto">
                <a:xfrm>
                  <a:off x="7740651" y="1690688"/>
                  <a:ext cx="84138" cy="61913"/>
                </a:xfrm>
                <a:custGeom>
                  <a:avLst/>
                  <a:gdLst>
                    <a:gd name="T0" fmla="*/ 92 w 99"/>
                    <a:gd name="T1" fmla="*/ 7 h 72"/>
                    <a:gd name="T2" fmla="*/ 96 w 99"/>
                    <a:gd name="T3" fmla="*/ 14 h 72"/>
                    <a:gd name="T4" fmla="*/ 85 w 99"/>
                    <a:gd name="T5" fmla="*/ 35 h 72"/>
                    <a:gd name="T6" fmla="*/ 31 w 99"/>
                    <a:gd name="T7" fmla="*/ 66 h 72"/>
                    <a:gd name="T8" fmla="*/ 8 w 99"/>
                    <a:gd name="T9" fmla="*/ 65 h 72"/>
                    <a:gd name="T10" fmla="*/ 4 w 99"/>
                    <a:gd name="T11" fmla="*/ 58 h 72"/>
                    <a:gd name="T12" fmla="*/ 14 w 99"/>
                    <a:gd name="T13" fmla="*/ 37 h 72"/>
                    <a:gd name="T14" fmla="*/ 68 w 99"/>
                    <a:gd name="T15" fmla="*/ 5 h 72"/>
                    <a:gd name="T16" fmla="*/ 92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7"/>
                      </a:moveTo>
                      <a:cubicBezTo>
                        <a:pt x="96" y="14"/>
                        <a:pt x="96" y="14"/>
                        <a:pt x="96" y="14"/>
                      </a:cubicBezTo>
                      <a:cubicBezTo>
                        <a:pt x="99" y="20"/>
                        <a:pt x="95" y="30"/>
                        <a:pt x="85" y="35"/>
                      </a:cubicBezTo>
                      <a:cubicBezTo>
                        <a:pt x="31" y="66"/>
                        <a:pt x="31" y="66"/>
                        <a:pt x="31" y="66"/>
                      </a:cubicBezTo>
                      <a:cubicBezTo>
                        <a:pt x="22" y="72"/>
                        <a:pt x="11" y="71"/>
                        <a:pt x="8" y="65"/>
                      </a:cubicBezTo>
                      <a:cubicBezTo>
                        <a:pt x="4" y="58"/>
                        <a:pt x="4" y="58"/>
                        <a:pt x="4" y="58"/>
                      </a:cubicBezTo>
                      <a:cubicBezTo>
                        <a:pt x="0" y="52"/>
                        <a:pt x="5" y="42"/>
                        <a:pt x="14" y="37"/>
                      </a:cubicBezTo>
                      <a:cubicBezTo>
                        <a:pt x="68" y="5"/>
                        <a:pt x="68" y="5"/>
                        <a:pt x="68" y="5"/>
                      </a:cubicBezTo>
                      <a:cubicBezTo>
                        <a:pt x="78" y="0"/>
                        <a:pt x="88" y="1"/>
                        <a:pt x="9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9" name="Freeform 12">
                  <a:extLst>
                    <a:ext uri="{FF2B5EF4-FFF2-40B4-BE49-F238E27FC236}">
                      <a16:creationId xmlns:a16="http://schemas.microsoft.com/office/drawing/2014/main" id="{3B180BB6-2E2B-4415-9D51-9838A0FEF9ED}"/>
                    </a:ext>
                  </a:extLst>
                </p:cNvPr>
                <p:cNvSpPr>
                  <a:spLocks/>
                </p:cNvSpPr>
                <p:nvPr/>
              </p:nvSpPr>
              <p:spPr bwMode="auto">
                <a:xfrm>
                  <a:off x="7508876" y="2613025"/>
                  <a:ext cx="60325" cy="84138"/>
                </a:xfrm>
                <a:custGeom>
                  <a:avLst/>
                  <a:gdLst>
                    <a:gd name="T0" fmla="*/ 58 w 72"/>
                    <a:gd name="T1" fmla="*/ 96 h 100"/>
                    <a:gd name="T2" fmla="*/ 65 w 72"/>
                    <a:gd name="T3" fmla="*/ 92 h 100"/>
                    <a:gd name="T4" fmla="*/ 67 w 72"/>
                    <a:gd name="T5" fmla="*/ 68 h 100"/>
                    <a:gd name="T6" fmla="*/ 35 w 72"/>
                    <a:gd name="T7" fmla="*/ 14 h 100"/>
                    <a:gd name="T8" fmla="*/ 14 w 72"/>
                    <a:gd name="T9" fmla="*/ 4 h 100"/>
                    <a:gd name="T10" fmla="*/ 7 w 72"/>
                    <a:gd name="T11" fmla="*/ 8 h 100"/>
                    <a:gd name="T12" fmla="*/ 6 w 72"/>
                    <a:gd name="T13" fmla="*/ 31 h 100"/>
                    <a:gd name="T14" fmla="*/ 37 w 72"/>
                    <a:gd name="T15" fmla="*/ 86 h 100"/>
                    <a:gd name="T16" fmla="*/ 58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96"/>
                      </a:moveTo>
                      <a:cubicBezTo>
                        <a:pt x="65" y="92"/>
                        <a:pt x="65" y="92"/>
                        <a:pt x="65" y="92"/>
                      </a:cubicBezTo>
                      <a:cubicBezTo>
                        <a:pt x="71" y="88"/>
                        <a:pt x="72" y="78"/>
                        <a:pt x="67" y="68"/>
                      </a:cubicBezTo>
                      <a:cubicBezTo>
                        <a:pt x="35" y="14"/>
                        <a:pt x="35" y="14"/>
                        <a:pt x="35" y="14"/>
                      </a:cubicBezTo>
                      <a:cubicBezTo>
                        <a:pt x="30" y="5"/>
                        <a:pt x="20" y="0"/>
                        <a:pt x="14" y="4"/>
                      </a:cubicBezTo>
                      <a:cubicBezTo>
                        <a:pt x="7" y="8"/>
                        <a:pt x="7" y="8"/>
                        <a:pt x="7" y="8"/>
                      </a:cubicBezTo>
                      <a:cubicBezTo>
                        <a:pt x="1" y="11"/>
                        <a:pt x="0" y="22"/>
                        <a:pt x="6" y="31"/>
                      </a:cubicBezTo>
                      <a:cubicBezTo>
                        <a:pt x="37" y="86"/>
                        <a:pt x="37" y="86"/>
                        <a:pt x="37" y="86"/>
                      </a:cubicBezTo>
                      <a:cubicBezTo>
                        <a:pt x="42" y="95"/>
                        <a:pt x="52" y="100"/>
                        <a:pt x="5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0" name="Freeform 13">
                  <a:extLst>
                    <a:ext uri="{FF2B5EF4-FFF2-40B4-BE49-F238E27FC236}">
                      <a16:creationId xmlns:a16="http://schemas.microsoft.com/office/drawing/2014/main" id="{2C28B89D-039D-4EAA-9859-4DD10E462BB6}"/>
                    </a:ext>
                  </a:extLst>
                </p:cNvPr>
                <p:cNvSpPr>
                  <a:spLocks/>
                </p:cNvSpPr>
                <p:nvPr/>
              </p:nvSpPr>
              <p:spPr bwMode="auto">
                <a:xfrm>
                  <a:off x="7740651" y="2370138"/>
                  <a:ext cx="84138" cy="60325"/>
                </a:xfrm>
                <a:custGeom>
                  <a:avLst/>
                  <a:gdLst>
                    <a:gd name="T0" fmla="*/ 92 w 99"/>
                    <a:gd name="T1" fmla="*/ 65 h 72"/>
                    <a:gd name="T2" fmla="*/ 96 w 99"/>
                    <a:gd name="T3" fmla="*/ 58 h 72"/>
                    <a:gd name="T4" fmla="*/ 85 w 99"/>
                    <a:gd name="T5" fmla="*/ 37 h 72"/>
                    <a:gd name="T6" fmla="*/ 31 w 99"/>
                    <a:gd name="T7" fmla="*/ 5 h 72"/>
                    <a:gd name="T8" fmla="*/ 8 w 99"/>
                    <a:gd name="T9" fmla="*/ 7 h 72"/>
                    <a:gd name="T10" fmla="*/ 4 w 99"/>
                    <a:gd name="T11" fmla="*/ 14 h 72"/>
                    <a:gd name="T12" fmla="*/ 14 w 99"/>
                    <a:gd name="T13" fmla="*/ 35 h 72"/>
                    <a:gd name="T14" fmla="*/ 68 w 99"/>
                    <a:gd name="T15" fmla="*/ 66 h 72"/>
                    <a:gd name="T16" fmla="*/ 92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65"/>
                      </a:moveTo>
                      <a:cubicBezTo>
                        <a:pt x="96" y="58"/>
                        <a:pt x="96" y="58"/>
                        <a:pt x="96" y="58"/>
                      </a:cubicBezTo>
                      <a:cubicBezTo>
                        <a:pt x="99" y="52"/>
                        <a:pt x="95" y="42"/>
                        <a:pt x="85" y="37"/>
                      </a:cubicBezTo>
                      <a:cubicBezTo>
                        <a:pt x="31" y="5"/>
                        <a:pt x="31" y="5"/>
                        <a:pt x="31" y="5"/>
                      </a:cubicBezTo>
                      <a:cubicBezTo>
                        <a:pt x="22" y="0"/>
                        <a:pt x="11" y="1"/>
                        <a:pt x="8" y="7"/>
                      </a:cubicBezTo>
                      <a:cubicBezTo>
                        <a:pt x="4" y="14"/>
                        <a:pt x="4" y="14"/>
                        <a:pt x="4" y="14"/>
                      </a:cubicBezTo>
                      <a:cubicBezTo>
                        <a:pt x="0" y="20"/>
                        <a:pt x="5" y="30"/>
                        <a:pt x="14" y="35"/>
                      </a:cubicBezTo>
                      <a:cubicBezTo>
                        <a:pt x="68" y="66"/>
                        <a:pt x="68" y="66"/>
                        <a:pt x="68" y="66"/>
                      </a:cubicBezTo>
                      <a:cubicBezTo>
                        <a:pt x="78" y="72"/>
                        <a:pt x="88" y="71"/>
                        <a:pt x="9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1" name="Freeform 14">
                  <a:extLst>
                    <a:ext uri="{FF2B5EF4-FFF2-40B4-BE49-F238E27FC236}">
                      <a16:creationId xmlns:a16="http://schemas.microsoft.com/office/drawing/2014/main" id="{C26C9D5E-E327-4118-974C-830E5CBFAF88}"/>
                    </a:ext>
                  </a:extLst>
                </p:cNvPr>
                <p:cNvSpPr>
                  <a:spLocks/>
                </p:cNvSpPr>
                <p:nvPr/>
              </p:nvSpPr>
              <p:spPr bwMode="auto">
                <a:xfrm>
                  <a:off x="6823076" y="2613025"/>
                  <a:ext cx="61913" cy="84138"/>
                </a:xfrm>
                <a:custGeom>
                  <a:avLst/>
                  <a:gdLst>
                    <a:gd name="T0" fmla="*/ 14 w 72"/>
                    <a:gd name="T1" fmla="*/ 96 h 100"/>
                    <a:gd name="T2" fmla="*/ 7 w 72"/>
                    <a:gd name="T3" fmla="*/ 92 h 100"/>
                    <a:gd name="T4" fmla="*/ 6 w 72"/>
                    <a:gd name="T5" fmla="*/ 68 h 100"/>
                    <a:gd name="T6" fmla="*/ 37 w 72"/>
                    <a:gd name="T7" fmla="*/ 14 h 100"/>
                    <a:gd name="T8" fmla="*/ 58 w 72"/>
                    <a:gd name="T9" fmla="*/ 4 h 100"/>
                    <a:gd name="T10" fmla="*/ 65 w 72"/>
                    <a:gd name="T11" fmla="*/ 8 h 100"/>
                    <a:gd name="T12" fmla="*/ 67 w 72"/>
                    <a:gd name="T13" fmla="*/ 31 h 100"/>
                    <a:gd name="T14" fmla="*/ 35 w 72"/>
                    <a:gd name="T15" fmla="*/ 86 h 100"/>
                    <a:gd name="T16" fmla="*/ 14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14" y="96"/>
                      </a:moveTo>
                      <a:cubicBezTo>
                        <a:pt x="7" y="92"/>
                        <a:pt x="7" y="92"/>
                        <a:pt x="7" y="92"/>
                      </a:cubicBezTo>
                      <a:cubicBezTo>
                        <a:pt x="1" y="88"/>
                        <a:pt x="0" y="78"/>
                        <a:pt x="6" y="68"/>
                      </a:cubicBezTo>
                      <a:cubicBezTo>
                        <a:pt x="37" y="14"/>
                        <a:pt x="37" y="14"/>
                        <a:pt x="37" y="14"/>
                      </a:cubicBezTo>
                      <a:cubicBezTo>
                        <a:pt x="43" y="5"/>
                        <a:pt x="52" y="0"/>
                        <a:pt x="58" y="4"/>
                      </a:cubicBezTo>
                      <a:cubicBezTo>
                        <a:pt x="65" y="8"/>
                        <a:pt x="65" y="8"/>
                        <a:pt x="65" y="8"/>
                      </a:cubicBezTo>
                      <a:cubicBezTo>
                        <a:pt x="71" y="11"/>
                        <a:pt x="72" y="22"/>
                        <a:pt x="67" y="31"/>
                      </a:cubicBezTo>
                      <a:cubicBezTo>
                        <a:pt x="35" y="86"/>
                        <a:pt x="35" y="86"/>
                        <a:pt x="35" y="86"/>
                      </a:cubicBezTo>
                      <a:cubicBezTo>
                        <a:pt x="30" y="95"/>
                        <a:pt x="21" y="100"/>
                        <a:pt x="1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2" name="Freeform 15">
                  <a:extLst>
                    <a:ext uri="{FF2B5EF4-FFF2-40B4-BE49-F238E27FC236}">
                      <a16:creationId xmlns:a16="http://schemas.microsoft.com/office/drawing/2014/main" id="{1B521E2C-2339-48EC-BF05-9B8965D143D5}"/>
                    </a:ext>
                  </a:extLst>
                </p:cNvPr>
                <p:cNvSpPr>
                  <a:spLocks/>
                </p:cNvSpPr>
                <p:nvPr/>
              </p:nvSpPr>
              <p:spPr bwMode="auto">
                <a:xfrm>
                  <a:off x="6567488" y="2370138"/>
                  <a:ext cx="85725" cy="60325"/>
                </a:xfrm>
                <a:custGeom>
                  <a:avLst/>
                  <a:gdLst>
                    <a:gd name="T0" fmla="*/ 8 w 99"/>
                    <a:gd name="T1" fmla="*/ 65 h 72"/>
                    <a:gd name="T2" fmla="*/ 4 w 99"/>
                    <a:gd name="T3" fmla="*/ 58 h 72"/>
                    <a:gd name="T4" fmla="*/ 14 w 99"/>
                    <a:gd name="T5" fmla="*/ 37 h 72"/>
                    <a:gd name="T6" fmla="*/ 68 w 99"/>
                    <a:gd name="T7" fmla="*/ 5 h 72"/>
                    <a:gd name="T8" fmla="*/ 92 w 99"/>
                    <a:gd name="T9" fmla="*/ 7 h 72"/>
                    <a:gd name="T10" fmla="*/ 96 w 99"/>
                    <a:gd name="T11" fmla="*/ 14 h 72"/>
                    <a:gd name="T12" fmla="*/ 85 w 99"/>
                    <a:gd name="T13" fmla="*/ 35 h 72"/>
                    <a:gd name="T14" fmla="*/ 31 w 99"/>
                    <a:gd name="T15" fmla="*/ 66 h 72"/>
                    <a:gd name="T16" fmla="*/ 8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65"/>
                      </a:moveTo>
                      <a:cubicBezTo>
                        <a:pt x="4" y="58"/>
                        <a:pt x="4" y="58"/>
                        <a:pt x="4" y="58"/>
                      </a:cubicBezTo>
                      <a:cubicBezTo>
                        <a:pt x="0" y="52"/>
                        <a:pt x="5" y="42"/>
                        <a:pt x="14" y="37"/>
                      </a:cubicBezTo>
                      <a:cubicBezTo>
                        <a:pt x="68" y="5"/>
                        <a:pt x="68" y="5"/>
                        <a:pt x="68" y="5"/>
                      </a:cubicBezTo>
                      <a:cubicBezTo>
                        <a:pt x="78" y="0"/>
                        <a:pt x="88" y="1"/>
                        <a:pt x="92" y="7"/>
                      </a:cubicBezTo>
                      <a:cubicBezTo>
                        <a:pt x="96" y="14"/>
                        <a:pt x="96" y="14"/>
                        <a:pt x="96" y="14"/>
                      </a:cubicBezTo>
                      <a:cubicBezTo>
                        <a:pt x="99" y="20"/>
                        <a:pt x="95" y="30"/>
                        <a:pt x="85" y="35"/>
                      </a:cubicBezTo>
                      <a:cubicBezTo>
                        <a:pt x="31" y="66"/>
                        <a:pt x="31" y="66"/>
                        <a:pt x="31" y="66"/>
                      </a:cubicBezTo>
                      <a:cubicBezTo>
                        <a:pt x="22" y="72"/>
                        <a:pt x="11" y="71"/>
                        <a:pt x="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3" name="Freeform 16">
                  <a:extLst>
                    <a:ext uri="{FF2B5EF4-FFF2-40B4-BE49-F238E27FC236}">
                      <a16:creationId xmlns:a16="http://schemas.microsoft.com/office/drawing/2014/main" id="{464157B1-D0DD-4DD0-90C2-CE332BFC4417}"/>
                    </a:ext>
                  </a:extLst>
                </p:cNvPr>
                <p:cNvSpPr>
                  <a:spLocks/>
                </p:cNvSpPr>
                <p:nvPr/>
              </p:nvSpPr>
              <p:spPr bwMode="auto">
                <a:xfrm>
                  <a:off x="6823076" y="1428750"/>
                  <a:ext cx="61913" cy="85725"/>
                </a:xfrm>
                <a:custGeom>
                  <a:avLst/>
                  <a:gdLst>
                    <a:gd name="T0" fmla="*/ 14 w 72"/>
                    <a:gd name="T1" fmla="*/ 3 h 99"/>
                    <a:gd name="T2" fmla="*/ 7 w 72"/>
                    <a:gd name="T3" fmla="*/ 7 h 99"/>
                    <a:gd name="T4" fmla="*/ 6 w 72"/>
                    <a:gd name="T5" fmla="*/ 31 h 99"/>
                    <a:gd name="T6" fmla="*/ 37 w 72"/>
                    <a:gd name="T7" fmla="*/ 85 h 99"/>
                    <a:gd name="T8" fmla="*/ 58 w 72"/>
                    <a:gd name="T9" fmla="*/ 95 h 99"/>
                    <a:gd name="T10" fmla="*/ 65 w 72"/>
                    <a:gd name="T11" fmla="*/ 91 h 99"/>
                    <a:gd name="T12" fmla="*/ 67 w 72"/>
                    <a:gd name="T13" fmla="*/ 68 h 99"/>
                    <a:gd name="T14" fmla="*/ 35 w 72"/>
                    <a:gd name="T15" fmla="*/ 14 h 99"/>
                    <a:gd name="T16" fmla="*/ 14 w 72"/>
                    <a:gd name="T1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9">
                      <a:moveTo>
                        <a:pt x="14" y="3"/>
                      </a:moveTo>
                      <a:cubicBezTo>
                        <a:pt x="7" y="7"/>
                        <a:pt x="7" y="7"/>
                        <a:pt x="7" y="7"/>
                      </a:cubicBezTo>
                      <a:cubicBezTo>
                        <a:pt x="1" y="11"/>
                        <a:pt x="0" y="21"/>
                        <a:pt x="6" y="31"/>
                      </a:cubicBezTo>
                      <a:cubicBezTo>
                        <a:pt x="37" y="85"/>
                        <a:pt x="37" y="85"/>
                        <a:pt x="37" y="85"/>
                      </a:cubicBezTo>
                      <a:cubicBezTo>
                        <a:pt x="43" y="94"/>
                        <a:pt x="52" y="99"/>
                        <a:pt x="58" y="95"/>
                      </a:cubicBezTo>
                      <a:cubicBezTo>
                        <a:pt x="65" y="91"/>
                        <a:pt x="65" y="91"/>
                        <a:pt x="65" y="91"/>
                      </a:cubicBezTo>
                      <a:cubicBezTo>
                        <a:pt x="71" y="88"/>
                        <a:pt x="72" y="77"/>
                        <a:pt x="67" y="68"/>
                      </a:cubicBezTo>
                      <a:cubicBezTo>
                        <a:pt x="35" y="14"/>
                        <a:pt x="35" y="14"/>
                        <a:pt x="35" y="14"/>
                      </a:cubicBezTo>
                      <a:cubicBezTo>
                        <a:pt x="30" y="4"/>
                        <a:pt x="21"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4" name="Freeform 17">
                  <a:extLst>
                    <a:ext uri="{FF2B5EF4-FFF2-40B4-BE49-F238E27FC236}">
                      <a16:creationId xmlns:a16="http://schemas.microsoft.com/office/drawing/2014/main" id="{12168DF9-108B-4CD8-A28F-1232E8600D8A}"/>
                    </a:ext>
                  </a:extLst>
                </p:cNvPr>
                <p:cNvSpPr>
                  <a:spLocks/>
                </p:cNvSpPr>
                <p:nvPr/>
              </p:nvSpPr>
              <p:spPr bwMode="auto">
                <a:xfrm>
                  <a:off x="6567488" y="1695450"/>
                  <a:ext cx="85725" cy="60325"/>
                </a:xfrm>
                <a:custGeom>
                  <a:avLst/>
                  <a:gdLst>
                    <a:gd name="T0" fmla="*/ 8 w 99"/>
                    <a:gd name="T1" fmla="*/ 7 h 72"/>
                    <a:gd name="T2" fmla="*/ 4 w 99"/>
                    <a:gd name="T3" fmla="*/ 14 h 72"/>
                    <a:gd name="T4" fmla="*/ 14 w 99"/>
                    <a:gd name="T5" fmla="*/ 36 h 72"/>
                    <a:gd name="T6" fmla="*/ 68 w 99"/>
                    <a:gd name="T7" fmla="*/ 67 h 72"/>
                    <a:gd name="T8" fmla="*/ 92 w 99"/>
                    <a:gd name="T9" fmla="*/ 65 h 72"/>
                    <a:gd name="T10" fmla="*/ 96 w 99"/>
                    <a:gd name="T11" fmla="*/ 58 h 72"/>
                    <a:gd name="T12" fmla="*/ 85 w 99"/>
                    <a:gd name="T13" fmla="*/ 37 h 72"/>
                    <a:gd name="T14" fmla="*/ 31 w 99"/>
                    <a:gd name="T15" fmla="*/ 6 h 72"/>
                    <a:gd name="T16" fmla="*/ 8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7"/>
                      </a:moveTo>
                      <a:cubicBezTo>
                        <a:pt x="4" y="14"/>
                        <a:pt x="4" y="14"/>
                        <a:pt x="4" y="14"/>
                      </a:cubicBezTo>
                      <a:cubicBezTo>
                        <a:pt x="0" y="21"/>
                        <a:pt x="5" y="30"/>
                        <a:pt x="14" y="36"/>
                      </a:cubicBezTo>
                      <a:cubicBezTo>
                        <a:pt x="68" y="67"/>
                        <a:pt x="68" y="67"/>
                        <a:pt x="68" y="67"/>
                      </a:cubicBezTo>
                      <a:cubicBezTo>
                        <a:pt x="78" y="72"/>
                        <a:pt x="88" y="72"/>
                        <a:pt x="92" y="65"/>
                      </a:cubicBezTo>
                      <a:cubicBezTo>
                        <a:pt x="96" y="58"/>
                        <a:pt x="96" y="58"/>
                        <a:pt x="96" y="58"/>
                      </a:cubicBezTo>
                      <a:cubicBezTo>
                        <a:pt x="99" y="52"/>
                        <a:pt x="95" y="43"/>
                        <a:pt x="85" y="37"/>
                      </a:cubicBezTo>
                      <a:cubicBezTo>
                        <a:pt x="31" y="6"/>
                        <a:pt x="31" y="6"/>
                        <a:pt x="31" y="6"/>
                      </a:cubicBezTo>
                      <a:cubicBezTo>
                        <a:pt x="22" y="0"/>
                        <a:pt x="11" y="1"/>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grpSp>
        </p:grpSp>
        <p:sp>
          <p:nvSpPr>
            <p:cNvPr id="60" name="Circular 34">
              <a:extLst>
                <a:ext uri="{FF2B5EF4-FFF2-40B4-BE49-F238E27FC236}">
                  <a16:creationId xmlns:a16="http://schemas.microsoft.com/office/drawing/2014/main" id="{C67501DE-4847-4E6A-A1F8-9ECD188C20EF}"/>
                </a:ext>
              </a:extLst>
            </p:cNvPr>
            <p:cNvSpPr>
              <a:spLocks noChangeAspect="1"/>
            </p:cNvSpPr>
            <p:nvPr/>
          </p:nvSpPr>
          <p:spPr>
            <a:xfrm rot="5400000">
              <a:off x="5058143" y="4437354"/>
              <a:ext cx="616467" cy="650341"/>
            </a:xfrm>
            <a:prstGeom prst="pie">
              <a:avLst>
                <a:gd name="adj1" fmla="val 10800000"/>
                <a:gd name="adj2" fmla="val 1522265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546"/>
              <a:endParaRPr lang="es-ES" sz="1400" dirty="0">
                <a:solidFill>
                  <a:prstClr val="black"/>
                </a:solidFill>
                <a:latin typeface="+mj-lt"/>
              </a:endParaRPr>
            </a:p>
          </p:txBody>
        </p:sp>
      </p:grpSp>
      <p:sp>
        <p:nvSpPr>
          <p:cNvPr id="75" name="Rectángulo 19">
            <a:extLst>
              <a:ext uri="{FF2B5EF4-FFF2-40B4-BE49-F238E27FC236}">
                <a16:creationId xmlns:a16="http://schemas.microsoft.com/office/drawing/2014/main" id="{F451DF42-47B8-455E-8ECD-7112D6C66BE8}"/>
              </a:ext>
            </a:extLst>
          </p:cNvPr>
          <p:cNvSpPr/>
          <p:nvPr/>
        </p:nvSpPr>
        <p:spPr>
          <a:xfrm>
            <a:off x="3059082" y="6390557"/>
            <a:ext cx="1450866" cy="276999"/>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15 minutos</a:t>
            </a:r>
          </a:p>
        </p:txBody>
      </p:sp>
      <p:sp>
        <p:nvSpPr>
          <p:cNvPr id="76" name="Oval 79">
            <a:extLst>
              <a:ext uri="{FF2B5EF4-FFF2-40B4-BE49-F238E27FC236}">
                <a16:creationId xmlns:a16="http://schemas.microsoft.com/office/drawing/2014/main" id="{9D3D78E1-1A19-40E3-AECD-44012DD9E8D4}"/>
              </a:ext>
            </a:extLst>
          </p:cNvPr>
          <p:cNvSpPr/>
          <p:nvPr/>
        </p:nvSpPr>
        <p:spPr bwMode="auto">
          <a:xfrm>
            <a:off x="4839655" y="5013879"/>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77" name="Grupo 76">
            <a:extLst>
              <a:ext uri="{FF2B5EF4-FFF2-40B4-BE49-F238E27FC236}">
                <a16:creationId xmlns:a16="http://schemas.microsoft.com/office/drawing/2014/main" id="{761B566F-75BD-4A20-9A5E-E900BEA66E2D}"/>
              </a:ext>
            </a:extLst>
          </p:cNvPr>
          <p:cNvGrpSpPr/>
          <p:nvPr/>
        </p:nvGrpSpPr>
        <p:grpSpPr>
          <a:xfrm>
            <a:off x="4973916" y="5370903"/>
            <a:ext cx="797277" cy="398135"/>
            <a:chOff x="6915407" y="4395171"/>
            <a:chExt cx="1038097" cy="518393"/>
          </a:xfrm>
        </p:grpSpPr>
        <p:grpSp>
          <p:nvGrpSpPr>
            <p:cNvPr id="78" name="Group 54">
              <a:extLst>
                <a:ext uri="{FF2B5EF4-FFF2-40B4-BE49-F238E27FC236}">
                  <a16:creationId xmlns:a16="http://schemas.microsoft.com/office/drawing/2014/main" id="{E8002CCD-5B2A-42F3-A5F2-BB2208FF212A}"/>
                </a:ext>
              </a:extLst>
            </p:cNvPr>
            <p:cNvGrpSpPr/>
            <p:nvPr/>
          </p:nvGrpSpPr>
          <p:grpSpPr bwMode="auto">
            <a:xfrm>
              <a:off x="7306307" y="4395171"/>
              <a:ext cx="240359" cy="518393"/>
              <a:chOff x="6588125" y="1557338"/>
              <a:chExt cx="815975" cy="1797051"/>
            </a:xfrm>
            <a:noFill/>
          </p:grpSpPr>
          <p:sp>
            <p:nvSpPr>
              <p:cNvPr id="85" name="Oval 88">
                <a:extLst>
                  <a:ext uri="{FF2B5EF4-FFF2-40B4-BE49-F238E27FC236}">
                    <a16:creationId xmlns:a16="http://schemas.microsoft.com/office/drawing/2014/main" id="{CD61B8FD-DCBD-4F86-8B24-92465562CD49}"/>
                  </a:ext>
                </a:extLst>
              </p:cNvPr>
              <p:cNvSpPr>
                <a:spLocks noChangeArrowheads="1"/>
              </p:cNvSpPr>
              <p:nvPr/>
            </p:nvSpPr>
            <p:spPr bwMode="auto">
              <a:xfrm>
                <a:off x="6810375" y="1557338"/>
                <a:ext cx="371475" cy="369888"/>
              </a:xfrm>
              <a:prstGeom prst="ellipse">
                <a:avLst/>
              </a:prstGeom>
              <a:solidFill>
                <a:srgbClr val="FFFFFF"/>
              </a:solid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6" name="Freeform 7">
                <a:extLst>
                  <a:ext uri="{FF2B5EF4-FFF2-40B4-BE49-F238E27FC236}">
                    <a16:creationId xmlns:a16="http://schemas.microsoft.com/office/drawing/2014/main" id="{AB8C4A85-2865-45E6-8DB5-1041533A67AD}"/>
                  </a:ext>
                </a:extLst>
              </p:cNvPr>
              <p:cNvSpPr>
                <a:spLocks/>
              </p:cNvSpPr>
              <p:nvPr/>
            </p:nvSpPr>
            <p:spPr bwMode="auto">
              <a:xfrm>
                <a:off x="6588125" y="1971676"/>
                <a:ext cx="815975" cy="1382713"/>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solidFill>
                <a:srgbClr val="FFFFFF"/>
              </a:solidFill>
              <a:ln w="3175" cmpd="sng">
                <a:noFill/>
                <a:round/>
                <a:headEnd/>
                <a:tailEnd/>
              </a:ln>
            </p:spPr>
            <p:txBody>
              <a:bodyPr/>
              <a:lstStyle/>
              <a:p>
                <a:pPr defTabSz="685546">
                  <a:defRPr/>
                </a:pPr>
                <a:endParaRPr lang="en-US" sz="1400" dirty="0">
                  <a:solidFill>
                    <a:prstClr val="black"/>
                  </a:solidFill>
                  <a:latin typeface="+mj-lt"/>
                </a:endParaRPr>
              </a:p>
            </p:txBody>
          </p:sp>
        </p:grpSp>
        <p:grpSp>
          <p:nvGrpSpPr>
            <p:cNvPr id="79" name="Group 55">
              <a:extLst>
                <a:ext uri="{FF2B5EF4-FFF2-40B4-BE49-F238E27FC236}">
                  <a16:creationId xmlns:a16="http://schemas.microsoft.com/office/drawing/2014/main" id="{D7201C8F-65E8-460B-930C-1A0CC70903C8}"/>
                </a:ext>
              </a:extLst>
            </p:cNvPr>
            <p:cNvGrpSpPr/>
            <p:nvPr/>
          </p:nvGrpSpPr>
          <p:grpSpPr bwMode="auto">
            <a:xfrm>
              <a:off x="7713145" y="4395171"/>
              <a:ext cx="240359" cy="518393"/>
              <a:chOff x="6503051" y="1557338"/>
              <a:chExt cx="815975" cy="1797051"/>
            </a:xfrm>
            <a:noFill/>
          </p:grpSpPr>
          <p:sp>
            <p:nvSpPr>
              <p:cNvPr id="83" name="Oval 86">
                <a:extLst>
                  <a:ext uri="{FF2B5EF4-FFF2-40B4-BE49-F238E27FC236}">
                    <a16:creationId xmlns:a16="http://schemas.microsoft.com/office/drawing/2014/main" id="{AD4768BD-621C-436C-8BED-CFCA279A7F50}"/>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4" name="Freeform 7">
                <a:extLst>
                  <a:ext uri="{FF2B5EF4-FFF2-40B4-BE49-F238E27FC236}">
                    <a16:creationId xmlns:a16="http://schemas.microsoft.com/office/drawing/2014/main" id="{41F1DA81-3372-49C4-948C-76A405F52A0F}"/>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grpSp>
        <p:grpSp>
          <p:nvGrpSpPr>
            <p:cNvPr id="80" name="Group 56">
              <a:extLst>
                <a:ext uri="{FF2B5EF4-FFF2-40B4-BE49-F238E27FC236}">
                  <a16:creationId xmlns:a16="http://schemas.microsoft.com/office/drawing/2014/main" id="{474BF69D-31A6-4D74-A4EF-3979E5F18AD9}"/>
                </a:ext>
              </a:extLst>
            </p:cNvPr>
            <p:cNvGrpSpPr/>
            <p:nvPr/>
          </p:nvGrpSpPr>
          <p:grpSpPr bwMode="auto">
            <a:xfrm>
              <a:off x="6915407" y="4395171"/>
              <a:ext cx="240359" cy="518393"/>
              <a:chOff x="6673199" y="1557338"/>
              <a:chExt cx="815975" cy="1797051"/>
            </a:xfrm>
            <a:noFill/>
          </p:grpSpPr>
          <p:sp>
            <p:nvSpPr>
              <p:cNvPr id="81" name="Oval 84">
                <a:extLst>
                  <a:ext uri="{FF2B5EF4-FFF2-40B4-BE49-F238E27FC236}">
                    <a16:creationId xmlns:a16="http://schemas.microsoft.com/office/drawing/2014/main" id="{A8C376AF-3468-4BAC-BA31-8523BA2902BE}"/>
                  </a:ext>
                </a:extLst>
              </p:cNvPr>
              <p:cNvSpPr>
                <a:spLocks noChangeArrowheads="1"/>
              </p:cNvSpPr>
              <p:nvPr/>
            </p:nvSpPr>
            <p:spPr bwMode="auto">
              <a:xfrm>
                <a:off x="6895453" y="1557338"/>
                <a:ext cx="371476" cy="369887"/>
              </a:xfrm>
              <a:prstGeom prst="ellipse">
                <a:avLst/>
              </a:pr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2" name="Freeform 7">
                <a:extLst>
                  <a:ext uri="{FF2B5EF4-FFF2-40B4-BE49-F238E27FC236}">
                    <a16:creationId xmlns:a16="http://schemas.microsoft.com/office/drawing/2014/main" id="{490725A0-C375-4C47-AA3B-58AFFE2E6828}"/>
                  </a:ext>
                </a:extLst>
              </p:cNvPr>
              <p:cNvSpPr>
                <a:spLocks/>
              </p:cNvSpPr>
              <p:nvPr/>
            </p:nvSpPr>
            <p:spPr bwMode="auto">
              <a:xfrm>
                <a:off x="6673199"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grpSp>
      </p:grpSp>
      <p:sp>
        <p:nvSpPr>
          <p:cNvPr id="87" name="Rectángulo 25">
            <a:extLst>
              <a:ext uri="{FF2B5EF4-FFF2-40B4-BE49-F238E27FC236}">
                <a16:creationId xmlns:a16="http://schemas.microsoft.com/office/drawing/2014/main" id="{E206F7B4-C5D8-4BF5-96D9-3A15ECB10736}"/>
              </a:ext>
            </a:extLst>
          </p:cNvPr>
          <p:cNvSpPr/>
          <p:nvPr/>
        </p:nvSpPr>
        <p:spPr>
          <a:xfrm>
            <a:off x="4496133" y="6211669"/>
            <a:ext cx="1719122" cy="646331"/>
          </a:xfrm>
          <a:prstGeom prst="rect">
            <a:avLst/>
          </a:prstGeom>
        </p:spPr>
        <p:txBody>
          <a:bodyPr wrap="square">
            <a:spAutoFit/>
          </a:bodyPr>
          <a:lstStyle/>
          <a:p>
            <a:pPr algn="ctr" defTabSz="914377"/>
            <a:r>
              <a:rPr lang="es-ES_tradnl" sz="1200" b="1" dirty="0">
                <a:solidFill>
                  <a:schemeClr val="bg1"/>
                </a:solidFill>
                <a:latin typeface="Century Gothic" panose="020B0502020202020204" pitchFamily="34" charset="0"/>
                <a:cs typeface="Athelas Italic"/>
              </a:rPr>
              <a:t>Reportes individuales y de equipo</a:t>
            </a:r>
            <a:endParaRPr lang="es-CO" sz="1200" b="1" dirty="0">
              <a:solidFill>
                <a:schemeClr val="bg1"/>
              </a:solidFill>
              <a:latin typeface="Century Gothic" panose="020B0502020202020204" pitchFamily="34" charset="0"/>
              <a:cs typeface="Athelas Italic"/>
            </a:endParaRPr>
          </a:p>
        </p:txBody>
      </p:sp>
      <p:grpSp>
        <p:nvGrpSpPr>
          <p:cNvPr id="88" name="Agrupar 126">
            <a:extLst>
              <a:ext uri="{FF2B5EF4-FFF2-40B4-BE49-F238E27FC236}">
                <a16:creationId xmlns:a16="http://schemas.microsoft.com/office/drawing/2014/main" id="{F9D8DE0D-F0B1-48F7-966C-5BA4D2ACB008}"/>
              </a:ext>
            </a:extLst>
          </p:cNvPr>
          <p:cNvGrpSpPr/>
          <p:nvPr/>
        </p:nvGrpSpPr>
        <p:grpSpPr>
          <a:xfrm>
            <a:off x="2303439" y="5198833"/>
            <a:ext cx="358876" cy="352993"/>
            <a:chOff x="4133367" y="6439642"/>
            <a:chExt cx="338008" cy="332467"/>
          </a:xfrm>
        </p:grpSpPr>
        <p:sp>
          <p:nvSpPr>
            <p:cNvPr id="89" name="Freeform 12">
              <a:extLst>
                <a:ext uri="{FF2B5EF4-FFF2-40B4-BE49-F238E27FC236}">
                  <a16:creationId xmlns:a16="http://schemas.microsoft.com/office/drawing/2014/main" id="{6286A43D-4CE7-4144-B49A-EED5DCE38909}"/>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0" name="Rectangle 13">
              <a:extLst>
                <a:ext uri="{FF2B5EF4-FFF2-40B4-BE49-F238E27FC236}">
                  <a16:creationId xmlns:a16="http://schemas.microsoft.com/office/drawing/2014/main" id="{427F6DA5-F852-4537-9A4A-2CD119EB1922}"/>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46">
                <a:defRPr/>
              </a:pPr>
              <a:endParaRPr lang="en-US" sz="1400" dirty="0">
                <a:solidFill>
                  <a:prstClr val="black"/>
                </a:solidFill>
                <a:latin typeface="+mj-lt"/>
              </a:endParaRPr>
            </a:p>
          </p:txBody>
        </p:sp>
        <p:sp>
          <p:nvSpPr>
            <p:cNvPr id="91" name="Freeform 14">
              <a:extLst>
                <a:ext uri="{FF2B5EF4-FFF2-40B4-BE49-F238E27FC236}">
                  <a16:creationId xmlns:a16="http://schemas.microsoft.com/office/drawing/2014/main" id="{5BEA877D-D8AF-47D3-8694-CB73D5F92917}"/>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2" name="Freeform 15">
              <a:extLst>
                <a:ext uri="{FF2B5EF4-FFF2-40B4-BE49-F238E27FC236}">
                  <a16:creationId xmlns:a16="http://schemas.microsoft.com/office/drawing/2014/main" id="{7CA781B6-4A20-47ED-B17E-BE1D7DBFA6F4}"/>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3" name="Freeform 16">
              <a:extLst>
                <a:ext uri="{FF2B5EF4-FFF2-40B4-BE49-F238E27FC236}">
                  <a16:creationId xmlns:a16="http://schemas.microsoft.com/office/drawing/2014/main" id="{B9E65A1F-BCD8-449B-9294-955B7C179642}"/>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grpSp>
      <p:sp>
        <p:nvSpPr>
          <p:cNvPr id="94" name="Oval 79">
            <a:extLst>
              <a:ext uri="{FF2B5EF4-FFF2-40B4-BE49-F238E27FC236}">
                <a16:creationId xmlns:a16="http://schemas.microsoft.com/office/drawing/2014/main" id="{45272CF8-5D04-4B9C-833E-BFCE0314DD71}"/>
              </a:ext>
            </a:extLst>
          </p:cNvPr>
          <p:cNvSpPr/>
          <p:nvPr/>
        </p:nvSpPr>
        <p:spPr bwMode="auto">
          <a:xfrm>
            <a:off x="1739943" y="5013651"/>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95" name="Agrupar 146">
            <a:extLst>
              <a:ext uri="{FF2B5EF4-FFF2-40B4-BE49-F238E27FC236}">
                <a16:creationId xmlns:a16="http://schemas.microsoft.com/office/drawing/2014/main" id="{3CCEF85A-905D-4182-86FF-16B61D7A1BD6}"/>
              </a:ext>
            </a:extLst>
          </p:cNvPr>
          <p:cNvGrpSpPr>
            <a:grpSpLocks noChangeAspect="1"/>
          </p:cNvGrpSpPr>
          <p:nvPr/>
        </p:nvGrpSpPr>
        <p:grpSpPr>
          <a:xfrm>
            <a:off x="2023933" y="5251429"/>
            <a:ext cx="627786" cy="567149"/>
            <a:chOff x="3968615" y="6247460"/>
            <a:chExt cx="527824" cy="476843"/>
          </a:xfrm>
        </p:grpSpPr>
        <p:grpSp>
          <p:nvGrpSpPr>
            <p:cNvPr id="96" name="Agrupar 126">
              <a:extLst>
                <a:ext uri="{FF2B5EF4-FFF2-40B4-BE49-F238E27FC236}">
                  <a16:creationId xmlns:a16="http://schemas.microsoft.com/office/drawing/2014/main" id="{9BC4E590-58E0-45B3-8D4D-FC8DD8B32387}"/>
                </a:ext>
              </a:extLst>
            </p:cNvPr>
            <p:cNvGrpSpPr/>
            <p:nvPr/>
          </p:nvGrpSpPr>
          <p:grpSpPr>
            <a:xfrm>
              <a:off x="4158431" y="6247460"/>
              <a:ext cx="338008" cy="332467"/>
              <a:chOff x="4133367" y="6439642"/>
              <a:chExt cx="338008" cy="332467"/>
            </a:xfrm>
          </p:grpSpPr>
          <p:sp>
            <p:nvSpPr>
              <p:cNvPr id="98" name="Freeform 12">
                <a:extLst>
                  <a:ext uri="{FF2B5EF4-FFF2-40B4-BE49-F238E27FC236}">
                    <a16:creationId xmlns:a16="http://schemas.microsoft.com/office/drawing/2014/main" id="{23C089AF-8B46-4327-B2FC-ADE6E12825C5}"/>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99" name="Rectangle 13">
                <a:extLst>
                  <a:ext uri="{FF2B5EF4-FFF2-40B4-BE49-F238E27FC236}">
                    <a16:creationId xmlns:a16="http://schemas.microsoft.com/office/drawing/2014/main" id="{4DEDA18B-2B92-433D-B77B-C24A733EC455}"/>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62">
                  <a:defRPr/>
                </a:pPr>
                <a:endParaRPr lang="en-US" sz="1400">
                  <a:solidFill>
                    <a:prstClr val="black"/>
                  </a:solidFill>
                  <a:latin typeface="Calibri"/>
                </a:endParaRPr>
              </a:p>
            </p:txBody>
          </p:sp>
          <p:sp>
            <p:nvSpPr>
              <p:cNvPr id="100" name="Freeform 14">
                <a:extLst>
                  <a:ext uri="{FF2B5EF4-FFF2-40B4-BE49-F238E27FC236}">
                    <a16:creationId xmlns:a16="http://schemas.microsoft.com/office/drawing/2014/main" id="{5CC2398F-331E-4177-9157-DB30A0C19F14}"/>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101" name="Freeform 15">
                <a:extLst>
                  <a:ext uri="{FF2B5EF4-FFF2-40B4-BE49-F238E27FC236}">
                    <a16:creationId xmlns:a16="http://schemas.microsoft.com/office/drawing/2014/main" id="{86B2A800-11BD-4A4C-AD62-A4CF43464FD0}"/>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102" name="Freeform 16">
                <a:extLst>
                  <a:ext uri="{FF2B5EF4-FFF2-40B4-BE49-F238E27FC236}">
                    <a16:creationId xmlns:a16="http://schemas.microsoft.com/office/drawing/2014/main" id="{E433CAA2-67CC-4F53-BFAA-C4D004DA05FC}"/>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sp>
          <p:nvSpPr>
            <p:cNvPr id="97" name="Freeform 17">
              <a:extLst>
                <a:ext uri="{FF2B5EF4-FFF2-40B4-BE49-F238E27FC236}">
                  <a16:creationId xmlns:a16="http://schemas.microsoft.com/office/drawing/2014/main" id="{6C23344A-1055-4F7E-B93A-0C98256436FD}"/>
                </a:ext>
              </a:extLst>
            </p:cNvPr>
            <p:cNvSpPr>
              <a:spLocks/>
            </p:cNvSpPr>
            <p:nvPr/>
          </p:nvSpPr>
          <p:spPr bwMode="auto">
            <a:xfrm>
              <a:off x="3968615" y="6266829"/>
              <a:ext cx="426103" cy="457474"/>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sp>
        <p:nvSpPr>
          <p:cNvPr id="103" name="Oval 19">
            <a:extLst>
              <a:ext uri="{FF2B5EF4-FFF2-40B4-BE49-F238E27FC236}">
                <a16:creationId xmlns:a16="http://schemas.microsoft.com/office/drawing/2014/main" id="{691392E3-9A95-443F-89D3-11928541A8C4}"/>
              </a:ext>
            </a:extLst>
          </p:cNvPr>
          <p:cNvSpPr/>
          <p:nvPr/>
        </p:nvSpPr>
        <p:spPr>
          <a:xfrm>
            <a:off x="6395861" y="5035572"/>
            <a:ext cx="1065800" cy="103299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prstClr val="white"/>
              </a:solidFill>
              <a:latin typeface="Calibri"/>
            </a:endParaRPr>
          </a:p>
        </p:txBody>
      </p:sp>
      <p:sp>
        <p:nvSpPr>
          <p:cNvPr id="104" name="Freeform 198">
            <a:extLst>
              <a:ext uri="{FF2B5EF4-FFF2-40B4-BE49-F238E27FC236}">
                <a16:creationId xmlns:a16="http://schemas.microsoft.com/office/drawing/2014/main" id="{5E7A2976-B877-4F09-B7F2-9C2AAB5148B1}"/>
              </a:ext>
            </a:extLst>
          </p:cNvPr>
          <p:cNvSpPr>
            <a:spLocks noEditPoints="1"/>
          </p:cNvSpPr>
          <p:nvPr/>
        </p:nvSpPr>
        <p:spPr bwMode="auto">
          <a:xfrm>
            <a:off x="6647199" y="5275184"/>
            <a:ext cx="584131" cy="543138"/>
          </a:xfrm>
          <a:custGeom>
            <a:avLst/>
            <a:gdLst>
              <a:gd name="T0" fmla="*/ 389 w 404"/>
              <a:gd name="T1" fmla="*/ 231 h 340"/>
              <a:gd name="T2" fmla="*/ 325 w 404"/>
              <a:gd name="T3" fmla="*/ 188 h 340"/>
              <a:gd name="T4" fmla="*/ 286 w 404"/>
              <a:gd name="T5" fmla="*/ 188 h 340"/>
              <a:gd name="T6" fmla="*/ 354 w 404"/>
              <a:gd name="T7" fmla="*/ 240 h 340"/>
              <a:gd name="T8" fmla="*/ 283 w 404"/>
              <a:gd name="T9" fmla="*/ 240 h 340"/>
              <a:gd name="T10" fmla="*/ 278 w 404"/>
              <a:gd name="T11" fmla="*/ 243 h 340"/>
              <a:gd name="T12" fmla="*/ 262 w 404"/>
              <a:gd name="T13" fmla="*/ 287 h 340"/>
              <a:gd name="T14" fmla="*/ 142 w 404"/>
              <a:gd name="T15" fmla="*/ 287 h 340"/>
              <a:gd name="T16" fmla="*/ 126 w 404"/>
              <a:gd name="T17" fmla="*/ 243 h 340"/>
              <a:gd name="T18" fmla="*/ 121 w 404"/>
              <a:gd name="T19" fmla="*/ 240 h 340"/>
              <a:gd name="T20" fmla="*/ 50 w 404"/>
              <a:gd name="T21" fmla="*/ 240 h 340"/>
              <a:gd name="T22" fmla="*/ 118 w 404"/>
              <a:gd name="T23" fmla="*/ 188 h 340"/>
              <a:gd name="T24" fmla="*/ 79 w 404"/>
              <a:gd name="T25" fmla="*/ 188 h 340"/>
              <a:gd name="T26" fmla="*/ 15 w 404"/>
              <a:gd name="T27" fmla="*/ 231 h 340"/>
              <a:gd name="T28" fmla="*/ 2 w 404"/>
              <a:gd name="T29" fmla="*/ 260 h 340"/>
              <a:gd name="T30" fmla="*/ 14 w 404"/>
              <a:gd name="T31" fmla="*/ 321 h 340"/>
              <a:gd name="T32" fmla="*/ 39 w 404"/>
              <a:gd name="T33" fmla="*/ 340 h 340"/>
              <a:gd name="T34" fmla="*/ 365 w 404"/>
              <a:gd name="T35" fmla="*/ 340 h 340"/>
              <a:gd name="T36" fmla="*/ 390 w 404"/>
              <a:gd name="T37" fmla="*/ 321 h 340"/>
              <a:gd name="T38" fmla="*/ 401 w 404"/>
              <a:gd name="T39" fmla="*/ 260 h 340"/>
              <a:gd name="T40" fmla="*/ 389 w 404"/>
              <a:gd name="T41" fmla="*/ 231 h 340"/>
              <a:gd name="T42" fmla="*/ 306 w 404"/>
              <a:gd name="T43" fmla="*/ 102 h 340"/>
              <a:gd name="T44" fmla="*/ 240 w 404"/>
              <a:gd name="T45" fmla="*/ 102 h 340"/>
              <a:gd name="T46" fmla="*/ 240 w 404"/>
              <a:gd name="T47" fmla="*/ 0 h 340"/>
              <a:gd name="T48" fmla="*/ 164 w 404"/>
              <a:gd name="T49" fmla="*/ 0 h 340"/>
              <a:gd name="T50" fmla="*/ 164 w 404"/>
              <a:gd name="T51" fmla="*/ 102 h 340"/>
              <a:gd name="T52" fmla="*/ 98 w 404"/>
              <a:gd name="T53" fmla="*/ 102 h 340"/>
              <a:gd name="T54" fmla="*/ 202 w 404"/>
              <a:gd name="T55" fmla="*/ 200 h 340"/>
              <a:gd name="T56" fmla="*/ 306 w 404"/>
              <a:gd name="T57" fmla="*/ 10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40">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moveTo>
                  <a:pt x="306" y="102"/>
                </a:moveTo>
                <a:cubicBezTo>
                  <a:pt x="240" y="102"/>
                  <a:pt x="240" y="102"/>
                  <a:pt x="240" y="102"/>
                </a:cubicBezTo>
                <a:cubicBezTo>
                  <a:pt x="240" y="0"/>
                  <a:pt x="240" y="0"/>
                  <a:pt x="240" y="0"/>
                </a:cubicBezTo>
                <a:cubicBezTo>
                  <a:pt x="164" y="0"/>
                  <a:pt x="164" y="0"/>
                  <a:pt x="164" y="0"/>
                </a:cubicBezTo>
                <a:cubicBezTo>
                  <a:pt x="164" y="102"/>
                  <a:pt x="164" y="102"/>
                  <a:pt x="164" y="102"/>
                </a:cubicBezTo>
                <a:cubicBezTo>
                  <a:pt x="98" y="102"/>
                  <a:pt x="98" y="102"/>
                  <a:pt x="98" y="102"/>
                </a:cubicBezTo>
                <a:cubicBezTo>
                  <a:pt x="202" y="200"/>
                  <a:pt x="202" y="200"/>
                  <a:pt x="202" y="200"/>
                </a:cubicBezTo>
                <a:lnTo>
                  <a:pt x="306" y="102"/>
                </a:lnTo>
                <a:close/>
              </a:path>
            </a:pathLst>
          </a:custGeom>
          <a:solidFill>
            <a:schemeClr val="bg1"/>
          </a:solidFill>
          <a:ln>
            <a:noFill/>
          </a:ln>
        </p:spPr>
        <p:txBody>
          <a:bodyPr/>
          <a:lstStyle/>
          <a:p>
            <a:pPr defTabSz="685562">
              <a:defRPr/>
            </a:pPr>
            <a:endParaRPr lang="en-US" dirty="0">
              <a:solidFill>
                <a:prstClr val="black"/>
              </a:solidFill>
              <a:latin typeface="Calibri"/>
            </a:endParaRPr>
          </a:p>
        </p:txBody>
      </p:sp>
      <p:sp>
        <p:nvSpPr>
          <p:cNvPr id="106" name="Oval 79">
            <a:extLst>
              <a:ext uri="{FF2B5EF4-FFF2-40B4-BE49-F238E27FC236}">
                <a16:creationId xmlns:a16="http://schemas.microsoft.com/office/drawing/2014/main" id="{86CE96BA-A4FF-480D-B687-3ADF38B774AB}"/>
              </a:ext>
            </a:extLst>
          </p:cNvPr>
          <p:cNvSpPr/>
          <p:nvPr/>
        </p:nvSpPr>
        <p:spPr bwMode="auto">
          <a:xfrm>
            <a:off x="7831026" y="5014977"/>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62">
              <a:defRPr/>
            </a:pPr>
            <a:endParaRPr lang="en-US" sz="1400" dirty="0">
              <a:solidFill>
                <a:prstClr val="white"/>
              </a:solidFill>
              <a:latin typeface="Calibri"/>
            </a:endParaRPr>
          </a:p>
        </p:txBody>
      </p:sp>
      <p:sp>
        <p:nvSpPr>
          <p:cNvPr id="107" name="Freeform 11">
            <a:extLst>
              <a:ext uri="{FF2B5EF4-FFF2-40B4-BE49-F238E27FC236}">
                <a16:creationId xmlns:a16="http://schemas.microsoft.com/office/drawing/2014/main" id="{F7D5E67F-30CE-45AD-95B5-6B9BB09E9EA2}"/>
              </a:ext>
            </a:extLst>
          </p:cNvPr>
          <p:cNvSpPr>
            <a:spLocks/>
          </p:cNvSpPr>
          <p:nvPr/>
        </p:nvSpPr>
        <p:spPr bwMode="auto">
          <a:xfrm>
            <a:off x="8223387" y="5298800"/>
            <a:ext cx="281077" cy="501053"/>
          </a:xfrm>
          <a:custGeom>
            <a:avLst/>
            <a:gdLst>
              <a:gd name="T0" fmla="*/ 107204 w 248"/>
              <a:gd name="T1" fmla="*/ 106800 h 440"/>
              <a:gd name="T2" fmla="*/ 96670 w 248"/>
              <a:gd name="T3" fmla="*/ 99349 h 440"/>
              <a:gd name="T4" fmla="*/ 73122 w 248"/>
              <a:gd name="T5" fmla="*/ 79479 h 440"/>
              <a:gd name="T6" fmla="*/ 58869 w 248"/>
              <a:gd name="T7" fmla="*/ 93760 h 440"/>
              <a:gd name="T8" fmla="*/ 153060 w 248"/>
              <a:gd name="T9" fmla="*/ 181311 h 440"/>
              <a:gd name="T10" fmla="*/ 100388 w 248"/>
              <a:gd name="T11" fmla="*/ 243404 h 440"/>
              <a:gd name="T12" fmla="*/ 100388 w 248"/>
              <a:gd name="T13" fmla="*/ 263274 h 440"/>
              <a:gd name="T14" fmla="*/ 91093 w 248"/>
              <a:gd name="T15" fmla="*/ 272588 h 440"/>
              <a:gd name="T16" fmla="*/ 55151 w 248"/>
              <a:gd name="T17" fmla="*/ 272588 h 440"/>
              <a:gd name="T18" fmla="*/ 45856 w 248"/>
              <a:gd name="T19" fmla="*/ 263274 h 440"/>
              <a:gd name="T20" fmla="*/ 45856 w 248"/>
              <a:gd name="T21" fmla="*/ 242163 h 440"/>
              <a:gd name="T22" fmla="*/ 0 w 248"/>
              <a:gd name="T23" fmla="*/ 181311 h 440"/>
              <a:gd name="T24" fmla="*/ 8056 w 248"/>
              <a:gd name="T25" fmla="*/ 170756 h 440"/>
              <a:gd name="T26" fmla="*/ 41518 w 248"/>
              <a:gd name="T27" fmla="*/ 162684 h 440"/>
              <a:gd name="T28" fmla="*/ 51433 w 248"/>
              <a:gd name="T29" fmla="*/ 170135 h 440"/>
              <a:gd name="T30" fmla="*/ 75601 w 248"/>
              <a:gd name="T31" fmla="*/ 193109 h 440"/>
              <a:gd name="T32" fmla="*/ 96050 w 248"/>
              <a:gd name="T33" fmla="*/ 176344 h 440"/>
              <a:gd name="T34" fmla="*/ 4338 w 248"/>
              <a:gd name="T35" fmla="*/ 91277 h 440"/>
              <a:gd name="T36" fmla="*/ 48335 w 248"/>
              <a:gd name="T37" fmla="*/ 29805 h 440"/>
              <a:gd name="T38" fmla="*/ 48335 w 248"/>
              <a:gd name="T39" fmla="*/ 9935 h 440"/>
              <a:gd name="T40" fmla="*/ 57630 w 248"/>
              <a:gd name="T41" fmla="*/ 0 h 440"/>
              <a:gd name="T42" fmla="*/ 93571 w 248"/>
              <a:gd name="T43" fmla="*/ 0 h 440"/>
              <a:gd name="T44" fmla="*/ 102866 w 248"/>
              <a:gd name="T45" fmla="*/ 9935 h 440"/>
              <a:gd name="T46" fmla="*/ 102866 w 248"/>
              <a:gd name="T47" fmla="*/ 30426 h 440"/>
              <a:gd name="T48" fmla="*/ 148103 w 248"/>
              <a:gd name="T49" fmla="*/ 88172 h 440"/>
              <a:gd name="T50" fmla="*/ 140667 w 248"/>
              <a:gd name="T51" fmla="*/ 98728 h 440"/>
              <a:gd name="T52" fmla="*/ 107204 w 248"/>
              <a:gd name="T53" fmla="*/ 10680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8" h="440">
                <a:moveTo>
                  <a:pt x="173" y="172"/>
                </a:moveTo>
                <a:cubicBezTo>
                  <a:pt x="163" y="175"/>
                  <a:pt x="158" y="170"/>
                  <a:pt x="156" y="160"/>
                </a:cubicBezTo>
                <a:cubicBezTo>
                  <a:pt x="152" y="140"/>
                  <a:pt x="141" y="127"/>
                  <a:pt x="118" y="128"/>
                </a:cubicBezTo>
                <a:cubicBezTo>
                  <a:pt x="100" y="128"/>
                  <a:pt x="93" y="141"/>
                  <a:pt x="95" y="151"/>
                </a:cubicBezTo>
                <a:cubicBezTo>
                  <a:pt x="103" y="190"/>
                  <a:pt x="246" y="178"/>
                  <a:pt x="247" y="292"/>
                </a:cubicBezTo>
                <a:cubicBezTo>
                  <a:pt x="248" y="305"/>
                  <a:pt x="240" y="373"/>
                  <a:pt x="162" y="392"/>
                </a:cubicBezTo>
                <a:cubicBezTo>
                  <a:pt x="162" y="424"/>
                  <a:pt x="162" y="424"/>
                  <a:pt x="162" y="424"/>
                </a:cubicBezTo>
                <a:cubicBezTo>
                  <a:pt x="162" y="434"/>
                  <a:pt x="157" y="439"/>
                  <a:pt x="147" y="439"/>
                </a:cubicBezTo>
                <a:cubicBezTo>
                  <a:pt x="89" y="439"/>
                  <a:pt x="89" y="439"/>
                  <a:pt x="89" y="439"/>
                </a:cubicBezTo>
                <a:cubicBezTo>
                  <a:pt x="79" y="440"/>
                  <a:pt x="74" y="434"/>
                  <a:pt x="74" y="424"/>
                </a:cubicBezTo>
                <a:cubicBezTo>
                  <a:pt x="74" y="390"/>
                  <a:pt x="74" y="390"/>
                  <a:pt x="74" y="390"/>
                </a:cubicBezTo>
                <a:cubicBezTo>
                  <a:pt x="15" y="373"/>
                  <a:pt x="3" y="323"/>
                  <a:pt x="0" y="292"/>
                </a:cubicBezTo>
                <a:cubicBezTo>
                  <a:pt x="0" y="283"/>
                  <a:pt x="4" y="277"/>
                  <a:pt x="13" y="275"/>
                </a:cubicBezTo>
                <a:cubicBezTo>
                  <a:pt x="67" y="262"/>
                  <a:pt x="67" y="262"/>
                  <a:pt x="67" y="262"/>
                </a:cubicBezTo>
                <a:cubicBezTo>
                  <a:pt x="77" y="260"/>
                  <a:pt x="82" y="264"/>
                  <a:pt x="83" y="274"/>
                </a:cubicBezTo>
                <a:cubicBezTo>
                  <a:pt x="86" y="298"/>
                  <a:pt x="94" y="312"/>
                  <a:pt x="122" y="311"/>
                </a:cubicBezTo>
                <a:cubicBezTo>
                  <a:pt x="150" y="311"/>
                  <a:pt x="157" y="294"/>
                  <a:pt x="155" y="284"/>
                </a:cubicBezTo>
                <a:cubicBezTo>
                  <a:pt x="145" y="241"/>
                  <a:pt x="9" y="261"/>
                  <a:pt x="7" y="147"/>
                </a:cubicBezTo>
                <a:cubicBezTo>
                  <a:pt x="6" y="134"/>
                  <a:pt x="8" y="67"/>
                  <a:pt x="78" y="48"/>
                </a:cubicBezTo>
                <a:cubicBezTo>
                  <a:pt x="78" y="16"/>
                  <a:pt x="78" y="16"/>
                  <a:pt x="78" y="16"/>
                </a:cubicBezTo>
                <a:cubicBezTo>
                  <a:pt x="78" y="5"/>
                  <a:pt x="83" y="0"/>
                  <a:pt x="93" y="0"/>
                </a:cubicBezTo>
                <a:cubicBezTo>
                  <a:pt x="151" y="0"/>
                  <a:pt x="151" y="0"/>
                  <a:pt x="151" y="0"/>
                </a:cubicBezTo>
                <a:cubicBezTo>
                  <a:pt x="161" y="0"/>
                  <a:pt x="166" y="5"/>
                  <a:pt x="166" y="16"/>
                </a:cubicBezTo>
                <a:cubicBezTo>
                  <a:pt x="166" y="49"/>
                  <a:pt x="166" y="49"/>
                  <a:pt x="166" y="49"/>
                </a:cubicBezTo>
                <a:cubicBezTo>
                  <a:pt x="224" y="65"/>
                  <a:pt x="237" y="113"/>
                  <a:pt x="239" y="142"/>
                </a:cubicBezTo>
                <a:cubicBezTo>
                  <a:pt x="240" y="151"/>
                  <a:pt x="236" y="157"/>
                  <a:pt x="227" y="159"/>
                </a:cubicBezTo>
                <a:lnTo>
                  <a:pt x="173"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62"/>
            <a:endParaRPr lang="es-ES" sz="1400">
              <a:solidFill>
                <a:prstClr val="black"/>
              </a:solidFill>
              <a:latin typeface="Calibri"/>
            </a:endParaRPr>
          </a:p>
        </p:txBody>
      </p:sp>
      <p:sp>
        <p:nvSpPr>
          <p:cNvPr id="108" name="Rectángulo 19">
            <a:extLst>
              <a:ext uri="{FF2B5EF4-FFF2-40B4-BE49-F238E27FC236}">
                <a16:creationId xmlns:a16="http://schemas.microsoft.com/office/drawing/2014/main" id="{C0D8DF5B-1171-4EB5-9D04-FF6A42D989FB}"/>
              </a:ext>
            </a:extLst>
          </p:cNvPr>
          <p:cNvSpPr/>
          <p:nvPr/>
        </p:nvSpPr>
        <p:spPr>
          <a:xfrm>
            <a:off x="6213831" y="6302271"/>
            <a:ext cx="1450866" cy="461665"/>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Reportes de alto valor</a:t>
            </a:r>
          </a:p>
        </p:txBody>
      </p:sp>
      <p:sp>
        <p:nvSpPr>
          <p:cNvPr id="109" name="Rectángulo 19">
            <a:extLst>
              <a:ext uri="{FF2B5EF4-FFF2-40B4-BE49-F238E27FC236}">
                <a16:creationId xmlns:a16="http://schemas.microsoft.com/office/drawing/2014/main" id="{FB203A39-D48E-457D-84B2-E9F549E5CFF7}"/>
              </a:ext>
            </a:extLst>
          </p:cNvPr>
          <p:cNvSpPr/>
          <p:nvPr/>
        </p:nvSpPr>
        <p:spPr>
          <a:xfrm>
            <a:off x="7638492" y="6240719"/>
            <a:ext cx="1450866" cy="646331"/>
          </a:xfrm>
          <a:prstGeom prst="rect">
            <a:avLst/>
          </a:prstGeom>
        </p:spPr>
        <p:txBody>
          <a:bodyPr wrap="square">
            <a:spAutoFit/>
          </a:bodyPr>
          <a:lstStyle/>
          <a:p>
            <a:pPr algn="ctr" defTabSz="914377"/>
            <a:r>
              <a:rPr lang="es-CO" sz="1200" b="1" dirty="0">
                <a:solidFill>
                  <a:schemeClr val="bg1"/>
                </a:solidFill>
                <a:latin typeface="Century Gothic" panose="020B0502020202020204" pitchFamily="34" charset="0"/>
                <a:cs typeface="Athelas Italic"/>
              </a:rPr>
              <a:t>Relación calidad– bajo costo</a:t>
            </a:r>
            <a:endParaRPr lang="es-ES" sz="1200" b="1" dirty="0">
              <a:solidFill>
                <a:schemeClr val="bg1"/>
              </a:solidFill>
              <a:latin typeface="Century Gothic" panose="020B0502020202020204" pitchFamily="34" charset="0"/>
              <a:cs typeface="Athelas Italic"/>
            </a:endParaRPr>
          </a:p>
        </p:txBody>
      </p:sp>
      <p:grpSp>
        <p:nvGrpSpPr>
          <p:cNvPr id="110" name="Grupo 109">
            <a:extLst>
              <a:ext uri="{FF2B5EF4-FFF2-40B4-BE49-F238E27FC236}">
                <a16:creationId xmlns:a16="http://schemas.microsoft.com/office/drawing/2014/main" id="{882D3224-1E34-4154-8582-636B02D4E54E}"/>
              </a:ext>
            </a:extLst>
          </p:cNvPr>
          <p:cNvGrpSpPr/>
          <p:nvPr/>
        </p:nvGrpSpPr>
        <p:grpSpPr>
          <a:xfrm>
            <a:off x="331008" y="1415872"/>
            <a:ext cx="458551" cy="477345"/>
            <a:chOff x="1565382" y="1370720"/>
            <a:chExt cx="739147" cy="769441"/>
          </a:xfrm>
        </p:grpSpPr>
        <p:sp>
          <p:nvSpPr>
            <p:cNvPr id="111" name="2 Elipse">
              <a:extLst>
                <a:ext uri="{FF2B5EF4-FFF2-40B4-BE49-F238E27FC236}">
                  <a16:creationId xmlns:a16="http://schemas.microsoft.com/office/drawing/2014/main" id="{3C74A1C3-1253-4319-833B-CC06E8DE7745}"/>
                </a:ext>
              </a:extLst>
            </p:cNvPr>
            <p:cNvSpPr/>
            <p:nvPr/>
          </p:nvSpPr>
          <p:spPr>
            <a:xfrm>
              <a:off x="1565382" y="1375091"/>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2" name="CuadroTexto 9">
              <a:extLst>
                <a:ext uri="{FF2B5EF4-FFF2-40B4-BE49-F238E27FC236}">
                  <a16:creationId xmlns:a16="http://schemas.microsoft.com/office/drawing/2014/main" id="{7B4146E8-2718-44D7-A520-5136A50F53E9}"/>
                </a:ext>
              </a:extLst>
            </p:cNvPr>
            <p:cNvSpPr txBox="1"/>
            <p:nvPr/>
          </p:nvSpPr>
          <p:spPr>
            <a:xfrm>
              <a:off x="1638394" y="1370720"/>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1</a:t>
              </a:r>
            </a:p>
          </p:txBody>
        </p:sp>
      </p:grpSp>
      <p:grpSp>
        <p:nvGrpSpPr>
          <p:cNvPr id="113" name="Grupo 112">
            <a:extLst>
              <a:ext uri="{FF2B5EF4-FFF2-40B4-BE49-F238E27FC236}">
                <a16:creationId xmlns:a16="http://schemas.microsoft.com/office/drawing/2014/main" id="{7AE5966C-CE2E-4D60-93CD-6E136BA29E8E}"/>
              </a:ext>
            </a:extLst>
          </p:cNvPr>
          <p:cNvGrpSpPr/>
          <p:nvPr/>
        </p:nvGrpSpPr>
        <p:grpSpPr>
          <a:xfrm>
            <a:off x="305731" y="2190212"/>
            <a:ext cx="458551" cy="484643"/>
            <a:chOff x="2050371" y="2109867"/>
            <a:chExt cx="739147" cy="781205"/>
          </a:xfrm>
        </p:grpSpPr>
        <p:sp>
          <p:nvSpPr>
            <p:cNvPr id="114" name="34 Elipse">
              <a:extLst>
                <a:ext uri="{FF2B5EF4-FFF2-40B4-BE49-F238E27FC236}">
                  <a16:creationId xmlns:a16="http://schemas.microsoft.com/office/drawing/2014/main" id="{FE34CE11-BD54-47C9-A6A2-A8ABEB76B0B7}"/>
                </a:ext>
              </a:extLst>
            </p:cNvPr>
            <p:cNvSpPr/>
            <p:nvPr/>
          </p:nvSpPr>
          <p:spPr>
            <a:xfrm>
              <a:off x="2050371" y="2151925"/>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5" name="CuadroTexto 9">
              <a:extLst>
                <a:ext uri="{FF2B5EF4-FFF2-40B4-BE49-F238E27FC236}">
                  <a16:creationId xmlns:a16="http://schemas.microsoft.com/office/drawing/2014/main" id="{102D464D-156D-41A1-BCEB-DA65D2D9DAF4}"/>
                </a:ext>
              </a:extLst>
            </p:cNvPr>
            <p:cNvSpPr txBox="1"/>
            <p:nvPr/>
          </p:nvSpPr>
          <p:spPr>
            <a:xfrm>
              <a:off x="2136433" y="2109867"/>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2</a:t>
              </a:r>
            </a:p>
          </p:txBody>
        </p:sp>
      </p:grpSp>
      <p:grpSp>
        <p:nvGrpSpPr>
          <p:cNvPr id="116" name="Grupo 115">
            <a:extLst>
              <a:ext uri="{FF2B5EF4-FFF2-40B4-BE49-F238E27FC236}">
                <a16:creationId xmlns:a16="http://schemas.microsoft.com/office/drawing/2014/main" id="{94B4A943-DC80-48D1-853F-C76FB1672EA3}"/>
              </a:ext>
            </a:extLst>
          </p:cNvPr>
          <p:cNvGrpSpPr/>
          <p:nvPr/>
        </p:nvGrpSpPr>
        <p:grpSpPr>
          <a:xfrm>
            <a:off x="302829" y="2923829"/>
            <a:ext cx="458551" cy="479575"/>
            <a:chOff x="2266395" y="3140970"/>
            <a:chExt cx="739147" cy="773036"/>
          </a:xfrm>
        </p:grpSpPr>
        <p:sp>
          <p:nvSpPr>
            <p:cNvPr id="117" name="35 Elipse">
              <a:extLst>
                <a:ext uri="{FF2B5EF4-FFF2-40B4-BE49-F238E27FC236}">
                  <a16:creationId xmlns:a16="http://schemas.microsoft.com/office/drawing/2014/main" id="{3EAFE2B2-EA10-441F-994C-286F26C064BD}"/>
                </a:ext>
              </a:extLst>
            </p:cNvPr>
            <p:cNvSpPr/>
            <p:nvPr/>
          </p:nvSpPr>
          <p:spPr>
            <a:xfrm>
              <a:off x="2266395" y="3140970"/>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8" name="CuadroTexto 10">
              <a:extLst>
                <a:ext uri="{FF2B5EF4-FFF2-40B4-BE49-F238E27FC236}">
                  <a16:creationId xmlns:a16="http://schemas.microsoft.com/office/drawing/2014/main" id="{4A385AD5-AF35-4AD3-BEE8-48BAA13C4F24}"/>
                </a:ext>
              </a:extLst>
            </p:cNvPr>
            <p:cNvSpPr txBox="1"/>
            <p:nvPr/>
          </p:nvSpPr>
          <p:spPr>
            <a:xfrm>
              <a:off x="2361627" y="3144564"/>
              <a:ext cx="504239" cy="769442"/>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3</a:t>
              </a:r>
            </a:p>
          </p:txBody>
        </p:sp>
      </p:grpSp>
      <p:grpSp>
        <p:nvGrpSpPr>
          <p:cNvPr id="119" name="Grupo 118">
            <a:extLst>
              <a:ext uri="{FF2B5EF4-FFF2-40B4-BE49-F238E27FC236}">
                <a16:creationId xmlns:a16="http://schemas.microsoft.com/office/drawing/2014/main" id="{DB95BCC4-3BDA-4C46-BB7B-DB073AFF5651}"/>
              </a:ext>
            </a:extLst>
          </p:cNvPr>
          <p:cNvGrpSpPr/>
          <p:nvPr/>
        </p:nvGrpSpPr>
        <p:grpSpPr>
          <a:xfrm>
            <a:off x="302744" y="3604611"/>
            <a:ext cx="458551" cy="482210"/>
            <a:chOff x="2088505" y="3966929"/>
            <a:chExt cx="739147" cy="777284"/>
          </a:xfrm>
        </p:grpSpPr>
        <p:sp>
          <p:nvSpPr>
            <p:cNvPr id="120" name="36 Elipse">
              <a:extLst>
                <a:ext uri="{FF2B5EF4-FFF2-40B4-BE49-F238E27FC236}">
                  <a16:creationId xmlns:a16="http://schemas.microsoft.com/office/drawing/2014/main" id="{F1532314-3FE6-4A21-937C-B5AB348FFD9E}"/>
                </a:ext>
              </a:extLst>
            </p:cNvPr>
            <p:cNvSpPr/>
            <p:nvPr/>
          </p:nvSpPr>
          <p:spPr>
            <a:xfrm>
              <a:off x="2088505" y="4005066"/>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1" name="CuadroTexto 10">
              <a:extLst>
                <a:ext uri="{FF2B5EF4-FFF2-40B4-BE49-F238E27FC236}">
                  <a16:creationId xmlns:a16="http://schemas.microsoft.com/office/drawing/2014/main" id="{DDBC11B7-7A0B-40C8-AF56-1C6FC824F501}"/>
                </a:ext>
              </a:extLst>
            </p:cNvPr>
            <p:cNvSpPr txBox="1"/>
            <p:nvPr/>
          </p:nvSpPr>
          <p:spPr>
            <a:xfrm>
              <a:off x="2167825" y="3966929"/>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4</a:t>
              </a:r>
            </a:p>
          </p:txBody>
        </p:sp>
      </p:grpSp>
      <p:grpSp>
        <p:nvGrpSpPr>
          <p:cNvPr id="122" name="Grupo 121">
            <a:extLst>
              <a:ext uri="{FF2B5EF4-FFF2-40B4-BE49-F238E27FC236}">
                <a16:creationId xmlns:a16="http://schemas.microsoft.com/office/drawing/2014/main" id="{B880C1E9-829B-40A6-A418-622E0D36A4EF}"/>
              </a:ext>
            </a:extLst>
          </p:cNvPr>
          <p:cNvGrpSpPr/>
          <p:nvPr/>
        </p:nvGrpSpPr>
        <p:grpSpPr>
          <a:xfrm>
            <a:off x="313884" y="4146939"/>
            <a:ext cx="458551" cy="482210"/>
            <a:chOff x="2088505" y="3966929"/>
            <a:chExt cx="739147" cy="777284"/>
          </a:xfrm>
        </p:grpSpPr>
        <p:sp>
          <p:nvSpPr>
            <p:cNvPr id="123" name="36 Elipse">
              <a:extLst>
                <a:ext uri="{FF2B5EF4-FFF2-40B4-BE49-F238E27FC236}">
                  <a16:creationId xmlns:a16="http://schemas.microsoft.com/office/drawing/2014/main" id="{CD72C19F-2B9C-4541-9335-E3933B5A75E7}"/>
                </a:ext>
              </a:extLst>
            </p:cNvPr>
            <p:cNvSpPr/>
            <p:nvPr/>
          </p:nvSpPr>
          <p:spPr>
            <a:xfrm>
              <a:off x="2088505" y="4005066"/>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4" name="CuadroTexto 10">
              <a:extLst>
                <a:ext uri="{FF2B5EF4-FFF2-40B4-BE49-F238E27FC236}">
                  <a16:creationId xmlns:a16="http://schemas.microsoft.com/office/drawing/2014/main" id="{987FA71C-AC1D-4FFA-95FB-BFB47C3E7D83}"/>
                </a:ext>
              </a:extLst>
            </p:cNvPr>
            <p:cNvSpPr txBox="1"/>
            <p:nvPr/>
          </p:nvSpPr>
          <p:spPr>
            <a:xfrm>
              <a:off x="2167825" y="3966929"/>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5</a:t>
              </a:r>
            </a:p>
          </p:txBody>
        </p:sp>
      </p:grpSp>
    </p:spTree>
    <p:extLst>
      <p:ext uri="{BB962C8B-B14F-4D97-AF65-F5344CB8AC3E}">
        <p14:creationId xmlns:p14="http://schemas.microsoft.com/office/powerpoint/2010/main" val="106128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67123B02-E7B0-471F-BCFC-B10E82E85900}"/>
              </a:ext>
            </a:extLst>
          </p:cNvPr>
          <p:cNvSpPr txBox="1"/>
          <p:nvPr>
            <p:custDataLst>
              <p:tags r:id="rId1"/>
            </p:custDataLst>
          </p:nvPr>
        </p:nvSpPr>
        <p:spPr>
          <a:xfrm>
            <a:off x="563609" y="4197889"/>
            <a:ext cx="8071866" cy="1207008"/>
          </a:xfrm>
          <a:prstGeom prst="rect">
            <a:avLst/>
          </a:prstGeom>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COACHING Y CONVERSACIONES</a:t>
            </a:r>
          </a:p>
        </p:txBody>
      </p:sp>
      <p:cxnSp>
        <p:nvCxnSpPr>
          <p:cNvPr id="14" name="Straight Connector 13">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251845"/>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Imagen que contiene edificio, ventana&#10;&#10;Descripción generada automáticamente">
            <a:extLst>
              <a:ext uri="{FF2B5EF4-FFF2-40B4-BE49-F238E27FC236}">
                <a16:creationId xmlns:a16="http://schemas.microsoft.com/office/drawing/2014/main" id="{4BF5109C-567B-EA46-8C73-F38F67FE7360}"/>
              </a:ext>
            </a:extLst>
          </p:cNvPr>
          <p:cNvPicPr>
            <a:picLocks noChangeAspect="1"/>
          </p:cNvPicPr>
          <p:nvPr/>
        </p:nvPicPr>
        <p:blipFill rotWithShape="1">
          <a:blip r:embed="rId3"/>
          <a:srcRect t="1317" r="4" b="4"/>
          <a:stretch/>
        </p:blipFill>
        <p:spPr>
          <a:xfrm>
            <a:off x="4403166" y="870952"/>
            <a:ext cx="3909060" cy="3857568"/>
          </a:xfrm>
          <a:prstGeom prst="rect">
            <a:avLst/>
          </a:prstGeom>
        </p:spPr>
      </p:pic>
      <p:pic>
        <p:nvPicPr>
          <p:cNvPr id="7172" name="Picture 4" descr="Las claves para dar feedback negativo de personas con inteligencia emocional">
            <a:extLst>
              <a:ext uri="{FF2B5EF4-FFF2-40B4-BE49-F238E27FC236}">
                <a16:creationId xmlns:a16="http://schemas.microsoft.com/office/drawing/2014/main" id="{7B34BEE1-9662-434E-A3E2-4C3E35189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15" y="1423217"/>
            <a:ext cx="4129557" cy="275303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13F1877-0224-4D8D-9280-CD3A118C9E01}"/>
              </a:ext>
            </a:extLst>
          </p:cNvPr>
          <p:cNvSpPr/>
          <p:nvPr/>
        </p:nvSpPr>
        <p:spPr>
          <a:xfrm>
            <a:off x="198304" y="374573"/>
            <a:ext cx="8802477" cy="6158429"/>
          </a:xfrm>
          <a:prstGeom prst="rect">
            <a:avLst/>
          </a:prstGeom>
          <a:noFill/>
          <a:ln w="19050">
            <a:solidFill>
              <a:srgbClr val="0A87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pic>
        <p:nvPicPr>
          <p:cNvPr id="7" name="Imagen 6"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7051" y="5659872"/>
            <a:ext cx="890633" cy="890633"/>
          </a:xfrm>
          <a:prstGeom prst="rect">
            <a:avLst/>
          </a:prstGeom>
        </p:spPr>
      </p:pic>
      <p:pic>
        <p:nvPicPr>
          <p:cNvPr id="8" name="Imagen 7"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6"/>
          <a:stretch>
            <a:fillRect/>
          </a:stretch>
        </p:blipFill>
        <p:spPr>
          <a:xfrm>
            <a:off x="7208520" y="5762658"/>
            <a:ext cx="1768022" cy="546561"/>
          </a:xfrm>
          <a:prstGeom prst="rect">
            <a:avLst/>
          </a:prstGeom>
        </p:spPr>
      </p:pic>
      <p:cxnSp>
        <p:nvCxnSpPr>
          <p:cNvPr id="10" name="Conector recto 9">
            <a:extLst>
              <a:ext uri="{FF2B5EF4-FFF2-40B4-BE49-F238E27FC236}">
                <a16:creationId xmlns:a16="http://schemas.microsoft.com/office/drawing/2014/main" id="{F0F975DC-53AD-41E2-9F18-861E30CF33E5}"/>
              </a:ext>
            </a:extLst>
          </p:cNvPr>
          <p:cNvCxnSpPr/>
          <p:nvPr/>
        </p:nvCxnSpPr>
        <p:spPr>
          <a:xfrm>
            <a:off x="7097684" y="573274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10995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00680" y="2114447"/>
            <a:ext cx="4931077" cy="2031325"/>
          </a:xfrm>
          <a:prstGeom prst="rect">
            <a:avLst/>
          </a:prstGeom>
        </p:spPr>
        <p:txBody>
          <a:bodyPr wrap="square">
            <a:spAutoFit/>
          </a:bodyPr>
          <a:lstStyle/>
          <a:p>
            <a:pPr algn="just"/>
            <a:r>
              <a:rPr lang="es-ES" dirty="0">
                <a:solidFill>
                  <a:schemeClr val="tx1">
                    <a:lumMod val="75000"/>
                    <a:lumOff val="25000"/>
                  </a:schemeClr>
                </a:solidFill>
              </a:rPr>
              <a:t>OCC 180° Coaching y Conversaciones recoge las percepciones que los colaboradores tienen sobre el comportamiento de un líder como Coach y sus habilidades para dar retroalimentación las cuales se </a:t>
            </a:r>
            <a:r>
              <a:rPr lang="es-ES" dirty="0" err="1">
                <a:solidFill>
                  <a:schemeClr val="tx1">
                    <a:lumMod val="75000"/>
                    <a:lumOff val="25000"/>
                  </a:schemeClr>
                </a:solidFill>
              </a:rPr>
              <a:t>contrarrestran</a:t>
            </a:r>
            <a:r>
              <a:rPr lang="es-ES" dirty="0">
                <a:solidFill>
                  <a:schemeClr val="tx1">
                    <a:lumMod val="75000"/>
                    <a:lumOff val="25000"/>
                  </a:schemeClr>
                </a:solidFill>
              </a:rPr>
              <a:t> con su autopercepción. </a:t>
            </a:r>
          </a:p>
        </p:txBody>
      </p:sp>
      <p:sp>
        <p:nvSpPr>
          <p:cNvPr id="9" name="Título 2">
            <a:extLst>
              <a:ext uri="{FF2B5EF4-FFF2-40B4-BE49-F238E27FC236}">
                <a16:creationId xmlns:a16="http://schemas.microsoft.com/office/drawing/2014/main" id="{320CA5F7-AD16-4456-9D35-0831B17018E1}"/>
              </a:ext>
            </a:extLst>
          </p:cNvPr>
          <p:cNvSpPr txBox="1">
            <a:spLocks/>
          </p:cNvSpPr>
          <p:nvPr/>
        </p:nvSpPr>
        <p:spPr>
          <a:xfrm>
            <a:off x="1045746" y="259912"/>
            <a:ext cx="7651782" cy="51204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solidFill>
                  <a:schemeClr val="tx1">
                    <a:lumMod val="75000"/>
                    <a:lumOff val="25000"/>
                  </a:schemeClr>
                </a:solidFill>
                <a:cs typeface="Calibri Light"/>
              </a:rPr>
              <a:t>NUESTRO MODELO OCC 180° </a:t>
            </a:r>
          </a:p>
        </p:txBody>
      </p:sp>
      <p:grpSp>
        <p:nvGrpSpPr>
          <p:cNvPr id="65" name="Grupo 64">
            <a:extLst>
              <a:ext uri="{FF2B5EF4-FFF2-40B4-BE49-F238E27FC236}">
                <a16:creationId xmlns:a16="http://schemas.microsoft.com/office/drawing/2014/main" id="{3D8E0AF3-D2DC-47DE-8171-C723ABDE2278}"/>
              </a:ext>
            </a:extLst>
          </p:cNvPr>
          <p:cNvGrpSpPr/>
          <p:nvPr/>
        </p:nvGrpSpPr>
        <p:grpSpPr>
          <a:xfrm>
            <a:off x="3047" y="6610126"/>
            <a:ext cx="9138159" cy="276999"/>
            <a:chOff x="3047" y="6610126"/>
            <a:chExt cx="9138159" cy="276999"/>
          </a:xfrm>
        </p:grpSpPr>
        <p:sp>
          <p:nvSpPr>
            <p:cNvPr id="66" name="object 2">
              <a:extLst>
                <a:ext uri="{FF2B5EF4-FFF2-40B4-BE49-F238E27FC236}">
                  <a16:creationId xmlns:a16="http://schemas.microsoft.com/office/drawing/2014/main" id="{B7807DA1-3649-4286-9350-F2D12EB492A6}"/>
                </a:ext>
              </a:extLst>
            </p:cNvPr>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67" name="object 3">
              <a:extLst>
                <a:ext uri="{FF2B5EF4-FFF2-40B4-BE49-F238E27FC236}">
                  <a16:creationId xmlns:a16="http://schemas.microsoft.com/office/drawing/2014/main" id="{7A7AF018-9AFD-457F-B824-AB7110124AF2}"/>
                </a:ext>
              </a:extLst>
            </p:cNvPr>
            <p:cNvSpPr/>
            <p:nvPr/>
          </p:nvSpPr>
          <p:spPr>
            <a:xfrm>
              <a:off x="3028189"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68" name="object 4">
              <a:extLst>
                <a:ext uri="{FF2B5EF4-FFF2-40B4-BE49-F238E27FC236}">
                  <a16:creationId xmlns:a16="http://schemas.microsoft.com/office/drawing/2014/main" id="{581AE509-40E7-4CC0-8CAD-0F5B63EC4D59}"/>
                </a:ext>
              </a:extLst>
            </p:cNvPr>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69" name="14 Rectángulo">
              <a:extLst>
                <a:ext uri="{FF2B5EF4-FFF2-40B4-BE49-F238E27FC236}">
                  <a16:creationId xmlns:a16="http://schemas.microsoft.com/office/drawing/2014/main" id="{2D2C6E69-365B-4C04-AE4C-E09E2D7F0A11}"/>
                </a:ext>
              </a:extLst>
            </p:cNvPr>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grpSp>
      <p:pic>
        <p:nvPicPr>
          <p:cNvPr id="3" name="Imagen 2">
            <a:extLst>
              <a:ext uri="{FF2B5EF4-FFF2-40B4-BE49-F238E27FC236}">
                <a16:creationId xmlns:a16="http://schemas.microsoft.com/office/drawing/2014/main" id="{9BB7B00F-6611-4CA4-967B-A0545FEDF1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7528" y="1390650"/>
            <a:ext cx="3600000" cy="3600000"/>
          </a:xfrm>
          <a:prstGeom prst="rect">
            <a:avLst/>
          </a:prstGeom>
        </p:spPr>
      </p:pic>
      <p:pic>
        <p:nvPicPr>
          <p:cNvPr id="10" name="Imagen 9"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251" y="5766552"/>
            <a:ext cx="890633" cy="890633"/>
          </a:xfrm>
          <a:prstGeom prst="rect">
            <a:avLst/>
          </a:prstGeom>
        </p:spPr>
      </p:pic>
      <p:pic>
        <p:nvPicPr>
          <p:cNvPr id="11" name="Imagen 10"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7284720" y="5869338"/>
            <a:ext cx="1768022" cy="546561"/>
          </a:xfrm>
          <a:prstGeom prst="rect">
            <a:avLst/>
          </a:prstGeom>
        </p:spPr>
      </p:pic>
      <p:cxnSp>
        <p:nvCxnSpPr>
          <p:cNvPr id="12" name="Conector recto 11">
            <a:extLst>
              <a:ext uri="{FF2B5EF4-FFF2-40B4-BE49-F238E27FC236}">
                <a16:creationId xmlns:a16="http://schemas.microsoft.com/office/drawing/2014/main" id="{F0F975DC-53AD-41E2-9F18-861E30CF33E5}"/>
              </a:ext>
            </a:extLst>
          </p:cNvPr>
          <p:cNvCxnSpPr/>
          <p:nvPr/>
        </p:nvCxnSpPr>
        <p:spPr>
          <a:xfrm>
            <a:off x="7173884" y="583942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850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id="{320CA5F7-AD16-4456-9D35-0831B17018E1}"/>
              </a:ext>
            </a:extLst>
          </p:cNvPr>
          <p:cNvSpPr txBox="1">
            <a:spLocks/>
          </p:cNvSpPr>
          <p:nvPr/>
        </p:nvSpPr>
        <p:spPr>
          <a:xfrm>
            <a:off x="711072" y="492322"/>
            <a:ext cx="8134254" cy="4017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solidFill>
                  <a:schemeClr val="tx1">
                    <a:lumMod val="75000"/>
                    <a:lumOff val="25000"/>
                  </a:schemeClr>
                </a:solidFill>
                <a:cs typeface="Calibri Light"/>
              </a:rPr>
              <a:t>DIMENSIONES DEL MODELO OCC 180°</a:t>
            </a:r>
          </a:p>
        </p:txBody>
      </p:sp>
      <p:sp>
        <p:nvSpPr>
          <p:cNvPr id="2" name="CuadroTexto 1">
            <a:extLst>
              <a:ext uri="{FF2B5EF4-FFF2-40B4-BE49-F238E27FC236}">
                <a16:creationId xmlns:a16="http://schemas.microsoft.com/office/drawing/2014/main" id="{D0EDDBE2-5F6F-6040-97ED-440F6D4F8805}"/>
              </a:ext>
            </a:extLst>
          </p:cNvPr>
          <p:cNvSpPr txBox="1"/>
          <p:nvPr/>
        </p:nvSpPr>
        <p:spPr>
          <a:xfrm>
            <a:off x="3332480" y="1209421"/>
            <a:ext cx="5623560" cy="1354217"/>
          </a:xfrm>
          <a:prstGeom prst="rect">
            <a:avLst/>
          </a:prstGeom>
          <a:noFill/>
        </p:spPr>
        <p:txBody>
          <a:bodyPr wrap="square" rtlCol="0">
            <a:spAutoFit/>
          </a:bodyPr>
          <a:lstStyle/>
          <a:p>
            <a:pPr algn="ctr"/>
            <a:r>
              <a:rPr lang="es-ES_tradnl" b="1" dirty="0">
                <a:solidFill>
                  <a:srgbClr val="0A87D6"/>
                </a:solidFill>
              </a:rPr>
              <a:t>Comunicación y retroalimentación</a:t>
            </a:r>
          </a:p>
          <a:p>
            <a:pPr algn="just"/>
            <a:r>
              <a:rPr lang="es-ES_tradnl" sz="1600" dirty="0">
                <a:solidFill>
                  <a:schemeClr val="tx1">
                    <a:lumMod val="65000"/>
                    <a:lumOff val="35000"/>
                  </a:schemeClr>
                </a:solidFill>
              </a:rPr>
              <a:t>Busca identificar habilidades de conversación, el nivel de atención  y presencia que tiene el líder con sus colaboradores, sus competencias y habilidades de retroalimentación.</a:t>
            </a:r>
          </a:p>
        </p:txBody>
      </p:sp>
      <p:sp>
        <p:nvSpPr>
          <p:cNvPr id="3" name="CuadroTexto 2">
            <a:extLst>
              <a:ext uri="{FF2B5EF4-FFF2-40B4-BE49-F238E27FC236}">
                <a16:creationId xmlns:a16="http://schemas.microsoft.com/office/drawing/2014/main" id="{C6C03CA0-6D6C-6940-B27C-6ADBE5E5AC7E}"/>
              </a:ext>
            </a:extLst>
          </p:cNvPr>
          <p:cNvSpPr txBox="1"/>
          <p:nvPr/>
        </p:nvSpPr>
        <p:spPr>
          <a:xfrm>
            <a:off x="3363437" y="3143931"/>
            <a:ext cx="5337142" cy="1107996"/>
          </a:xfrm>
          <a:prstGeom prst="rect">
            <a:avLst/>
          </a:prstGeom>
          <a:noFill/>
        </p:spPr>
        <p:txBody>
          <a:bodyPr wrap="square" rtlCol="0">
            <a:spAutoFit/>
          </a:bodyPr>
          <a:lstStyle/>
          <a:p>
            <a:pPr algn="ctr"/>
            <a:r>
              <a:rPr lang="es-ES_tradnl" b="1" dirty="0">
                <a:solidFill>
                  <a:srgbClr val="4DB098"/>
                </a:solidFill>
              </a:rPr>
              <a:t>Desarrollo personal y profesional</a:t>
            </a:r>
          </a:p>
          <a:p>
            <a:pPr algn="just"/>
            <a:r>
              <a:rPr lang="es-ES_tradnl" sz="1600" dirty="0">
                <a:solidFill>
                  <a:schemeClr val="tx1">
                    <a:lumMod val="65000"/>
                    <a:lumOff val="35000"/>
                  </a:schemeClr>
                </a:solidFill>
              </a:rPr>
              <a:t>Mide el nivel de compromiso del líder con el desarrollo profesional y personal de sus colaboradores.</a:t>
            </a:r>
          </a:p>
        </p:txBody>
      </p:sp>
      <p:sp>
        <p:nvSpPr>
          <p:cNvPr id="4" name="CuadroTexto 3">
            <a:extLst>
              <a:ext uri="{FF2B5EF4-FFF2-40B4-BE49-F238E27FC236}">
                <a16:creationId xmlns:a16="http://schemas.microsoft.com/office/drawing/2014/main" id="{5EE6E109-61A3-1444-9C9A-6F109970A5F2}"/>
              </a:ext>
            </a:extLst>
          </p:cNvPr>
          <p:cNvSpPr txBox="1"/>
          <p:nvPr/>
        </p:nvSpPr>
        <p:spPr>
          <a:xfrm>
            <a:off x="3225435" y="4723253"/>
            <a:ext cx="5539909" cy="1107996"/>
          </a:xfrm>
          <a:prstGeom prst="rect">
            <a:avLst/>
          </a:prstGeom>
          <a:noFill/>
        </p:spPr>
        <p:txBody>
          <a:bodyPr wrap="square" rtlCol="0">
            <a:spAutoFit/>
          </a:bodyPr>
          <a:lstStyle/>
          <a:p>
            <a:pPr algn="ctr"/>
            <a:r>
              <a:rPr lang="es-ES_tradnl" b="1" dirty="0">
                <a:solidFill>
                  <a:srgbClr val="8EC2A5"/>
                </a:solidFill>
              </a:rPr>
              <a:t>Planeación e implementación</a:t>
            </a:r>
            <a:endParaRPr lang="es-ES_tradnl" dirty="0">
              <a:solidFill>
                <a:srgbClr val="8EC2A5"/>
              </a:solidFill>
            </a:endParaRPr>
          </a:p>
          <a:p>
            <a:pPr algn="just"/>
            <a:r>
              <a:rPr lang="es-ES_tradnl" sz="1600" dirty="0">
                <a:solidFill>
                  <a:schemeClr val="tx1">
                    <a:lumMod val="65000"/>
                    <a:lumOff val="35000"/>
                  </a:schemeClr>
                </a:solidFill>
              </a:rPr>
              <a:t>Evalúa capacidades estratégicas de planeación, implementación y seguimiento del cumplimiento de resultados del equipo. </a:t>
            </a:r>
          </a:p>
        </p:txBody>
      </p:sp>
      <p:pic>
        <p:nvPicPr>
          <p:cNvPr id="64" name="Imagen 63">
            <a:extLst>
              <a:ext uri="{FF2B5EF4-FFF2-40B4-BE49-F238E27FC236}">
                <a16:creationId xmlns:a16="http://schemas.microsoft.com/office/drawing/2014/main" id="{59EC1E99-19D9-9640-99C2-2D9EB6D3C7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734" y="2120834"/>
            <a:ext cx="3023878" cy="3050537"/>
          </a:xfrm>
          <a:prstGeom prst="rect">
            <a:avLst/>
          </a:prstGeom>
        </p:spPr>
      </p:pic>
      <p:grpSp>
        <p:nvGrpSpPr>
          <p:cNvPr id="5" name="Grupo 4">
            <a:extLst>
              <a:ext uri="{FF2B5EF4-FFF2-40B4-BE49-F238E27FC236}">
                <a16:creationId xmlns:a16="http://schemas.microsoft.com/office/drawing/2014/main" id="{EF002D9D-2252-4A14-9BC6-EB562B91D15D}"/>
              </a:ext>
            </a:extLst>
          </p:cNvPr>
          <p:cNvGrpSpPr/>
          <p:nvPr/>
        </p:nvGrpSpPr>
        <p:grpSpPr>
          <a:xfrm>
            <a:off x="3047" y="6610126"/>
            <a:ext cx="9138159" cy="276999"/>
            <a:chOff x="3047" y="6610126"/>
            <a:chExt cx="9138159" cy="276999"/>
          </a:xfrm>
        </p:grpSpPr>
        <p:sp>
          <p:nvSpPr>
            <p:cNvPr id="11" name="object 2"/>
            <p:cNvSpPr/>
            <p:nvPr/>
          </p:nvSpPr>
          <p:spPr>
            <a:xfrm>
              <a:off x="3047" y="6633345"/>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a:p>
          </p:txBody>
        </p:sp>
        <p:sp>
          <p:nvSpPr>
            <p:cNvPr id="12" name="object 3"/>
            <p:cNvSpPr/>
            <p:nvPr/>
          </p:nvSpPr>
          <p:spPr>
            <a:xfrm>
              <a:off x="3028189" y="6633345"/>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a:p>
          </p:txBody>
        </p:sp>
        <p:sp>
          <p:nvSpPr>
            <p:cNvPr id="13" name="object 4"/>
            <p:cNvSpPr/>
            <p:nvPr/>
          </p:nvSpPr>
          <p:spPr>
            <a:xfrm>
              <a:off x="6056376" y="6633345"/>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a:p>
          </p:txBody>
        </p:sp>
        <p:sp>
          <p:nvSpPr>
            <p:cNvPr id="15" name="14 Rectángulo"/>
            <p:cNvSpPr/>
            <p:nvPr/>
          </p:nvSpPr>
          <p:spPr>
            <a:xfrm>
              <a:off x="6647318" y="6610126"/>
              <a:ext cx="2493888" cy="276999"/>
            </a:xfrm>
            <a:prstGeom prst="rect">
              <a:avLst/>
            </a:prstGeom>
          </p:spPr>
          <p:txBody>
            <a:bodyPr wrap="none">
              <a:spAutoFit/>
            </a:bodyPr>
            <a:lstStyle/>
            <a:p>
              <a:pPr lvl="0" algn="r" defTabSz="914400">
                <a:defRPr/>
              </a:pPr>
              <a:r>
                <a:rPr lang="en-US" sz="1200" dirty="0">
                  <a:solidFill>
                    <a:prstClr val="black">
                      <a:lumMod val="65000"/>
                      <a:lumOff val="35000"/>
                    </a:prstClr>
                  </a:solidFill>
                  <a:latin typeface="Calibri"/>
                </a:rPr>
                <a:t>Copyright by OCC All Rights Reserved</a:t>
              </a:r>
            </a:p>
          </p:txBody>
        </p:sp>
      </p:grpSp>
      <p:pic>
        <p:nvPicPr>
          <p:cNvPr id="14" name="Imagen 13"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6037" y="5838373"/>
            <a:ext cx="787847" cy="787847"/>
          </a:xfrm>
          <a:prstGeom prst="rect">
            <a:avLst/>
          </a:prstGeom>
        </p:spPr>
      </p:pic>
      <p:pic>
        <p:nvPicPr>
          <p:cNvPr id="16" name="Imagen 15"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7284720" y="5960778"/>
            <a:ext cx="1768022" cy="546561"/>
          </a:xfrm>
          <a:prstGeom prst="rect">
            <a:avLst/>
          </a:prstGeom>
        </p:spPr>
      </p:pic>
      <p:cxnSp>
        <p:nvCxnSpPr>
          <p:cNvPr id="17" name="Conector recto 16">
            <a:extLst>
              <a:ext uri="{FF2B5EF4-FFF2-40B4-BE49-F238E27FC236}">
                <a16:creationId xmlns:a16="http://schemas.microsoft.com/office/drawing/2014/main" id="{F0F975DC-53AD-41E2-9F18-861E30CF33E5}"/>
              </a:ext>
            </a:extLst>
          </p:cNvPr>
          <p:cNvCxnSpPr/>
          <p:nvPr/>
        </p:nvCxnSpPr>
        <p:spPr>
          <a:xfrm>
            <a:off x="7173884" y="593086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739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79875"/>
          <p:cNvGrpSpPr>
            <a:grpSpLocks noChangeAspect="1"/>
          </p:cNvGrpSpPr>
          <p:nvPr/>
        </p:nvGrpSpPr>
        <p:grpSpPr bwMode="auto">
          <a:xfrm>
            <a:off x="8035486" y="1803020"/>
            <a:ext cx="616510" cy="366216"/>
            <a:chOff x="3061076" y="2267470"/>
            <a:chExt cx="939139" cy="540485"/>
          </a:xfrm>
          <a:noFill/>
        </p:grpSpPr>
        <p:grpSp>
          <p:nvGrpSpPr>
            <p:cNvPr id="23" name="Group 54"/>
            <p:cNvGrpSpPr/>
            <p:nvPr/>
          </p:nvGrpSpPr>
          <p:grpSpPr>
            <a:xfrm>
              <a:off x="3401008" y="2267470"/>
              <a:ext cx="245415" cy="540485"/>
              <a:chOff x="6588125" y="1557338"/>
              <a:chExt cx="815975" cy="1797051"/>
            </a:xfrm>
            <a:grpFill/>
          </p:grpSpPr>
          <p:sp>
            <p:nvSpPr>
              <p:cNvPr id="30" name="Oval 88"/>
              <p:cNvSpPr>
                <a:spLocks noChangeArrowheads="1"/>
              </p:cNvSpPr>
              <p:nvPr/>
            </p:nvSpPr>
            <p:spPr bwMode="auto">
              <a:xfrm>
                <a:off x="6810375" y="1557338"/>
                <a:ext cx="371475" cy="369888"/>
              </a:xfrm>
              <a:prstGeom prst="ellipse">
                <a:avLst/>
              </a:prstGeom>
              <a:solidFill>
                <a:srgbClr val="FFFFFF"/>
              </a:solidFill>
              <a:ln w="3175" cmpd="sng">
                <a:solidFill>
                  <a:srgbClr val="FFFFFF"/>
                </a:solidFill>
                <a:round/>
                <a:headEnd/>
                <a:tailEnd/>
              </a:ln>
            </p:spPr>
            <p:txBody>
              <a:bodyPr/>
              <a:lstStyle/>
              <a:p>
                <a:pPr defTabSz="685562">
                  <a:defRPr/>
                </a:pPr>
                <a:endParaRPr lang="en-US" sz="1400">
                  <a:solidFill>
                    <a:schemeClr val="tx1">
                      <a:lumMod val="75000"/>
                      <a:lumOff val="25000"/>
                    </a:schemeClr>
                  </a:solidFill>
                  <a:latin typeface="Calibri"/>
                </a:endParaRPr>
              </a:p>
            </p:txBody>
          </p:sp>
          <p:sp>
            <p:nvSpPr>
              <p:cNvPr id="31" name="Freeform 7"/>
              <p:cNvSpPr>
                <a:spLocks/>
              </p:cNvSpPr>
              <p:nvPr/>
            </p:nvSpPr>
            <p:spPr bwMode="auto">
              <a:xfrm>
                <a:off x="6588125" y="1971676"/>
                <a:ext cx="815975" cy="1382713"/>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solidFill>
                <a:srgbClr val="FFFFFF"/>
              </a:solidFill>
              <a:ln w="3175" cmpd="sng">
                <a:noFill/>
                <a:round/>
                <a:headEnd/>
                <a:tailEnd/>
              </a:ln>
            </p:spPr>
            <p:txBody>
              <a:bodyPr/>
              <a:lstStyle/>
              <a:p>
                <a:pPr defTabSz="685562">
                  <a:defRPr/>
                </a:pPr>
                <a:endParaRPr lang="en-US" sz="1400">
                  <a:solidFill>
                    <a:schemeClr val="tx1">
                      <a:lumMod val="75000"/>
                      <a:lumOff val="25000"/>
                    </a:schemeClr>
                  </a:solidFill>
                  <a:latin typeface="Calibri"/>
                </a:endParaRPr>
              </a:p>
            </p:txBody>
          </p:sp>
        </p:grpSp>
        <p:grpSp>
          <p:nvGrpSpPr>
            <p:cNvPr id="24" name="Group 55"/>
            <p:cNvGrpSpPr/>
            <p:nvPr/>
          </p:nvGrpSpPr>
          <p:grpSpPr>
            <a:xfrm>
              <a:off x="3754800" y="2267470"/>
              <a:ext cx="245415" cy="540485"/>
              <a:chOff x="6503051" y="1557338"/>
              <a:chExt cx="815975" cy="1797051"/>
            </a:xfrm>
            <a:grpFill/>
          </p:grpSpPr>
          <p:sp>
            <p:nvSpPr>
              <p:cNvPr id="28" name="Oval 86"/>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685562">
                  <a:defRPr/>
                </a:pPr>
                <a:endParaRPr lang="en-US" sz="1400">
                  <a:solidFill>
                    <a:schemeClr val="tx1">
                      <a:lumMod val="75000"/>
                      <a:lumOff val="25000"/>
                    </a:schemeClr>
                  </a:solidFill>
                  <a:latin typeface="Calibri"/>
                </a:endParaRPr>
              </a:p>
            </p:txBody>
          </p:sp>
          <p:sp>
            <p:nvSpPr>
              <p:cNvPr id="29" name="Freeform 7"/>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62">
                  <a:defRPr/>
                </a:pPr>
                <a:endParaRPr lang="en-US" sz="1400">
                  <a:solidFill>
                    <a:schemeClr val="tx1">
                      <a:lumMod val="75000"/>
                      <a:lumOff val="25000"/>
                    </a:schemeClr>
                  </a:solidFill>
                  <a:latin typeface="Calibri"/>
                </a:endParaRPr>
              </a:p>
            </p:txBody>
          </p:sp>
        </p:grpSp>
        <p:grpSp>
          <p:nvGrpSpPr>
            <p:cNvPr id="25" name="Group 56"/>
            <p:cNvGrpSpPr/>
            <p:nvPr/>
          </p:nvGrpSpPr>
          <p:grpSpPr>
            <a:xfrm>
              <a:off x="3061076" y="2267470"/>
              <a:ext cx="245415" cy="540485"/>
              <a:chOff x="6673199" y="1557338"/>
              <a:chExt cx="815975" cy="1797051"/>
            </a:xfrm>
            <a:grpFill/>
          </p:grpSpPr>
          <p:sp>
            <p:nvSpPr>
              <p:cNvPr id="26" name="Oval 84"/>
              <p:cNvSpPr>
                <a:spLocks noChangeArrowheads="1"/>
              </p:cNvSpPr>
              <p:nvPr/>
            </p:nvSpPr>
            <p:spPr bwMode="auto">
              <a:xfrm>
                <a:off x="6895453" y="1557338"/>
                <a:ext cx="371476" cy="369887"/>
              </a:xfrm>
              <a:prstGeom prst="ellipse">
                <a:avLst/>
              </a:prstGeom>
              <a:grpFill/>
              <a:ln w="3175" cmpd="sng">
                <a:solidFill>
                  <a:srgbClr val="FFFFFF"/>
                </a:solidFill>
                <a:round/>
                <a:headEnd/>
                <a:tailEnd/>
              </a:ln>
            </p:spPr>
            <p:txBody>
              <a:bodyPr/>
              <a:lstStyle/>
              <a:p>
                <a:pPr defTabSz="685562">
                  <a:defRPr/>
                </a:pPr>
                <a:endParaRPr lang="en-US" sz="1400">
                  <a:solidFill>
                    <a:schemeClr val="tx1">
                      <a:lumMod val="75000"/>
                      <a:lumOff val="25000"/>
                    </a:schemeClr>
                  </a:solidFill>
                  <a:latin typeface="Calibri"/>
                </a:endParaRPr>
              </a:p>
            </p:txBody>
          </p:sp>
          <p:sp>
            <p:nvSpPr>
              <p:cNvPr id="27" name="Freeform 7"/>
              <p:cNvSpPr>
                <a:spLocks/>
              </p:cNvSpPr>
              <p:nvPr/>
            </p:nvSpPr>
            <p:spPr bwMode="auto">
              <a:xfrm>
                <a:off x="6673199"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62">
                  <a:defRPr/>
                </a:pPr>
                <a:endParaRPr lang="en-US" sz="1400">
                  <a:solidFill>
                    <a:schemeClr val="tx1">
                      <a:lumMod val="75000"/>
                      <a:lumOff val="25000"/>
                    </a:schemeClr>
                  </a:solidFill>
                  <a:latin typeface="Calibri"/>
                </a:endParaRPr>
              </a:p>
            </p:txBody>
          </p:sp>
        </p:grpSp>
      </p:grpSp>
      <p:sp>
        <p:nvSpPr>
          <p:cNvPr id="33" name="Freeform 198"/>
          <p:cNvSpPr>
            <a:spLocks noEditPoints="1"/>
          </p:cNvSpPr>
          <p:nvPr/>
        </p:nvSpPr>
        <p:spPr bwMode="auto">
          <a:xfrm>
            <a:off x="8117348" y="3429863"/>
            <a:ext cx="503126" cy="467818"/>
          </a:xfrm>
          <a:custGeom>
            <a:avLst/>
            <a:gdLst>
              <a:gd name="T0" fmla="*/ 389 w 404"/>
              <a:gd name="T1" fmla="*/ 231 h 340"/>
              <a:gd name="T2" fmla="*/ 325 w 404"/>
              <a:gd name="T3" fmla="*/ 188 h 340"/>
              <a:gd name="T4" fmla="*/ 286 w 404"/>
              <a:gd name="T5" fmla="*/ 188 h 340"/>
              <a:gd name="T6" fmla="*/ 354 w 404"/>
              <a:gd name="T7" fmla="*/ 240 h 340"/>
              <a:gd name="T8" fmla="*/ 283 w 404"/>
              <a:gd name="T9" fmla="*/ 240 h 340"/>
              <a:gd name="T10" fmla="*/ 278 w 404"/>
              <a:gd name="T11" fmla="*/ 243 h 340"/>
              <a:gd name="T12" fmla="*/ 262 w 404"/>
              <a:gd name="T13" fmla="*/ 287 h 340"/>
              <a:gd name="T14" fmla="*/ 142 w 404"/>
              <a:gd name="T15" fmla="*/ 287 h 340"/>
              <a:gd name="T16" fmla="*/ 126 w 404"/>
              <a:gd name="T17" fmla="*/ 243 h 340"/>
              <a:gd name="T18" fmla="*/ 121 w 404"/>
              <a:gd name="T19" fmla="*/ 240 h 340"/>
              <a:gd name="T20" fmla="*/ 50 w 404"/>
              <a:gd name="T21" fmla="*/ 240 h 340"/>
              <a:gd name="T22" fmla="*/ 118 w 404"/>
              <a:gd name="T23" fmla="*/ 188 h 340"/>
              <a:gd name="T24" fmla="*/ 79 w 404"/>
              <a:gd name="T25" fmla="*/ 188 h 340"/>
              <a:gd name="T26" fmla="*/ 15 w 404"/>
              <a:gd name="T27" fmla="*/ 231 h 340"/>
              <a:gd name="T28" fmla="*/ 2 w 404"/>
              <a:gd name="T29" fmla="*/ 260 h 340"/>
              <a:gd name="T30" fmla="*/ 14 w 404"/>
              <a:gd name="T31" fmla="*/ 321 h 340"/>
              <a:gd name="T32" fmla="*/ 39 w 404"/>
              <a:gd name="T33" fmla="*/ 340 h 340"/>
              <a:gd name="T34" fmla="*/ 365 w 404"/>
              <a:gd name="T35" fmla="*/ 340 h 340"/>
              <a:gd name="T36" fmla="*/ 390 w 404"/>
              <a:gd name="T37" fmla="*/ 321 h 340"/>
              <a:gd name="T38" fmla="*/ 401 w 404"/>
              <a:gd name="T39" fmla="*/ 260 h 340"/>
              <a:gd name="T40" fmla="*/ 389 w 404"/>
              <a:gd name="T41" fmla="*/ 231 h 340"/>
              <a:gd name="T42" fmla="*/ 306 w 404"/>
              <a:gd name="T43" fmla="*/ 102 h 340"/>
              <a:gd name="T44" fmla="*/ 240 w 404"/>
              <a:gd name="T45" fmla="*/ 102 h 340"/>
              <a:gd name="T46" fmla="*/ 240 w 404"/>
              <a:gd name="T47" fmla="*/ 0 h 340"/>
              <a:gd name="T48" fmla="*/ 164 w 404"/>
              <a:gd name="T49" fmla="*/ 0 h 340"/>
              <a:gd name="T50" fmla="*/ 164 w 404"/>
              <a:gd name="T51" fmla="*/ 102 h 340"/>
              <a:gd name="T52" fmla="*/ 98 w 404"/>
              <a:gd name="T53" fmla="*/ 102 h 340"/>
              <a:gd name="T54" fmla="*/ 202 w 404"/>
              <a:gd name="T55" fmla="*/ 200 h 340"/>
              <a:gd name="T56" fmla="*/ 306 w 404"/>
              <a:gd name="T57" fmla="*/ 10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40">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moveTo>
                  <a:pt x="306" y="102"/>
                </a:moveTo>
                <a:cubicBezTo>
                  <a:pt x="240" y="102"/>
                  <a:pt x="240" y="102"/>
                  <a:pt x="240" y="102"/>
                </a:cubicBezTo>
                <a:cubicBezTo>
                  <a:pt x="240" y="0"/>
                  <a:pt x="240" y="0"/>
                  <a:pt x="240" y="0"/>
                </a:cubicBezTo>
                <a:cubicBezTo>
                  <a:pt x="164" y="0"/>
                  <a:pt x="164" y="0"/>
                  <a:pt x="164" y="0"/>
                </a:cubicBezTo>
                <a:cubicBezTo>
                  <a:pt x="164" y="102"/>
                  <a:pt x="164" y="102"/>
                  <a:pt x="164" y="102"/>
                </a:cubicBezTo>
                <a:cubicBezTo>
                  <a:pt x="98" y="102"/>
                  <a:pt x="98" y="102"/>
                  <a:pt x="98" y="102"/>
                </a:cubicBezTo>
                <a:cubicBezTo>
                  <a:pt x="202" y="200"/>
                  <a:pt x="202" y="200"/>
                  <a:pt x="202" y="200"/>
                </a:cubicBezTo>
                <a:lnTo>
                  <a:pt x="306" y="102"/>
                </a:lnTo>
                <a:close/>
              </a:path>
            </a:pathLst>
          </a:custGeom>
          <a:solidFill>
            <a:schemeClr val="bg1"/>
          </a:solidFill>
          <a:ln>
            <a:noFill/>
          </a:ln>
        </p:spPr>
        <p:txBody>
          <a:bodyPr/>
          <a:lstStyle/>
          <a:p>
            <a:pPr defTabSz="685562">
              <a:defRPr/>
            </a:pPr>
            <a:endParaRPr lang="en-US" dirty="0">
              <a:solidFill>
                <a:schemeClr val="tx1">
                  <a:lumMod val="75000"/>
                  <a:lumOff val="25000"/>
                </a:schemeClr>
              </a:solidFill>
              <a:latin typeface="Calibri"/>
            </a:endParaRPr>
          </a:p>
        </p:txBody>
      </p:sp>
      <p:sp>
        <p:nvSpPr>
          <p:cNvPr id="68" name="Título 2">
            <a:extLst>
              <a:ext uri="{FF2B5EF4-FFF2-40B4-BE49-F238E27FC236}">
                <a16:creationId xmlns:a16="http://schemas.microsoft.com/office/drawing/2014/main" id="{85801879-1441-4CC9-9DF0-8A5A9D5F2714}"/>
              </a:ext>
            </a:extLst>
          </p:cNvPr>
          <p:cNvSpPr txBox="1">
            <a:spLocks/>
          </p:cNvSpPr>
          <p:nvPr/>
        </p:nvSpPr>
        <p:spPr>
          <a:xfrm>
            <a:off x="282507" y="157136"/>
            <a:ext cx="8848003" cy="11224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00" b="1" dirty="0">
                <a:solidFill>
                  <a:schemeClr val="tx1">
                    <a:lumMod val="65000"/>
                    <a:lumOff val="35000"/>
                  </a:schemeClr>
                </a:solidFill>
                <a:cs typeface="Calibri Light"/>
              </a:rPr>
              <a:t>VALORACIÓN DE COACHING Y CONVERSACIÓN</a:t>
            </a:r>
            <a:endParaRPr lang="es-ES" sz="2800" b="1" dirty="0">
              <a:solidFill>
                <a:schemeClr val="tx1">
                  <a:lumMod val="65000"/>
                  <a:lumOff val="35000"/>
                </a:schemeClr>
              </a:solidFill>
              <a:latin typeface="Calibri Light"/>
              <a:cs typeface="Calibri Light"/>
            </a:endParaRPr>
          </a:p>
          <a:p>
            <a:pPr algn="ctr">
              <a:lnSpc>
                <a:spcPct val="100000"/>
              </a:lnSpc>
            </a:pPr>
            <a:r>
              <a:rPr lang="es-ES" sz="2800" b="1" dirty="0">
                <a:solidFill>
                  <a:schemeClr val="tx1">
                    <a:lumMod val="65000"/>
                    <a:lumOff val="35000"/>
                  </a:schemeClr>
                </a:solidFill>
                <a:cs typeface="Calibri Light"/>
              </a:rPr>
              <a:t>OCC 180°</a:t>
            </a:r>
          </a:p>
          <a:p>
            <a:pPr algn="ctr">
              <a:lnSpc>
                <a:spcPct val="100000"/>
              </a:lnSpc>
            </a:pPr>
            <a:endParaRPr lang="es-ES" sz="2800" b="1" dirty="0">
              <a:solidFill>
                <a:schemeClr val="tx1">
                  <a:lumMod val="65000"/>
                  <a:lumOff val="35000"/>
                </a:schemeClr>
              </a:solidFill>
              <a:cs typeface="Calibri Light"/>
            </a:endParaRPr>
          </a:p>
          <a:p>
            <a:pPr algn="ctr">
              <a:lnSpc>
                <a:spcPct val="100000"/>
              </a:lnSpc>
            </a:pPr>
            <a:r>
              <a:rPr lang="es-ES" sz="2000" b="1" dirty="0">
                <a:solidFill>
                  <a:schemeClr val="tx1">
                    <a:lumMod val="65000"/>
                    <a:lumOff val="35000"/>
                  </a:schemeClr>
                </a:solidFill>
                <a:cs typeface="Calibri Light"/>
              </a:rPr>
              <a:t>VALOR AGREGADO</a:t>
            </a:r>
          </a:p>
        </p:txBody>
      </p:sp>
      <p:sp>
        <p:nvSpPr>
          <p:cNvPr id="98" name="Rectángulo 97">
            <a:extLst>
              <a:ext uri="{FF2B5EF4-FFF2-40B4-BE49-F238E27FC236}">
                <a16:creationId xmlns:a16="http://schemas.microsoft.com/office/drawing/2014/main" id="{2C819D76-D8B0-4EF4-9FB6-3C28D2839108}"/>
              </a:ext>
            </a:extLst>
          </p:cNvPr>
          <p:cNvSpPr/>
          <p:nvPr/>
        </p:nvSpPr>
        <p:spPr>
          <a:xfrm>
            <a:off x="868450" y="1948950"/>
            <a:ext cx="8028376" cy="2800767"/>
          </a:xfrm>
          <a:prstGeom prst="rect">
            <a:avLst/>
          </a:prstGeom>
        </p:spPr>
        <p:txBody>
          <a:bodyPr wrap="square">
            <a:spAutoFit/>
          </a:bodyPr>
          <a:lstStyle/>
          <a:p>
            <a:pPr marL="93662" algn="just"/>
            <a:r>
              <a:rPr lang="es-ES" sz="1600" dirty="0">
                <a:solidFill>
                  <a:schemeClr val="tx1">
                    <a:lumMod val="75000"/>
                    <a:lumOff val="25000"/>
                  </a:schemeClr>
                </a:solidFill>
              </a:rPr>
              <a:t>Implementar un plan de desarrollo de alto impacto con cada líder que permita maximizar  su potencial  y el de su equipo.</a:t>
            </a:r>
          </a:p>
          <a:p>
            <a:pPr marL="93662" algn="just"/>
            <a:endParaRPr lang="es-ES" sz="1600" dirty="0">
              <a:solidFill>
                <a:schemeClr val="tx1">
                  <a:lumMod val="75000"/>
                  <a:lumOff val="25000"/>
                </a:schemeClr>
              </a:solidFill>
            </a:endParaRPr>
          </a:p>
          <a:p>
            <a:pPr marL="93662" algn="just"/>
            <a:r>
              <a:rPr lang="es-ES" sz="1600" dirty="0">
                <a:solidFill>
                  <a:schemeClr val="tx1">
                    <a:lumMod val="75000"/>
                    <a:lumOff val="25000"/>
                  </a:schemeClr>
                </a:solidFill>
              </a:rPr>
              <a:t>Medir al líder en sus habilidades de conversación, retroalimentación y desarrollo de su equipo, tanto personal como profesionalmente.</a:t>
            </a:r>
          </a:p>
          <a:p>
            <a:pPr marL="93662" algn="just"/>
            <a:endParaRPr lang="es-ES" sz="1600" dirty="0">
              <a:solidFill>
                <a:schemeClr val="tx1">
                  <a:lumMod val="75000"/>
                  <a:lumOff val="25000"/>
                </a:schemeClr>
              </a:solidFill>
            </a:endParaRPr>
          </a:p>
          <a:p>
            <a:pPr marL="93662" algn="just"/>
            <a:r>
              <a:rPr lang="es-ES" sz="1600" dirty="0">
                <a:solidFill>
                  <a:schemeClr val="tx1">
                    <a:lumMod val="75000"/>
                    <a:lumOff val="25000"/>
                  </a:schemeClr>
                </a:solidFill>
              </a:rPr>
              <a:t>Acordar planes de desarrollo concretos entre el líder y su equipo, en doble vía.</a:t>
            </a:r>
          </a:p>
          <a:p>
            <a:pPr marL="93662" algn="just"/>
            <a:endParaRPr lang="es-ES" sz="1600" dirty="0">
              <a:solidFill>
                <a:schemeClr val="tx1">
                  <a:lumMod val="75000"/>
                  <a:lumOff val="25000"/>
                </a:schemeClr>
              </a:solidFill>
            </a:endParaRPr>
          </a:p>
          <a:p>
            <a:pPr marL="93662" algn="just"/>
            <a:r>
              <a:rPr lang="es-ES" sz="1600" dirty="0">
                <a:solidFill>
                  <a:schemeClr val="tx1">
                    <a:lumMod val="75000"/>
                    <a:lumOff val="25000"/>
                  </a:schemeClr>
                </a:solidFill>
              </a:rPr>
              <a:t>Construir relaciones de confianza entre el líder y sus colaboradores que facilitan la alineación y el logro de los objetivos organizacionales.</a:t>
            </a:r>
          </a:p>
        </p:txBody>
      </p:sp>
      <p:sp>
        <p:nvSpPr>
          <p:cNvPr id="36" name="Rectángulo 16">
            <a:extLst>
              <a:ext uri="{FF2B5EF4-FFF2-40B4-BE49-F238E27FC236}">
                <a16:creationId xmlns:a16="http://schemas.microsoft.com/office/drawing/2014/main" id="{A56F25D3-92D5-4DA8-BFAD-D28DD11C1921}"/>
              </a:ext>
            </a:extLst>
          </p:cNvPr>
          <p:cNvSpPr/>
          <p:nvPr/>
        </p:nvSpPr>
        <p:spPr>
          <a:xfrm>
            <a:off x="0" y="6241139"/>
            <a:ext cx="9144000" cy="6455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685546"/>
            <a:endParaRPr lang="es-ES" sz="1400" dirty="0">
              <a:solidFill>
                <a:prstClr val="white"/>
              </a:solidFill>
              <a:latin typeface="+mj-lt"/>
            </a:endParaRPr>
          </a:p>
        </p:txBody>
      </p:sp>
      <p:sp>
        <p:nvSpPr>
          <p:cNvPr id="37" name="Oval 79">
            <a:extLst>
              <a:ext uri="{FF2B5EF4-FFF2-40B4-BE49-F238E27FC236}">
                <a16:creationId xmlns:a16="http://schemas.microsoft.com/office/drawing/2014/main" id="{976A03A8-17BC-451F-B211-4287927096A0}"/>
              </a:ext>
            </a:extLst>
          </p:cNvPr>
          <p:cNvSpPr/>
          <p:nvPr/>
        </p:nvSpPr>
        <p:spPr bwMode="auto">
          <a:xfrm>
            <a:off x="262211" y="5110637"/>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sp>
        <p:nvSpPr>
          <p:cNvPr id="38" name="Freeform 6">
            <a:extLst>
              <a:ext uri="{FF2B5EF4-FFF2-40B4-BE49-F238E27FC236}">
                <a16:creationId xmlns:a16="http://schemas.microsoft.com/office/drawing/2014/main" id="{5C728C6E-FF67-4856-9472-52B13FE20665}"/>
              </a:ext>
            </a:extLst>
          </p:cNvPr>
          <p:cNvSpPr>
            <a:spLocks noEditPoints="1"/>
          </p:cNvSpPr>
          <p:nvPr/>
        </p:nvSpPr>
        <p:spPr bwMode="auto">
          <a:xfrm>
            <a:off x="552515" y="5388318"/>
            <a:ext cx="512773" cy="494025"/>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w="9525">
            <a:noFill/>
            <a:round/>
            <a:headEnd/>
            <a:tailEnd/>
          </a:ln>
        </p:spPr>
        <p:txBody>
          <a:bodyPr/>
          <a:lstStyle/>
          <a:p>
            <a:pPr defTabSz="685546">
              <a:defRPr/>
            </a:pPr>
            <a:endParaRPr lang="en-US" sz="1400" dirty="0">
              <a:solidFill>
                <a:prstClr val="black"/>
              </a:solidFill>
              <a:latin typeface="+mj-lt"/>
            </a:endParaRPr>
          </a:p>
        </p:txBody>
      </p:sp>
      <p:sp>
        <p:nvSpPr>
          <p:cNvPr id="39" name="Oval 7">
            <a:extLst>
              <a:ext uri="{FF2B5EF4-FFF2-40B4-BE49-F238E27FC236}">
                <a16:creationId xmlns:a16="http://schemas.microsoft.com/office/drawing/2014/main" id="{12899C39-4987-4BF9-9521-C4A5F6CA94B1}"/>
              </a:ext>
            </a:extLst>
          </p:cNvPr>
          <p:cNvSpPr>
            <a:spLocks noChangeArrowheads="1"/>
          </p:cNvSpPr>
          <p:nvPr/>
        </p:nvSpPr>
        <p:spPr bwMode="auto">
          <a:xfrm>
            <a:off x="1617047" y="5533309"/>
            <a:ext cx="45719" cy="50304"/>
          </a:xfrm>
          <a:prstGeom prst="ellipse">
            <a:avLst/>
          </a:prstGeom>
          <a:solidFill>
            <a:schemeClr val="bg1"/>
          </a:solidFill>
          <a:ln w="9525">
            <a:noFill/>
            <a:round/>
            <a:headEnd/>
            <a:tailEnd/>
          </a:ln>
        </p:spPr>
        <p:txBody>
          <a:bodyPr/>
          <a:lstStyle/>
          <a:p>
            <a:pPr defTabSz="685546">
              <a:defRPr/>
            </a:pPr>
            <a:endParaRPr lang="en-US" sz="1400" dirty="0">
              <a:solidFill>
                <a:prstClr val="black"/>
              </a:solidFill>
              <a:latin typeface="+mj-lt"/>
            </a:endParaRPr>
          </a:p>
        </p:txBody>
      </p:sp>
      <p:sp>
        <p:nvSpPr>
          <p:cNvPr id="58" name="Rectángulo 19">
            <a:extLst>
              <a:ext uri="{FF2B5EF4-FFF2-40B4-BE49-F238E27FC236}">
                <a16:creationId xmlns:a16="http://schemas.microsoft.com/office/drawing/2014/main" id="{9194EB28-7ECA-4CB4-B7E6-B8F543A51334}"/>
              </a:ext>
            </a:extLst>
          </p:cNvPr>
          <p:cNvSpPr/>
          <p:nvPr/>
        </p:nvSpPr>
        <p:spPr>
          <a:xfrm>
            <a:off x="83468" y="6334436"/>
            <a:ext cx="1450865" cy="461665"/>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Medición en línea</a:t>
            </a:r>
          </a:p>
        </p:txBody>
      </p:sp>
      <p:sp>
        <p:nvSpPr>
          <p:cNvPr id="59" name="Rectángulo 19">
            <a:extLst>
              <a:ext uri="{FF2B5EF4-FFF2-40B4-BE49-F238E27FC236}">
                <a16:creationId xmlns:a16="http://schemas.microsoft.com/office/drawing/2014/main" id="{AE2E47AB-D16F-4D28-93A1-6BC552FFC6FF}"/>
              </a:ext>
            </a:extLst>
          </p:cNvPr>
          <p:cNvSpPr/>
          <p:nvPr/>
        </p:nvSpPr>
        <p:spPr>
          <a:xfrm>
            <a:off x="1702323" y="6390557"/>
            <a:ext cx="1152642" cy="276999"/>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45 Preguntas</a:t>
            </a:r>
          </a:p>
        </p:txBody>
      </p:sp>
      <p:sp>
        <p:nvSpPr>
          <p:cNvPr id="60" name="Oval 79">
            <a:extLst>
              <a:ext uri="{FF2B5EF4-FFF2-40B4-BE49-F238E27FC236}">
                <a16:creationId xmlns:a16="http://schemas.microsoft.com/office/drawing/2014/main" id="{B0968ACD-FC6C-4436-9930-D689055EB631}"/>
              </a:ext>
            </a:extLst>
          </p:cNvPr>
          <p:cNvSpPr/>
          <p:nvPr/>
        </p:nvSpPr>
        <p:spPr bwMode="auto">
          <a:xfrm>
            <a:off x="3245349" y="5110636"/>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61" name="Agrupar 143">
            <a:extLst>
              <a:ext uri="{FF2B5EF4-FFF2-40B4-BE49-F238E27FC236}">
                <a16:creationId xmlns:a16="http://schemas.microsoft.com/office/drawing/2014/main" id="{98AF2960-5633-46B4-8E4C-7FD74298E8D7}"/>
              </a:ext>
            </a:extLst>
          </p:cNvPr>
          <p:cNvGrpSpPr>
            <a:grpSpLocks noChangeAspect="1"/>
          </p:cNvGrpSpPr>
          <p:nvPr/>
        </p:nvGrpSpPr>
        <p:grpSpPr>
          <a:xfrm>
            <a:off x="3489251" y="5276792"/>
            <a:ext cx="577996" cy="717073"/>
            <a:chOff x="5619553" y="6158116"/>
            <a:chExt cx="1657350" cy="2035175"/>
          </a:xfrm>
          <a:solidFill>
            <a:srgbClr val="FFFFFF"/>
          </a:solidFill>
        </p:grpSpPr>
        <p:sp>
          <p:nvSpPr>
            <p:cNvPr id="62" name="Freeform 5">
              <a:extLst>
                <a:ext uri="{FF2B5EF4-FFF2-40B4-BE49-F238E27FC236}">
                  <a16:creationId xmlns:a16="http://schemas.microsoft.com/office/drawing/2014/main" id="{8C83D9F5-9C3B-48CF-AAC7-76B66887FE2B}"/>
                </a:ext>
              </a:extLst>
            </p:cNvPr>
            <p:cNvSpPr>
              <a:spLocks noEditPoints="1"/>
            </p:cNvSpPr>
            <p:nvPr/>
          </p:nvSpPr>
          <p:spPr bwMode="auto">
            <a:xfrm>
              <a:off x="5619553" y="6158116"/>
              <a:ext cx="1657350" cy="2035175"/>
            </a:xfrm>
            <a:custGeom>
              <a:avLst/>
              <a:gdLst>
                <a:gd name="T0" fmla="*/ 2048 w 2381"/>
                <a:gd name="T1" fmla="*/ 907 h 2923"/>
                <a:gd name="T2" fmla="*/ 2156 w 2381"/>
                <a:gd name="T3" fmla="*/ 845 h 2923"/>
                <a:gd name="T4" fmla="*/ 1887 w 2381"/>
                <a:gd name="T5" fmla="*/ 652 h 2923"/>
                <a:gd name="T6" fmla="*/ 1862 w 2381"/>
                <a:gd name="T7" fmla="*/ 750 h 2923"/>
                <a:gd name="T8" fmla="*/ 1328 w 2381"/>
                <a:gd name="T9" fmla="*/ 550 h 2923"/>
                <a:gd name="T10" fmla="*/ 1328 w 2381"/>
                <a:gd name="T11" fmla="*/ 438 h 2923"/>
                <a:gd name="T12" fmla="*/ 1398 w 2381"/>
                <a:gd name="T13" fmla="*/ 333 h 2923"/>
                <a:gd name="T14" fmla="*/ 1390 w 2381"/>
                <a:gd name="T15" fmla="*/ 292 h 2923"/>
                <a:gd name="T16" fmla="*/ 1505 w 2381"/>
                <a:gd name="T17" fmla="*/ 164 h 2923"/>
                <a:gd name="T18" fmla="*/ 1505 w 2381"/>
                <a:gd name="T19" fmla="*/ 149 h 2923"/>
                <a:gd name="T20" fmla="*/ 1266 w 2381"/>
                <a:gd name="T21" fmla="*/ 0 h 2923"/>
                <a:gd name="T22" fmla="*/ 1133 w 2381"/>
                <a:gd name="T23" fmla="*/ 0 h 2923"/>
                <a:gd name="T24" fmla="*/ 895 w 2381"/>
                <a:gd name="T25" fmla="*/ 149 h 2923"/>
                <a:gd name="T26" fmla="*/ 895 w 2381"/>
                <a:gd name="T27" fmla="*/ 164 h 2923"/>
                <a:gd name="T28" fmla="*/ 994 w 2381"/>
                <a:gd name="T29" fmla="*/ 285 h 2923"/>
                <a:gd name="T30" fmla="*/ 983 w 2381"/>
                <a:gd name="T31" fmla="*/ 333 h 2923"/>
                <a:gd name="T32" fmla="*/ 1054 w 2381"/>
                <a:gd name="T33" fmla="*/ 438 h 2923"/>
                <a:gd name="T34" fmla="*/ 1054 w 2381"/>
                <a:gd name="T35" fmla="*/ 550 h 2923"/>
                <a:gd name="T36" fmla="*/ 0 w 2381"/>
                <a:gd name="T37" fmla="*/ 1733 h 2923"/>
                <a:gd name="T38" fmla="*/ 1191 w 2381"/>
                <a:gd name="T39" fmla="*/ 2923 h 2923"/>
                <a:gd name="T40" fmla="*/ 2381 w 2381"/>
                <a:gd name="T41" fmla="*/ 1733 h 2923"/>
                <a:gd name="T42" fmla="*/ 2048 w 2381"/>
                <a:gd name="T43" fmla="*/ 907 h 2923"/>
                <a:gd name="T44" fmla="*/ 1191 w 2381"/>
                <a:gd name="T45" fmla="*/ 2726 h 2923"/>
                <a:gd name="T46" fmla="*/ 198 w 2381"/>
                <a:gd name="T47" fmla="*/ 1733 h 2923"/>
                <a:gd name="T48" fmla="*/ 1191 w 2381"/>
                <a:gd name="T49" fmla="*/ 740 h 2923"/>
                <a:gd name="T50" fmla="*/ 2184 w 2381"/>
                <a:gd name="T51" fmla="*/ 1733 h 2923"/>
                <a:gd name="T52" fmla="*/ 1191 w 2381"/>
                <a:gd name="T53" fmla="*/ 2726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81" h="2923">
                  <a:moveTo>
                    <a:pt x="2048" y="907"/>
                  </a:moveTo>
                  <a:cubicBezTo>
                    <a:pt x="2156" y="845"/>
                    <a:pt x="2156" y="845"/>
                    <a:pt x="2156" y="845"/>
                  </a:cubicBezTo>
                  <a:cubicBezTo>
                    <a:pt x="2156" y="766"/>
                    <a:pt x="1955" y="629"/>
                    <a:pt x="1887" y="652"/>
                  </a:cubicBezTo>
                  <a:cubicBezTo>
                    <a:pt x="1862" y="750"/>
                    <a:pt x="1862" y="750"/>
                    <a:pt x="1862" y="750"/>
                  </a:cubicBezTo>
                  <a:cubicBezTo>
                    <a:pt x="1707" y="643"/>
                    <a:pt x="1524" y="573"/>
                    <a:pt x="1328" y="550"/>
                  </a:cubicBezTo>
                  <a:cubicBezTo>
                    <a:pt x="1328" y="438"/>
                    <a:pt x="1328" y="438"/>
                    <a:pt x="1328" y="438"/>
                  </a:cubicBezTo>
                  <a:cubicBezTo>
                    <a:pt x="1369" y="421"/>
                    <a:pt x="1398" y="380"/>
                    <a:pt x="1398" y="333"/>
                  </a:cubicBezTo>
                  <a:cubicBezTo>
                    <a:pt x="1398" y="318"/>
                    <a:pt x="1395" y="304"/>
                    <a:pt x="1390" y="292"/>
                  </a:cubicBezTo>
                  <a:cubicBezTo>
                    <a:pt x="1459" y="265"/>
                    <a:pt x="1505" y="218"/>
                    <a:pt x="1505" y="164"/>
                  </a:cubicBezTo>
                  <a:cubicBezTo>
                    <a:pt x="1505" y="149"/>
                    <a:pt x="1505" y="149"/>
                    <a:pt x="1505" y="149"/>
                  </a:cubicBezTo>
                  <a:cubicBezTo>
                    <a:pt x="1505" y="67"/>
                    <a:pt x="1398" y="0"/>
                    <a:pt x="1266" y="0"/>
                  </a:cubicBezTo>
                  <a:cubicBezTo>
                    <a:pt x="1133" y="0"/>
                    <a:pt x="1133" y="0"/>
                    <a:pt x="1133" y="0"/>
                  </a:cubicBezTo>
                  <a:cubicBezTo>
                    <a:pt x="1002" y="0"/>
                    <a:pt x="895" y="67"/>
                    <a:pt x="895" y="149"/>
                  </a:cubicBezTo>
                  <a:cubicBezTo>
                    <a:pt x="895" y="164"/>
                    <a:pt x="895" y="164"/>
                    <a:pt x="895" y="164"/>
                  </a:cubicBezTo>
                  <a:cubicBezTo>
                    <a:pt x="895" y="214"/>
                    <a:pt x="934" y="258"/>
                    <a:pt x="994" y="285"/>
                  </a:cubicBezTo>
                  <a:cubicBezTo>
                    <a:pt x="987" y="299"/>
                    <a:pt x="983" y="316"/>
                    <a:pt x="983" y="333"/>
                  </a:cubicBezTo>
                  <a:cubicBezTo>
                    <a:pt x="983" y="380"/>
                    <a:pt x="1012" y="421"/>
                    <a:pt x="1054" y="438"/>
                  </a:cubicBezTo>
                  <a:cubicBezTo>
                    <a:pt x="1054" y="550"/>
                    <a:pt x="1054" y="550"/>
                    <a:pt x="1054" y="550"/>
                  </a:cubicBezTo>
                  <a:cubicBezTo>
                    <a:pt x="461" y="618"/>
                    <a:pt x="0" y="1122"/>
                    <a:pt x="0" y="1733"/>
                  </a:cubicBezTo>
                  <a:cubicBezTo>
                    <a:pt x="0" y="2390"/>
                    <a:pt x="533" y="2923"/>
                    <a:pt x="1191" y="2923"/>
                  </a:cubicBezTo>
                  <a:cubicBezTo>
                    <a:pt x="1848" y="2923"/>
                    <a:pt x="2381" y="2390"/>
                    <a:pt x="2381" y="1733"/>
                  </a:cubicBezTo>
                  <a:cubicBezTo>
                    <a:pt x="2381" y="1412"/>
                    <a:pt x="2255" y="1121"/>
                    <a:pt x="2048" y="907"/>
                  </a:cubicBezTo>
                  <a:close/>
                  <a:moveTo>
                    <a:pt x="1191" y="2726"/>
                  </a:moveTo>
                  <a:cubicBezTo>
                    <a:pt x="642" y="2726"/>
                    <a:pt x="198" y="2281"/>
                    <a:pt x="198" y="1733"/>
                  </a:cubicBezTo>
                  <a:cubicBezTo>
                    <a:pt x="198" y="1185"/>
                    <a:pt x="642" y="740"/>
                    <a:pt x="1191" y="740"/>
                  </a:cubicBezTo>
                  <a:cubicBezTo>
                    <a:pt x="1739" y="740"/>
                    <a:pt x="2184" y="1185"/>
                    <a:pt x="2184" y="1733"/>
                  </a:cubicBezTo>
                  <a:cubicBezTo>
                    <a:pt x="2184" y="2281"/>
                    <a:pt x="1739" y="2726"/>
                    <a:pt x="1191" y="2726"/>
                  </a:cubicBezTo>
                  <a:close/>
                </a:path>
              </a:pathLst>
            </a:custGeom>
            <a:grpFill/>
            <a:ln>
              <a:noFill/>
            </a:ln>
          </p:spPr>
          <p:txBody>
            <a:bodyPr/>
            <a:lstStyle/>
            <a:p>
              <a:pPr algn="ctr" defTabSz="685546">
                <a:defRPr/>
              </a:pPr>
              <a:endParaRPr lang="en-US" sz="1400" dirty="0">
                <a:solidFill>
                  <a:prstClr val="black"/>
                </a:solidFill>
                <a:latin typeface="+mj-lt"/>
              </a:endParaRPr>
            </a:p>
          </p:txBody>
        </p:sp>
        <p:grpSp>
          <p:nvGrpSpPr>
            <p:cNvPr id="63" name="Group 46">
              <a:extLst>
                <a:ext uri="{FF2B5EF4-FFF2-40B4-BE49-F238E27FC236}">
                  <a16:creationId xmlns:a16="http://schemas.microsoft.com/office/drawing/2014/main" id="{5133B14A-175C-40E8-B945-A5C4E229C2A3}"/>
                </a:ext>
              </a:extLst>
            </p:cNvPr>
            <p:cNvGrpSpPr/>
            <p:nvPr/>
          </p:nvGrpSpPr>
          <p:grpSpPr bwMode="auto">
            <a:xfrm>
              <a:off x="5819807" y="6705842"/>
              <a:ext cx="1256841" cy="1275227"/>
              <a:chOff x="6405563" y="1277938"/>
              <a:chExt cx="1543050" cy="1565275"/>
            </a:xfrm>
            <a:grpFill/>
          </p:grpSpPr>
          <p:sp>
            <p:nvSpPr>
              <p:cNvPr id="64" name="Freeform 6">
                <a:extLst>
                  <a:ext uri="{FF2B5EF4-FFF2-40B4-BE49-F238E27FC236}">
                    <a16:creationId xmlns:a16="http://schemas.microsoft.com/office/drawing/2014/main" id="{6DFD634C-97D9-47A6-B6A7-263EF7182218}"/>
                  </a:ext>
                </a:extLst>
              </p:cNvPr>
              <p:cNvSpPr>
                <a:spLocks/>
              </p:cNvSpPr>
              <p:nvPr/>
            </p:nvSpPr>
            <p:spPr bwMode="auto">
              <a:xfrm>
                <a:off x="7146926" y="1277938"/>
                <a:ext cx="98425" cy="200025"/>
              </a:xfrm>
              <a:custGeom>
                <a:avLst/>
                <a:gdLst>
                  <a:gd name="T0" fmla="*/ 45 w 117"/>
                  <a:gd name="T1" fmla="*/ 0 h 234"/>
                  <a:gd name="T2" fmla="*/ 72 w 117"/>
                  <a:gd name="T3" fmla="*/ 0 h 234"/>
                  <a:gd name="T4" fmla="*/ 117 w 117"/>
                  <a:gd name="T5" fmla="*/ 45 h 234"/>
                  <a:gd name="T6" fmla="*/ 117 w 117"/>
                  <a:gd name="T7" fmla="*/ 189 h 234"/>
                  <a:gd name="T8" fmla="*/ 72 w 117"/>
                  <a:gd name="T9" fmla="*/ 234 h 234"/>
                  <a:gd name="T10" fmla="*/ 45 w 117"/>
                  <a:gd name="T11" fmla="*/ 234 h 234"/>
                  <a:gd name="T12" fmla="*/ 0 w 117"/>
                  <a:gd name="T13" fmla="*/ 189 h 234"/>
                  <a:gd name="T14" fmla="*/ 0 w 117"/>
                  <a:gd name="T15" fmla="*/ 45 h 234"/>
                  <a:gd name="T16" fmla="*/ 45 w 11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4">
                    <a:moveTo>
                      <a:pt x="45" y="0"/>
                    </a:moveTo>
                    <a:cubicBezTo>
                      <a:pt x="72" y="0"/>
                      <a:pt x="72" y="0"/>
                      <a:pt x="72" y="0"/>
                    </a:cubicBezTo>
                    <a:cubicBezTo>
                      <a:pt x="97" y="0"/>
                      <a:pt x="117" y="20"/>
                      <a:pt x="117" y="45"/>
                    </a:cubicBezTo>
                    <a:cubicBezTo>
                      <a:pt x="117" y="189"/>
                      <a:pt x="117" y="189"/>
                      <a:pt x="117" y="189"/>
                    </a:cubicBezTo>
                    <a:cubicBezTo>
                      <a:pt x="117" y="214"/>
                      <a:pt x="97" y="234"/>
                      <a:pt x="72" y="234"/>
                    </a:cubicBezTo>
                    <a:cubicBezTo>
                      <a:pt x="45" y="234"/>
                      <a:pt x="45" y="234"/>
                      <a:pt x="45" y="234"/>
                    </a:cubicBezTo>
                    <a:cubicBezTo>
                      <a:pt x="20" y="234"/>
                      <a:pt x="0" y="214"/>
                      <a:pt x="0" y="189"/>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5" name="Freeform 7">
                <a:extLst>
                  <a:ext uri="{FF2B5EF4-FFF2-40B4-BE49-F238E27FC236}">
                    <a16:creationId xmlns:a16="http://schemas.microsoft.com/office/drawing/2014/main" id="{4312C2DF-E1D5-4961-A5CB-39B0ECCF8B37}"/>
                  </a:ext>
                </a:extLst>
              </p:cNvPr>
              <p:cNvSpPr>
                <a:spLocks/>
              </p:cNvSpPr>
              <p:nvPr/>
            </p:nvSpPr>
            <p:spPr bwMode="auto">
              <a:xfrm>
                <a:off x="7146926" y="2644775"/>
                <a:ext cx="98425" cy="198438"/>
              </a:xfrm>
              <a:custGeom>
                <a:avLst/>
                <a:gdLst>
                  <a:gd name="T0" fmla="*/ 45 w 117"/>
                  <a:gd name="T1" fmla="*/ 0 h 233"/>
                  <a:gd name="T2" fmla="*/ 72 w 117"/>
                  <a:gd name="T3" fmla="*/ 0 h 233"/>
                  <a:gd name="T4" fmla="*/ 117 w 117"/>
                  <a:gd name="T5" fmla="*/ 45 h 233"/>
                  <a:gd name="T6" fmla="*/ 117 w 117"/>
                  <a:gd name="T7" fmla="*/ 188 h 233"/>
                  <a:gd name="T8" fmla="*/ 72 w 117"/>
                  <a:gd name="T9" fmla="*/ 233 h 233"/>
                  <a:gd name="T10" fmla="*/ 45 w 117"/>
                  <a:gd name="T11" fmla="*/ 233 h 233"/>
                  <a:gd name="T12" fmla="*/ 0 w 117"/>
                  <a:gd name="T13" fmla="*/ 188 h 233"/>
                  <a:gd name="T14" fmla="*/ 0 w 117"/>
                  <a:gd name="T15" fmla="*/ 45 h 233"/>
                  <a:gd name="T16" fmla="*/ 45 w 117"/>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3">
                    <a:moveTo>
                      <a:pt x="45" y="0"/>
                    </a:moveTo>
                    <a:cubicBezTo>
                      <a:pt x="72" y="0"/>
                      <a:pt x="72" y="0"/>
                      <a:pt x="72" y="0"/>
                    </a:cubicBezTo>
                    <a:cubicBezTo>
                      <a:pt x="97" y="0"/>
                      <a:pt x="117" y="20"/>
                      <a:pt x="117" y="45"/>
                    </a:cubicBezTo>
                    <a:cubicBezTo>
                      <a:pt x="117" y="188"/>
                      <a:pt x="117" y="188"/>
                      <a:pt x="117" y="188"/>
                    </a:cubicBezTo>
                    <a:cubicBezTo>
                      <a:pt x="117" y="213"/>
                      <a:pt x="97" y="233"/>
                      <a:pt x="72" y="233"/>
                    </a:cubicBezTo>
                    <a:cubicBezTo>
                      <a:pt x="45" y="233"/>
                      <a:pt x="45" y="233"/>
                      <a:pt x="45" y="233"/>
                    </a:cubicBezTo>
                    <a:cubicBezTo>
                      <a:pt x="20" y="233"/>
                      <a:pt x="0" y="213"/>
                      <a:pt x="0" y="188"/>
                    </a:cubicBezTo>
                    <a:cubicBezTo>
                      <a:pt x="0" y="45"/>
                      <a:pt x="0" y="45"/>
                      <a:pt x="0" y="45"/>
                    </a:cubicBezTo>
                    <a:cubicBezTo>
                      <a:pt x="0" y="20"/>
                      <a:pt x="2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6" name="Freeform 8">
                <a:extLst>
                  <a:ext uri="{FF2B5EF4-FFF2-40B4-BE49-F238E27FC236}">
                    <a16:creationId xmlns:a16="http://schemas.microsoft.com/office/drawing/2014/main" id="{0B4E9B76-1407-4825-9F08-81B96FE92DAF}"/>
                  </a:ext>
                </a:extLst>
              </p:cNvPr>
              <p:cNvSpPr>
                <a:spLocks/>
              </p:cNvSpPr>
              <p:nvPr/>
            </p:nvSpPr>
            <p:spPr bwMode="auto">
              <a:xfrm>
                <a:off x="6405563" y="2020888"/>
                <a:ext cx="200025" cy="100013"/>
              </a:xfrm>
              <a:custGeom>
                <a:avLst/>
                <a:gdLst>
                  <a:gd name="T0" fmla="*/ 0 w 234"/>
                  <a:gd name="T1" fmla="*/ 72 h 117"/>
                  <a:gd name="T2" fmla="*/ 0 w 234"/>
                  <a:gd name="T3" fmla="*/ 45 h 117"/>
                  <a:gd name="T4" fmla="*/ 45 w 234"/>
                  <a:gd name="T5" fmla="*/ 0 h 117"/>
                  <a:gd name="T6" fmla="*/ 189 w 234"/>
                  <a:gd name="T7" fmla="*/ 0 h 117"/>
                  <a:gd name="T8" fmla="*/ 234 w 234"/>
                  <a:gd name="T9" fmla="*/ 45 h 117"/>
                  <a:gd name="T10" fmla="*/ 234 w 234"/>
                  <a:gd name="T11" fmla="*/ 72 h 117"/>
                  <a:gd name="T12" fmla="*/ 189 w 234"/>
                  <a:gd name="T13" fmla="*/ 117 h 117"/>
                  <a:gd name="T14" fmla="*/ 45 w 234"/>
                  <a:gd name="T15" fmla="*/ 117 h 117"/>
                  <a:gd name="T16" fmla="*/ 0 w 234"/>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17">
                    <a:moveTo>
                      <a:pt x="0" y="72"/>
                    </a:moveTo>
                    <a:cubicBezTo>
                      <a:pt x="0" y="45"/>
                      <a:pt x="0" y="45"/>
                      <a:pt x="0" y="45"/>
                    </a:cubicBezTo>
                    <a:cubicBezTo>
                      <a:pt x="0" y="21"/>
                      <a:pt x="20" y="0"/>
                      <a:pt x="45" y="0"/>
                    </a:cubicBezTo>
                    <a:cubicBezTo>
                      <a:pt x="189" y="0"/>
                      <a:pt x="189" y="0"/>
                      <a:pt x="189" y="0"/>
                    </a:cubicBezTo>
                    <a:cubicBezTo>
                      <a:pt x="214" y="0"/>
                      <a:pt x="234" y="21"/>
                      <a:pt x="234" y="45"/>
                    </a:cubicBezTo>
                    <a:cubicBezTo>
                      <a:pt x="234" y="72"/>
                      <a:pt x="234" y="72"/>
                      <a:pt x="234" y="72"/>
                    </a:cubicBezTo>
                    <a:cubicBezTo>
                      <a:pt x="234" y="97"/>
                      <a:pt x="214" y="117"/>
                      <a:pt x="189"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7" name="Freeform 9">
                <a:extLst>
                  <a:ext uri="{FF2B5EF4-FFF2-40B4-BE49-F238E27FC236}">
                    <a16:creationId xmlns:a16="http://schemas.microsoft.com/office/drawing/2014/main" id="{D3164A51-E1BD-4BE3-B629-590634E57C36}"/>
                  </a:ext>
                </a:extLst>
              </p:cNvPr>
              <p:cNvSpPr>
                <a:spLocks/>
              </p:cNvSpPr>
              <p:nvPr/>
            </p:nvSpPr>
            <p:spPr bwMode="auto">
              <a:xfrm>
                <a:off x="7748588" y="2020888"/>
                <a:ext cx="200025" cy="100013"/>
              </a:xfrm>
              <a:custGeom>
                <a:avLst/>
                <a:gdLst>
                  <a:gd name="T0" fmla="*/ 0 w 233"/>
                  <a:gd name="T1" fmla="*/ 72 h 117"/>
                  <a:gd name="T2" fmla="*/ 0 w 233"/>
                  <a:gd name="T3" fmla="*/ 45 h 117"/>
                  <a:gd name="T4" fmla="*/ 45 w 233"/>
                  <a:gd name="T5" fmla="*/ 0 h 117"/>
                  <a:gd name="T6" fmla="*/ 188 w 233"/>
                  <a:gd name="T7" fmla="*/ 0 h 117"/>
                  <a:gd name="T8" fmla="*/ 233 w 233"/>
                  <a:gd name="T9" fmla="*/ 45 h 117"/>
                  <a:gd name="T10" fmla="*/ 233 w 233"/>
                  <a:gd name="T11" fmla="*/ 72 h 117"/>
                  <a:gd name="T12" fmla="*/ 188 w 233"/>
                  <a:gd name="T13" fmla="*/ 117 h 117"/>
                  <a:gd name="T14" fmla="*/ 45 w 233"/>
                  <a:gd name="T15" fmla="*/ 117 h 117"/>
                  <a:gd name="T16" fmla="*/ 0 w 233"/>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17">
                    <a:moveTo>
                      <a:pt x="0" y="72"/>
                    </a:moveTo>
                    <a:cubicBezTo>
                      <a:pt x="0" y="45"/>
                      <a:pt x="0" y="45"/>
                      <a:pt x="0" y="45"/>
                    </a:cubicBezTo>
                    <a:cubicBezTo>
                      <a:pt x="0" y="21"/>
                      <a:pt x="20" y="0"/>
                      <a:pt x="45" y="0"/>
                    </a:cubicBezTo>
                    <a:cubicBezTo>
                      <a:pt x="188" y="0"/>
                      <a:pt x="188" y="0"/>
                      <a:pt x="188" y="0"/>
                    </a:cubicBezTo>
                    <a:cubicBezTo>
                      <a:pt x="213" y="0"/>
                      <a:pt x="233" y="21"/>
                      <a:pt x="233" y="45"/>
                    </a:cubicBezTo>
                    <a:cubicBezTo>
                      <a:pt x="233" y="72"/>
                      <a:pt x="233" y="72"/>
                      <a:pt x="233" y="72"/>
                    </a:cubicBezTo>
                    <a:cubicBezTo>
                      <a:pt x="233" y="97"/>
                      <a:pt x="213" y="117"/>
                      <a:pt x="188" y="117"/>
                    </a:cubicBezTo>
                    <a:cubicBezTo>
                      <a:pt x="45" y="117"/>
                      <a:pt x="45" y="117"/>
                      <a:pt x="45" y="117"/>
                    </a:cubicBezTo>
                    <a:cubicBezTo>
                      <a:pt x="20" y="117"/>
                      <a:pt x="0" y="97"/>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69" name="Freeform 10">
                <a:extLst>
                  <a:ext uri="{FF2B5EF4-FFF2-40B4-BE49-F238E27FC236}">
                    <a16:creationId xmlns:a16="http://schemas.microsoft.com/office/drawing/2014/main" id="{8AB2CB2E-9F99-4051-A56A-CF747A99E7D8}"/>
                  </a:ext>
                </a:extLst>
              </p:cNvPr>
              <p:cNvSpPr>
                <a:spLocks/>
              </p:cNvSpPr>
              <p:nvPr/>
            </p:nvSpPr>
            <p:spPr bwMode="auto">
              <a:xfrm>
                <a:off x="7508876" y="1423988"/>
                <a:ext cx="60325" cy="85725"/>
              </a:xfrm>
              <a:custGeom>
                <a:avLst/>
                <a:gdLst>
                  <a:gd name="T0" fmla="*/ 58 w 72"/>
                  <a:gd name="T1" fmla="*/ 4 h 100"/>
                  <a:gd name="T2" fmla="*/ 65 w 72"/>
                  <a:gd name="T3" fmla="*/ 8 h 100"/>
                  <a:gd name="T4" fmla="*/ 67 w 72"/>
                  <a:gd name="T5" fmla="*/ 31 h 100"/>
                  <a:gd name="T6" fmla="*/ 35 w 72"/>
                  <a:gd name="T7" fmla="*/ 86 h 100"/>
                  <a:gd name="T8" fmla="*/ 14 w 72"/>
                  <a:gd name="T9" fmla="*/ 96 h 100"/>
                  <a:gd name="T10" fmla="*/ 7 w 72"/>
                  <a:gd name="T11" fmla="*/ 92 h 100"/>
                  <a:gd name="T12" fmla="*/ 6 w 72"/>
                  <a:gd name="T13" fmla="*/ 68 h 100"/>
                  <a:gd name="T14" fmla="*/ 37 w 72"/>
                  <a:gd name="T15" fmla="*/ 14 h 100"/>
                  <a:gd name="T16" fmla="*/ 58 w 72"/>
                  <a:gd name="T17"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4"/>
                    </a:moveTo>
                    <a:cubicBezTo>
                      <a:pt x="65" y="8"/>
                      <a:pt x="65" y="8"/>
                      <a:pt x="65" y="8"/>
                    </a:cubicBezTo>
                    <a:cubicBezTo>
                      <a:pt x="71" y="11"/>
                      <a:pt x="72" y="22"/>
                      <a:pt x="67" y="31"/>
                    </a:cubicBezTo>
                    <a:cubicBezTo>
                      <a:pt x="35" y="86"/>
                      <a:pt x="35" y="86"/>
                      <a:pt x="35" y="86"/>
                    </a:cubicBezTo>
                    <a:cubicBezTo>
                      <a:pt x="30" y="95"/>
                      <a:pt x="20" y="100"/>
                      <a:pt x="14" y="96"/>
                    </a:cubicBezTo>
                    <a:cubicBezTo>
                      <a:pt x="7" y="92"/>
                      <a:pt x="7" y="92"/>
                      <a:pt x="7" y="92"/>
                    </a:cubicBezTo>
                    <a:cubicBezTo>
                      <a:pt x="1" y="88"/>
                      <a:pt x="0" y="78"/>
                      <a:pt x="6" y="68"/>
                    </a:cubicBezTo>
                    <a:cubicBezTo>
                      <a:pt x="37" y="14"/>
                      <a:pt x="37" y="14"/>
                      <a:pt x="37" y="14"/>
                    </a:cubicBezTo>
                    <a:cubicBezTo>
                      <a:pt x="42" y="5"/>
                      <a:pt x="52" y="0"/>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1" name="Freeform 11">
                <a:extLst>
                  <a:ext uri="{FF2B5EF4-FFF2-40B4-BE49-F238E27FC236}">
                    <a16:creationId xmlns:a16="http://schemas.microsoft.com/office/drawing/2014/main" id="{99700FF6-4F83-4065-920F-3B228618E2B1}"/>
                  </a:ext>
                </a:extLst>
              </p:cNvPr>
              <p:cNvSpPr>
                <a:spLocks/>
              </p:cNvSpPr>
              <p:nvPr/>
            </p:nvSpPr>
            <p:spPr bwMode="auto">
              <a:xfrm>
                <a:off x="7740651" y="1690688"/>
                <a:ext cx="84138" cy="61913"/>
              </a:xfrm>
              <a:custGeom>
                <a:avLst/>
                <a:gdLst>
                  <a:gd name="T0" fmla="*/ 92 w 99"/>
                  <a:gd name="T1" fmla="*/ 7 h 72"/>
                  <a:gd name="T2" fmla="*/ 96 w 99"/>
                  <a:gd name="T3" fmla="*/ 14 h 72"/>
                  <a:gd name="T4" fmla="*/ 85 w 99"/>
                  <a:gd name="T5" fmla="*/ 35 h 72"/>
                  <a:gd name="T6" fmla="*/ 31 w 99"/>
                  <a:gd name="T7" fmla="*/ 66 h 72"/>
                  <a:gd name="T8" fmla="*/ 8 w 99"/>
                  <a:gd name="T9" fmla="*/ 65 h 72"/>
                  <a:gd name="T10" fmla="*/ 4 w 99"/>
                  <a:gd name="T11" fmla="*/ 58 h 72"/>
                  <a:gd name="T12" fmla="*/ 14 w 99"/>
                  <a:gd name="T13" fmla="*/ 37 h 72"/>
                  <a:gd name="T14" fmla="*/ 68 w 99"/>
                  <a:gd name="T15" fmla="*/ 5 h 72"/>
                  <a:gd name="T16" fmla="*/ 92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7"/>
                    </a:moveTo>
                    <a:cubicBezTo>
                      <a:pt x="96" y="14"/>
                      <a:pt x="96" y="14"/>
                      <a:pt x="96" y="14"/>
                    </a:cubicBezTo>
                    <a:cubicBezTo>
                      <a:pt x="99" y="20"/>
                      <a:pt x="95" y="30"/>
                      <a:pt x="85" y="35"/>
                    </a:cubicBezTo>
                    <a:cubicBezTo>
                      <a:pt x="31" y="66"/>
                      <a:pt x="31" y="66"/>
                      <a:pt x="31" y="66"/>
                    </a:cubicBezTo>
                    <a:cubicBezTo>
                      <a:pt x="22" y="72"/>
                      <a:pt x="11" y="71"/>
                      <a:pt x="8" y="65"/>
                    </a:cubicBezTo>
                    <a:cubicBezTo>
                      <a:pt x="4" y="58"/>
                      <a:pt x="4" y="58"/>
                      <a:pt x="4" y="58"/>
                    </a:cubicBezTo>
                    <a:cubicBezTo>
                      <a:pt x="0" y="52"/>
                      <a:pt x="5" y="42"/>
                      <a:pt x="14" y="37"/>
                    </a:cubicBezTo>
                    <a:cubicBezTo>
                      <a:pt x="68" y="5"/>
                      <a:pt x="68" y="5"/>
                      <a:pt x="68" y="5"/>
                    </a:cubicBezTo>
                    <a:cubicBezTo>
                      <a:pt x="78" y="0"/>
                      <a:pt x="88" y="1"/>
                      <a:pt x="9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2" name="Freeform 12">
                <a:extLst>
                  <a:ext uri="{FF2B5EF4-FFF2-40B4-BE49-F238E27FC236}">
                    <a16:creationId xmlns:a16="http://schemas.microsoft.com/office/drawing/2014/main" id="{2DBCD2C1-3729-4E06-A0B9-411F371D2238}"/>
                  </a:ext>
                </a:extLst>
              </p:cNvPr>
              <p:cNvSpPr>
                <a:spLocks/>
              </p:cNvSpPr>
              <p:nvPr/>
            </p:nvSpPr>
            <p:spPr bwMode="auto">
              <a:xfrm>
                <a:off x="7508876" y="2613025"/>
                <a:ext cx="60325" cy="84138"/>
              </a:xfrm>
              <a:custGeom>
                <a:avLst/>
                <a:gdLst>
                  <a:gd name="T0" fmla="*/ 58 w 72"/>
                  <a:gd name="T1" fmla="*/ 96 h 100"/>
                  <a:gd name="T2" fmla="*/ 65 w 72"/>
                  <a:gd name="T3" fmla="*/ 92 h 100"/>
                  <a:gd name="T4" fmla="*/ 67 w 72"/>
                  <a:gd name="T5" fmla="*/ 68 h 100"/>
                  <a:gd name="T6" fmla="*/ 35 w 72"/>
                  <a:gd name="T7" fmla="*/ 14 h 100"/>
                  <a:gd name="T8" fmla="*/ 14 w 72"/>
                  <a:gd name="T9" fmla="*/ 4 h 100"/>
                  <a:gd name="T10" fmla="*/ 7 w 72"/>
                  <a:gd name="T11" fmla="*/ 8 h 100"/>
                  <a:gd name="T12" fmla="*/ 6 w 72"/>
                  <a:gd name="T13" fmla="*/ 31 h 100"/>
                  <a:gd name="T14" fmla="*/ 37 w 72"/>
                  <a:gd name="T15" fmla="*/ 86 h 100"/>
                  <a:gd name="T16" fmla="*/ 58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58" y="96"/>
                    </a:moveTo>
                    <a:cubicBezTo>
                      <a:pt x="65" y="92"/>
                      <a:pt x="65" y="92"/>
                      <a:pt x="65" y="92"/>
                    </a:cubicBezTo>
                    <a:cubicBezTo>
                      <a:pt x="71" y="88"/>
                      <a:pt x="72" y="78"/>
                      <a:pt x="67" y="68"/>
                    </a:cubicBezTo>
                    <a:cubicBezTo>
                      <a:pt x="35" y="14"/>
                      <a:pt x="35" y="14"/>
                      <a:pt x="35" y="14"/>
                    </a:cubicBezTo>
                    <a:cubicBezTo>
                      <a:pt x="30" y="5"/>
                      <a:pt x="20" y="0"/>
                      <a:pt x="14" y="4"/>
                    </a:cubicBezTo>
                    <a:cubicBezTo>
                      <a:pt x="7" y="8"/>
                      <a:pt x="7" y="8"/>
                      <a:pt x="7" y="8"/>
                    </a:cubicBezTo>
                    <a:cubicBezTo>
                      <a:pt x="1" y="11"/>
                      <a:pt x="0" y="22"/>
                      <a:pt x="6" y="31"/>
                    </a:cubicBezTo>
                    <a:cubicBezTo>
                      <a:pt x="37" y="86"/>
                      <a:pt x="37" y="86"/>
                      <a:pt x="37" y="86"/>
                    </a:cubicBezTo>
                    <a:cubicBezTo>
                      <a:pt x="42" y="95"/>
                      <a:pt x="52" y="100"/>
                      <a:pt x="5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3" name="Freeform 13">
                <a:extLst>
                  <a:ext uri="{FF2B5EF4-FFF2-40B4-BE49-F238E27FC236}">
                    <a16:creationId xmlns:a16="http://schemas.microsoft.com/office/drawing/2014/main" id="{64D4F6D9-6521-4378-906E-837A6A8715F3}"/>
                  </a:ext>
                </a:extLst>
              </p:cNvPr>
              <p:cNvSpPr>
                <a:spLocks/>
              </p:cNvSpPr>
              <p:nvPr/>
            </p:nvSpPr>
            <p:spPr bwMode="auto">
              <a:xfrm>
                <a:off x="7740651" y="2370138"/>
                <a:ext cx="84138" cy="60325"/>
              </a:xfrm>
              <a:custGeom>
                <a:avLst/>
                <a:gdLst>
                  <a:gd name="T0" fmla="*/ 92 w 99"/>
                  <a:gd name="T1" fmla="*/ 65 h 72"/>
                  <a:gd name="T2" fmla="*/ 96 w 99"/>
                  <a:gd name="T3" fmla="*/ 58 h 72"/>
                  <a:gd name="T4" fmla="*/ 85 w 99"/>
                  <a:gd name="T5" fmla="*/ 37 h 72"/>
                  <a:gd name="T6" fmla="*/ 31 w 99"/>
                  <a:gd name="T7" fmla="*/ 5 h 72"/>
                  <a:gd name="T8" fmla="*/ 8 w 99"/>
                  <a:gd name="T9" fmla="*/ 7 h 72"/>
                  <a:gd name="T10" fmla="*/ 4 w 99"/>
                  <a:gd name="T11" fmla="*/ 14 h 72"/>
                  <a:gd name="T12" fmla="*/ 14 w 99"/>
                  <a:gd name="T13" fmla="*/ 35 h 72"/>
                  <a:gd name="T14" fmla="*/ 68 w 99"/>
                  <a:gd name="T15" fmla="*/ 66 h 72"/>
                  <a:gd name="T16" fmla="*/ 92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92" y="65"/>
                    </a:moveTo>
                    <a:cubicBezTo>
                      <a:pt x="96" y="58"/>
                      <a:pt x="96" y="58"/>
                      <a:pt x="96" y="58"/>
                    </a:cubicBezTo>
                    <a:cubicBezTo>
                      <a:pt x="99" y="52"/>
                      <a:pt x="95" y="42"/>
                      <a:pt x="85" y="37"/>
                    </a:cubicBezTo>
                    <a:cubicBezTo>
                      <a:pt x="31" y="5"/>
                      <a:pt x="31" y="5"/>
                      <a:pt x="31" y="5"/>
                    </a:cubicBezTo>
                    <a:cubicBezTo>
                      <a:pt x="22" y="0"/>
                      <a:pt x="11" y="1"/>
                      <a:pt x="8" y="7"/>
                    </a:cubicBezTo>
                    <a:cubicBezTo>
                      <a:pt x="4" y="14"/>
                      <a:pt x="4" y="14"/>
                      <a:pt x="4" y="14"/>
                    </a:cubicBezTo>
                    <a:cubicBezTo>
                      <a:pt x="0" y="20"/>
                      <a:pt x="5" y="30"/>
                      <a:pt x="14" y="35"/>
                    </a:cubicBezTo>
                    <a:cubicBezTo>
                      <a:pt x="68" y="66"/>
                      <a:pt x="68" y="66"/>
                      <a:pt x="68" y="66"/>
                    </a:cubicBezTo>
                    <a:cubicBezTo>
                      <a:pt x="78" y="72"/>
                      <a:pt x="88" y="71"/>
                      <a:pt x="9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4" name="Freeform 14">
                <a:extLst>
                  <a:ext uri="{FF2B5EF4-FFF2-40B4-BE49-F238E27FC236}">
                    <a16:creationId xmlns:a16="http://schemas.microsoft.com/office/drawing/2014/main" id="{7C1BD32B-DF7C-4292-9AD2-DE22EF3199ED}"/>
                  </a:ext>
                </a:extLst>
              </p:cNvPr>
              <p:cNvSpPr>
                <a:spLocks/>
              </p:cNvSpPr>
              <p:nvPr/>
            </p:nvSpPr>
            <p:spPr bwMode="auto">
              <a:xfrm>
                <a:off x="6823076" y="2613025"/>
                <a:ext cx="61913" cy="84138"/>
              </a:xfrm>
              <a:custGeom>
                <a:avLst/>
                <a:gdLst>
                  <a:gd name="T0" fmla="*/ 14 w 72"/>
                  <a:gd name="T1" fmla="*/ 96 h 100"/>
                  <a:gd name="T2" fmla="*/ 7 w 72"/>
                  <a:gd name="T3" fmla="*/ 92 h 100"/>
                  <a:gd name="T4" fmla="*/ 6 w 72"/>
                  <a:gd name="T5" fmla="*/ 68 h 100"/>
                  <a:gd name="T6" fmla="*/ 37 w 72"/>
                  <a:gd name="T7" fmla="*/ 14 h 100"/>
                  <a:gd name="T8" fmla="*/ 58 w 72"/>
                  <a:gd name="T9" fmla="*/ 4 h 100"/>
                  <a:gd name="T10" fmla="*/ 65 w 72"/>
                  <a:gd name="T11" fmla="*/ 8 h 100"/>
                  <a:gd name="T12" fmla="*/ 67 w 72"/>
                  <a:gd name="T13" fmla="*/ 31 h 100"/>
                  <a:gd name="T14" fmla="*/ 35 w 72"/>
                  <a:gd name="T15" fmla="*/ 86 h 100"/>
                  <a:gd name="T16" fmla="*/ 14 w 72"/>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0">
                    <a:moveTo>
                      <a:pt x="14" y="96"/>
                    </a:moveTo>
                    <a:cubicBezTo>
                      <a:pt x="7" y="92"/>
                      <a:pt x="7" y="92"/>
                      <a:pt x="7" y="92"/>
                    </a:cubicBezTo>
                    <a:cubicBezTo>
                      <a:pt x="1" y="88"/>
                      <a:pt x="0" y="78"/>
                      <a:pt x="6" y="68"/>
                    </a:cubicBezTo>
                    <a:cubicBezTo>
                      <a:pt x="37" y="14"/>
                      <a:pt x="37" y="14"/>
                      <a:pt x="37" y="14"/>
                    </a:cubicBezTo>
                    <a:cubicBezTo>
                      <a:pt x="43" y="5"/>
                      <a:pt x="52" y="0"/>
                      <a:pt x="58" y="4"/>
                    </a:cubicBezTo>
                    <a:cubicBezTo>
                      <a:pt x="65" y="8"/>
                      <a:pt x="65" y="8"/>
                      <a:pt x="65" y="8"/>
                    </a:cubicBezTo>
                    <a:cubicBezTo>
                      <a:pt x="71" y="11"/>
                      <a:pt x="72" y="22"/>
                      <a:pt x="67" y="31"/>
                    </a:cubicBezTo>
                    <a:cubicBezTo>
                      <a:pt x="35" y="86"/>
                      <a:pt x="35" y="86"/>
                      <a:pt x="35" y="86"/>
                    </a:cubicBezTo>
                    <a:cubicBezTo>
                      <a:pt x="30" y="95"/>
                      <a:pt x="21" y="100"/>
                      <a:pt x="1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5" name="Freeform 15">
                <a:extLst>
                  <a:ext uri="{FF2B5EF4-FFF2-40B4-BE49-F238E27FC236}">
                    <a16:creationId xmlns:a16="http://schemas.microsoft.com/office/drawing/2014/main" id="{A6E83481-E909-4FD4-B991-DD559D87F3E6}"/>
                  </a:ext>
                </a:extLst>
              </p:cNvPr>
              <p:cNvSpPr>
                <a:spLocks/>
              </p:cNvSpPr>
              <p:nvPr/>
            </p:nvSpPr>
            <p:spPr bwMode="auto">
              <a:xfrm>
                <a:off x="6567488" y="2370138"/>
                <a:ext cx="85725" cy="60325"/>
              </a:xfrm>
              <a:custGeom>
                <a:avLst/>
                <a:gdLst>
                  <a:gd name="T0" fmla="*/ 8 w 99"/>
                  <a:gd name="T1" fmla="*/ 65 h 72"/>
                  <a:gd name="T2" fmla="*/ 4 w 99"/>
                  <a:gd name="T3" fmla="*/ 58 h 72"/>
                  <a:gd name="T4" fmla="*/ 14 w 99"/>
                  <a:gd name="T5" fmla="*/ 37 h 72"/>
                  <a:gd name="T6" fmla="*/ 68 w 99"/>
                  <a:gd name="T7" fmla="*/ 5 h 72"/>
                  <a:gd name="T8" fmla="*/ 92 w 99"/>
                  <a:gd name="T9" fmla="*/ 7 h 72"/>
                  <a:gd name="T10" fmla="*/ 96 w 99"/>
                  <a:gd name="T11" fmla="*/ 14 h 72"/>
                  <a:gd name="T12" fmla="*/ 85 w 99"/>
                  <a:gd name="T13" fmla="*/ 35 h 72"/>
                  <a:gd name="T14" fmla="*/ 31 w 99"/>
                  <a:gd name="T15" fmla="*/ 66 h 72"/>
                  <a:gd name="T16" fmla="*/ 8 w 99"/>
                  <a:gd name="T1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65"/>
                    </a:moveTo>
                    <a:cubicBezTo>
                      <a:pt x="4" y="58"/>
                      <a:pt x="4" y="58"/>
                      <a:pt x="4" y="58"/>
                    </a:cubicBezTo>
                    <a:cubicBezTo>
                      <a:pt x="0" y="52"/>
                      <a:pt x="5" y="42"/>
                      <a:pt x="14" y="37"/>
                    </a:cubicBezTo>
                    <a:cubicBezTo>
                      <a:pt x="68" y="5"/>
                      <a:pt x="68" y="5"/>
                      <a:pt x="68" y="5"/>
                    </a:cubicBezTo>
                    <a:cubicBezTo>
                      <a:pt x="78" y="0"/>
                      <a:pt x="88" y="1"/>
                      <a:pt x="92" y="7"/>
                    </a:cubicBezTo>
                    <a:cubicBezTo>
                      <a:pt x="96" y="14"/>
                      <a:pt x="96" y="14"/>
                      <a:pt x="96" y="14"/>
                    </a:cubicBezTo>
                    <a:cubicBezTo>
                      <a:pt x="99" y="20"/>
                      <a:pt x="95" y="30"/>
                      <a:pt x="85" y="35"/>
                    </a:cubicBezTo>
                    <a:cubicBezTo>
                      <a:pt x="31" y="66"/>
                      <a:pt x="31" y="66"/>
                      <a:pt x="31" y="66"/>
                    </a:cubicBezTo>
                    <a:cubicBezTo>
                      <a:pt x="22" y="72"/>
                      <a:pt x="11" y="71"/>
                      <a:pt x="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6" name="Freeform 16">
                <a:extLst>
                  <a:ext uri="{FF2B5EF4-FFF2-40B4-BE49-F238E27FC236}">
                    <a16:creationId xmlns:a16="http://schemas.microsoft.com/office/drawing/2014/main" id="{009B3F76-E048-497F-B611-1D7F98C8333F}"/>
                  </a:ext>
                </a:extLst>
              </p:cNvPr>
              <p:cNvSpPr>
                <a:spLocks/>
              </p:cNvSpPr>
              <p:nvPr/>
            </p:nvSpPr>
            <p:spPr bwMode="auto">
              <a:xfrm>
                <a:off x="6823076" y="1428750"/>
                <a:ext cx="61913" cy="85725"/>
              </a:xfrm>
              <a:custGeom>
                <a:avLst/>
                <a:gdLst>
                  <a:gd name="T0" fmla="*/ 14 w 72"/>
                  <a:gd name="T1" fmla="*/ 3 h 99"/>
                  <a:gd name="T2" fmla="*/ 7 w 72"/>
                  <a:gd name="T3" fmla="*/ 7 h 99"/>
                  <a:gd name="T4" fmla="*/ 6 w 72"/>
                  <a:gd name="T5" fmla="*/ 31 h 99"/>
                  <a:gd name="T6" fmla="*/ 37 w 72"/>
                  <a:gd name="T7" fmla="*/ 85 h 99"/>
                  <a:gd name="T8" fmla="*/ 58 w 72"/>
                  <a:gd name="T9" fmla="*/ 95 h 99"/>
                  <a:gd name="T10" fmla="*/ 65 w 72"/>
                  <a:gd name="T11" fmla="*/ 91 h 99"/>
                  <a:gd name="T12" fmla="*/ 67 w 72"/>
                  <a:gd name="T13" fmla="*/ 68 h 99"/>
                  <a:gd name="T14" fmla="*/ 35 w 72"/>
                  <a:gd name="T15" fmla="*/ 14 h 99"/>
                  <a:gd name="T16" fmla="*/ 14 w 72"/>
                  <a:gd name="T1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9">
                    <a:moveTo>
                      <a:pt x="14" y="3"/>
                    </a:moveTo>
                    <a:cubicBezTo>
                      <a:pt x="7" y="7"/>
                      <a:pt x="7" y="7"/>
                      <a:pt x="7" y="7"/>
                    </a:cubicBezTo>
                    <a:cubicBezTo>
                      <a:pt x="1" y="11"/>
                      <a:pt x="0" y="21"/>
                      <a:pt x="6" y="31"/>
                    </a:cubicBezTo>
                    <a:cubicBezTo>
                      <a:pt x="37" y="85"/>
                      <a:pt x="37" y="85"/>
                      <a:pt x="37" y="85"/>
                    </a:cubicBezTo>
                    <a:cubicBezTo>
                      <a:pt x="43" y="94"/>
                      <a:pt x="52" y="99"/>
                      <a:pt x="58" y="95"/>
                    </a:cubicBezTo>
                    <a:cubicBezTo>
                      <a:pt x="65" y="91"/>
                      <a:pt x="65" y="91"/>
                      <a:pt x="65" y="91"/>
                    </a:cubicBezTo>
                    <a:cubicBezTo>
                      <a:pt x="71" y="88"/>
                      <a:pt x="72" y="77"/>
                      <a:pt x="67" y="68"/>
                    </a:cubicBezTo>
                    <a:cubicBezTo>
                      <a:pt x="35" y="14"/>
                      <a:pt x="35" y="14"/>
                      <a:pt x="35" y="14"/>
                    </a:cubicBezTo>
                    <a:cubicBezTo>
                      <a:pt x="30" y="4"/>
                      <a:pt x="21"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sp>
            <p:nvSpPr>
              <p:cNvPr id="77" name="Freeform 17">
                <a:extLst>
                  <a:ext uri="{FF2B5EF4-FFF2-40B4-BE49-F238E27FC236}">
                    <a16:creationId xmlns:a16="http://schemas.microsoft.com/office/drawing/2014/main" id="{27006EDA-00BF-4F6C-9FA5-6444580F682A}"/>
                  </a:ext>
                </a:extLst>
              </p:cNvPr>
              <p:cNvSpPr>
                <a:spLocks/>
              </p:cNvSpPr>
              <p:nvPr/>
            </p:nvSpPr>
            <p:spPr bwMode="auto">
              <a:xfrm>
                <a:off x="6567488" y="1695450"/>
                <a:ext cx="85725" cy="60325"/>
              </a:xfrm>
              <a:custGeom>
                <a:avLst/>
                <a:gdLst>
                  <a:gd name="T0" fmla="*/ 8 w 99"/>
                  <a:gd name="T1" fmla="*/ 7 h 72"/>
                  <a:gd name="T2" fmla="*/ 4 w 99"/>
                  <a:gd name="T3" fmla="*/ 14 h 72"/>
                  <a:gd name="T4" fmla="*/ 14 w 99"/>
                  <a:gd name="T5" fmla="*/ 36 h 72"/>
                  <a:gd name="T6" fmla="*/ 68 w 99"/>
                  <a:gd name="T7" fmla="*/ 67 h 72"/>
                  <a:gd name="T8" fmla="*/ 92 w 99"/>
                  <a:gd name="T9" fmla="*/ 65 h 72"/>
                  <a:gd name="T10" fmla="*/ 96 w 99"/>
                  <a:gd name="T11" fmla="*/ 58 h 72"/>
                  <a:gd name="T12" fmla="*/ 85 w 99"/>
                  <a:gd name="T13" fmla="*/ 37 h 72"/>
                  <a:gd name="T14" fmla="*/ 31 w 99"/>
                  <a:gd name="T15" fmla="*/ 6 h 72"/>
                  <a:gd name="T16" fmla="*/ 8 w 99"/>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2">
                    <a:moveTo>
                      <a:pt x="8" y="7"/>
                    </a:moveTo>
                    <a:cubicBezTo>
                      <a:pt x="4" y="14"/>
                      <a:pt x="4" y="14"/>
                      <a:pt x="4" y="14"/>
                    </a:cubicBezTo>
                    <a:cubicBezTo>
                      <a:pt x="0" y="21"/>
                      <a:pt x="5" y="30"/>
                      <a:pt x="14" y="36"/>
                    </a:cubicBezTo>
                    <a:cubicBezTo>
                      <a:pt x="68" y="67"/>
                      <a:pt x="68" y="67"/>
                      <a:pt x="68" y="67"/>
                    </a:cubicBezTo>
                    <a:cubicBezTo>
                      <a:pt x="78" y="72"/>
                      <a:pt x="88" y="72"/>
                      <a:pt x="92" y="65"/>
                    </a:cubicBezTo>
                    <a:cubicBezTo>
                      <a:pt x="96" y="58"/>
                      <a:pt x="96" y="58"/>
                      <a:pt x="96" y="58"/>
                    </a:cubicBezTo>
                    <a:cubicBezTo>
                      <a:pt x="99" y="52"/>
                      <a:pt x="95" y="43"/>
                      <a:pt x="85" y="37"/>
                    </a:cubicBezTo>
                    <a:cubicBezTo>
                      <a:pt x="31" y="6"/>
                      <a:pt x="31" y="6"/>
                      <a:pt x="31" y="6"/>
                    </a:cubicBezTo>
                    <a:cubicBezTo>
                      <a:pt x="22" y="0"/>
                      <a:pt x="11" y="1"/>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46">
                  <a:defRPr/>
                </a:pPr>
                <a:endParaRPr lang="en-US" sz="1400" dirty="0">
                  <a:solidFill>
                    <a:prstClr val="black"/>
                  </a:solidFill>
                  <a:latin typeface="+mj-lt"/>
                </a:endParaRPr>
              </a:p>
            </p:txBody>
          </p:sp>
        </p:grpSp>
      </p:grpSp>
      <p:sp>
        <p:nvSpPr>
          <p:cNvPr id="78" name="Circular 34">
            <a:extLst>
              <a:ext uri="{FF2B5EF4-FFF2-40B4-BE49-F238E27FC236}">
                <a16:creationId xmlns:a16="http://schemas.microsoft.com/office/drawing/2014/main" id="{009DA89D-5760-4011-91B8-9E75DF1A7ED9}"/>
              </a:ext>
            </a:extLst>
          </p:cNvPr>
          <p:cNvSpPr>
            <a:spLocks noChangeAspect="1"/>
          </p:cNvSpPr>
          <p:nvPr/>
        </p:nvSpPr>
        <p:spPr>
          <a:xfrm rot="5400000">
            <a:off x="3539426" y="5424715"/>
            <a:ext cx="473458" cy="499474"/>
          </a:xfrm>
          <a:prstGeom prst="pie">
            <a:avLst>
              <a:gd name="adj1" fmla="val 10800000"/>
              <a:gd name="adj2" fmla="val 1522265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546"/>
            <a:endParaRPr lang="es-ES" sz="1400" dirty="0">
              <a:solidFill>
                <a:prstClr val="black"/>
              </a:solidFill>
              <a:latin typeface="+mj-lt"/>
            </a:endParaRPr>
          </a:p>
        </p:txBody>
      </p:sp>
      <p:sp>
        <p:nvSpPr>
          <p:cNvPr id="79" name="Rectángulo 19">
            <a:extLst>
              <a:ext uri="{FF2B5EF4-FFF2-40B4-BE49-F238E27FC236}">
                <a16:creationId xmlns:a16="http://schemas.microsoft.com/office/drawing/2014/main" id="{8FF2BF13-DD71-45B0-A05F-2997BE642160}"/>
              </a:ext>
            </a:extLst>
          </p:cNvPr>
          <p:cNvSpPr/>
          <p:nvPr/>
        </p:nvSpPr>
        <p:spPr>
          <a:xfrm>
            <a:off x="3059082" y="6390557"/>
            <a:ext cx="1450866" cy="276999"/>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15 minutos</a:t>
            </a:r>
          </a:p>
        </p:txBody>
      </p:sp>
      <p:sp>
        <p:nvSpPr>
          <p:cNvPr id="80" name="Oval 79">
            <a:extLst>
              <a:ext uri="{FF2B5EF4-FFF2-40B4-BE49-F238E27FC236}">
                <a16:creationId xmlns:a16="http://schemas.microsoft.com/office/drawing/2014/main" id="{4069ED52-F46C-4194-9DB2-E8B9FAAE77F9}"/>
              </a:ext>
            </a:extLst>
          </p:cNvPr>
          <p:cNvSpPr/>
          <p:nvPr/>
        </p:nvSpPr>
        <p:spPr bwMode="auto">
          <a:xfrm>
            <a:off x="4839655" y="5110864"/>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81" name="Group 54">
            <a:extLst>
              <a:ext uri="{FF2B5EF4-FFF2-40B4-BE49-F238E27FC236}">
                <a16:creationId xmlns:a16="http://schemas.microsoft.com/office/drawing/2014/main" id="{47938919-9247-4801-98FB-5DB5C7C158D9}"/>
              </a:ext>
            </a:extLst>
          </p:cNvPr>
          <p:cNvGrpSpPr/>
          <p:nvPr/>
        </p:nvGrpSpPr>
        <p:grpSpPr bwMode="auto">
          <a:xfrm>
            <a:off x="5274134" y="5467888"/>
            <a:ext cx="184600" cy="398135"/>
            <a:chOff x="6588125" y="1557338"/>
            <a:chExt cx="815975" cy="1797051"/>
          </a:xfrm>
          <a:noFill/>
        </p:grpSpPr>
        <p:sp>
          <p:nvSpPr>
            <p:cNvPr id="82" name="Oval 88">
              <a:extLst>
                <a:ext uri="{FF2B5EF4-FFF2-40B4-BE49-F238E27FC236}">
                  <a16:creationId xmlns:a16="http://schemas.microsoft.com/office/drawing/2014/main" id="{0A9C8BC5-6E5B-445F-94E3-2C7536ADF8BB}"/>
                </a:ext>
              </a:extLst>
            </p:cNvPr>
            <p:cNvSpPr>
              <a:spLocks noChangeArrowheads="1"/>
            </p:cNvSpPr>
            <p:nvPr/>
          </p:nvSpPr>
          <p:spPr bwMode="auto">
            <a:xfrm>
              <a:off x="6810375" y="1557338"/>
              <a:ext cx="371475" cy="369888"/>
            </a:xfrm>
            <a:prstGeom prst="ellipse">
              <a:avLst/>
            </a:prstGeom>
            <a:solidFill>
              <a:srgbClr val="FFFFFF"/>
            </a:solid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3" name="Freeform 7">
              <a:extLst>
                <a:ext uri="{FF2B5EF4-FFF2-40B4-BE49-F238E27FC236}">
                  <a16:creationId xmlns:a16="http://schemas.microsoft.com/office/drawing/2014/main" id="{5167DEFC-B32E-45C4-9BB8-7AE0686E997E}"/>
                </a:ext>
              </a:extLst>
            </p:cNvPr>
            <p:cNvSpPr>
              <a:spLocks/>
            </p:cNvSpPr>
            <p:nvPr/>
          </p:nvSpPr>
          <p:spPr bwMode="auto">
            <a:xfrm>
              <a:off x="6588125" y="1971676"/>
              <a:ext cx="815975" cy="1382713"/>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solidFill>
              <a:srgbClr val="FFFFFF"/>
            </a:solidFill>
            <a:ln w="3175" cmpd="sng">
              <a:noFill/>
              <a:round/>
              <a:headEnd/>
              <a:tailEnd/>
            </a:ln>
          </p:spPr>
          <p:txBody>
            <a:bodyPr/>
            <a:lstStyle/>
            <a:p>
              <a:pPr defTabSz="685546">
                <a:defRPr/>
              </a:pPr>
              <a:endParaRPr lang="en-US" sz="1400" dirty="0">
                <a:solidFill>
                  <a:prstClr val="black"/>
                </a:solidFill>
                <a:latin typeface="+mj-lt"/>
              </a:endParaRPr>
            </a:p>
          </p:txBody>
        </p:sp>
      </p:grpSp>
      <p:grpSp>
        <p:nvGrpSpPr>
          <p:cNvPr id="84" name="Group 55">
            <a:extLst>
              <a:ext uri="{FF2B5EF4-FFF2-40B4-BE49-F238E27FC236}">
                <a16:creationId xmlns:a16="http://schemas.microsoft.com/office/drawing/2014/main" id="{69ABFCE6-16AF-4C69-BD9B-BBD615429583}"/>
              </a:ext>
            </a:extLst>
          </p:cNvPr>
          <p:cNvGrpSpPr/>
          <p:nvPr/>
        </p:nvGrpSpPr>
        <p:grpSpPr bwMode="auto">
          <a:xfrm>
            <a:off x="5586593" y="5467888"/>
            <a:ext cx="184600" cy="398135"/>
            <a:chOff x="6503051" y="1557338"/>
            <a:chExt cx="815975" cy="1797051"/>
          </a:xfrm>
          <a:noFill/>
        </p:grpSpPr>
        <p:sp>
          <p:nvSpPr>
            <p:cNvPr id="85" name="Oval 86">
              <a:extLst>
                <a:ext uri="{FF2B5EF4-FFF2-40B4-BE49-F238E27FC236}">
                  <a16:creationId xmlns:a16="http://schemas.microsoft.com/office/drawing/2014/main" id="{3390325C-4CFC-424E-B2A1-458437D372C9}"/>
                </a:ext>
              </a:extLst>
            </p:cNvPr>
            <p:cNvSpPr>
              <a:spLocks noChangeArrowheads="1"/>
            </p:cNvSpPr>
            <p:nvPr/>
          </p:nvSpPr>
          <p:spPr bwMode="auto">
            <a:xfrm>
              <a:off x="6725305" y="1557338"/>
              <a:ext cx="371476" cy="369887"/>
            </a:xfrm>
            <a:prstGeom prst="ellipse">
              <a:avLst/>
            </a:pr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6" name="Freeform 7">
              <a:extLst>
                <a:ext uri="{FF2B5EF4-FFF2-40B4-BE49-F238E27FC236}">
                  <a16:creationId xmlns:a16="http://schemas.microsoft.com/office/drawing/2014/main" id="{0431646F-0FE2-4AF0-87AA-CE5BBAE22069}"/>
                </a:ext>
              </a:extLst>
            </p:cNvPr>
            <p:cNvSpPr>
              <a:spLocks/>
            </p:cNvSpPr>
            <p:nvPr/>
          </p:nvSpPr>
          <p:spPr bwMode="auto">
            <a:xfrm>
              <a:off x="6503051"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grpSp>
      <p:grpSp>
        <p:nvGrpSpPr>
          <p:cNvPr id="87" name="Group 56">
            <a:extLst>
              <a:ext uri="{FF2B5EF4-FFF2-40B4-BE49-F238E27FC236}">
                <a16:creationId xmlns:a16="http://schemas.microsoft.com/office/drawing/2014/main" id="{1CB1AB83-FF81-4895-91E7-5C9E5F1DF254}"/>
              </a:ext>
            </a:extLst>
          </p:cNvPr>
          <p:cNvGrpSpPr/>
          <p:nvPr/>
        </p:nvGrpSpPr>
        <p:grpSpPr bwMode="auto">
          <a:xfrm>
            <a:off x="4973916" y="5467888"/>
            <a:ext cx="184600" cy="398135"/>
            <a:chOff x="6673199" y="1557338"/>
            <a:chExt cx="815975" cy="1797051"/>
          </a:xfrm>
          <a:noFill/>
        </p:grpSpPr>
        <p:sp>
          <p:nvSpPr>
            <p:cNvPr id="88" name="Oval 84">
              <a:extLst>
                <a:ext uri="{FF2B5EF4-FFF2-40B4-BE49-F238E27FC236}">
                  <a16:creationId xmlns:a16="http://schemas.microsoft.com/office/drawing/2014/main" id="{04FD92FB-AD07-4937-945D-F0E4A9F54E84}"/>
                </a:ext>
              </a:extLst>
            </p:cNvPr>
            <p:cNvSpPr>
              <a:spLocks noChangeArrowheads="1"/>
            </p:cNvSpPr>
            <p:nvPr/>
          </p:nvSpPr>
          <p:spPr bwMode="auto">
            <a:xfrm>
              <a:off x="6895453" y="1557338"/>
              <a:ext cx="371476" cy="369887"/>
            </a:xfrm>
            <a:prstGeom prst="ellipse">
              <a:avLst/>
            </a:pr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sp>
          <p:nvSpPr>
            <p:cNvPr id="89" name="Freeform 7">
              <a:extLst>
                <a:ext uri="{FF2B5EF4-FFF2-40B4-BE49-F238E27FC236}">
                  <a16:creationId xmlns:a16="http://schemas.microsoft.com/office/drawing/2014/main" id="{6D4FB34C-5ABE-4958-A2C4-A944630332C1}"/>
                </a:ext>
              </a:extLst>
            </p:cNvPr>
            <p:cNvSpPr>
              <a:spLocks/>
            </p:cNvSpPr>
            <p:nvPr/>
          </p:nvSpPr>
          <p:spPr bwMode="auto">
            <a:xfrm>
              <a:off x="6673199" y="1971673"/>
              <a:ext cx="815975" cy="1382716"/>
            </a:xfrm>
            <a:custGeom>
              <a:avLst/>
              <a:gdLst>
                <a:gd name="T0" fmla="*/ 115 w 550"/>
                <a:gd name="T1" fmla="*/ 0 h 932"/>
                <a:gd name="T2" fmla="*/ 58 w 550"/>
                <a:gd name="T3" fmla="*/ 49 h 932"/>
                <a:gd name="T4" fmla="*/ 0 w 550"/>
                <a:gd name="T5" fmla="*/ 353 h 932"/>
                <a:gd name="T6" fmla="*/ 1 w 550"/>
                <a:gd name="T7" fmla="*/ 360 h 932"/>
                <a:gd name="T8" fmla="*/ 0 w 550"/>
                <a:gd name="T9" fmla="*/ 369 h 932"/>
                <a:gd name="T10" fmla="*/ 58 w 550"/>
                <a:gd name="T11" fmla="*/ 427 h 932"/>
                <a:gd name="T12" fmla="*/ 116 w 550"/>
                <a:gd name="T13" fmla="*/ 379 h 932"/>
                <a:gd name="T14" fmla="*/ 152 w 550"/>
                <a:gd name="T15" fmla="*/ 153 h 932"/>
                <a:gd name="T16" fmla="*/ 151 w 550"/>
                <a:gd name="T17" fmla="*/ 874 h 932"/>
                <a:gd name="T18" fmla="*/ 210 w 550"/>
                <a:gd name="T19" fmla="*/ 932 h 932"/>
                <a:gd name="T20" fmla="*/ 268 w 550"/>
                <a:gd name="T21" fmla="*/ 874 h 932"/>
                <a:gd name="T22" fmla="*/ 268 w 550"/>
                <a:gd name="T23" fmla="*/ 517 h 932"/>
                <a:gd name="T24" fmla="*/ 282 w 550"/>
                <a:gd name="T25" fmla="*/ 517 h 932"/>
                <a:gd name="T26" fmla="*/ 282 w 550"/>
                <a:gd name="T27" fmla="*/ 874 h 932"/>
                <a:gd name="T28" fmla="*/ 340 w 550"/>
                <a:gd name="T29" fmla="*/ 932 h 932"/>
                <a:gd name="T30" fmla="*/ 399 w 550"/>
                <a:gd name="T31" fmla="*/ 874 h 932"/>
                <a:gd name="T32" fmla="*/ 398 w 550"/>
                <a:gd name="T33" fmla="*/ 153 h 932"/>
                <a:gd name="T34" fmla="*/ 435 w 550"/>
                <a:gd name="T35" fmla="*/ 379 h 932"/>
                <a:gd name="T36" fmla="*/ 492 w 550"/>
                <a:gd name="T37" fmla="*/ 427 h 932"/>
                <a:gd name="T38" fmla="*/ 550 w 550"/>
                <a:gd name="T39" fmla="*/ 369 h 932"/>
                <a:gd name="T40" fmla="*/ 549 w 550"/>
                <a:gd name="T41" fmla="*/ 360 h 932"/>
                <a:gd name="T42" fmla="*/ 550 w 550"/>
                <a:gd name="T43" fmla="*/ 353 h 932"/>
                <a:gd name="T44" fmla="*/ 493 w 550"/>
                <a:gd name="T45" fmla="*/ 50 h 932"/>
                <a:gd name="T46" fmla="*/ 435 w 550"/>
                <a:gd name="T47" fmla="*/ 0 h 932"/>
                <a:gd name="T48" fmla="*/ 115 w 550"/>
                <a:gd name="T4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932">
                  <a:moveTo>
                    <a:pt x="115" y="0"/>
                  </a:moveTo>
                  <a:cubicBezTo>
                    <a:pt x="86" y="0"/>
                    <a:pt x="62" y="21"/>
                    <a:pt x="58" y="49"/>
                  </a:cubicBezTo>
                  <a:cubicBezTo>
                    <a:pt x="0" y="353"/>
                    <a:pt x="0" y="353"/>
                    <a:pt x="0" y="353"/>
                  </a:cubicBezTo>
                  <a:cubicBezTo>
                    <a:pt x="0" y="356"/>
                    <a:pt x="0" y="358"/>
                    <a:pt x="1" y="360"/>
                  </a:cubicBezTo>
                  <a:cubicBezTo>
                    <a:pt x="0" y="363"/>
                    <a:pt x="0" y="366"/>
                    <a:pt x="0" y="369"/>
                  </a:cubicBezTo>
                  <a:cubicBezTo>
                    <a:pt x="0" y="401"/>
                    <a:pt x="26" y="427"/>
                    <a:pt x="58" y="427"/>
                  </a:cubicBezTo>
                  <a:cubicBezTo>
                    <a:pt x="87" y="427"/>
                    <a:pt x="111" y="407"/>
                    <a:pt x="116" y="379"/>
                  </a:cubicBezTo>
                  <a:cubicBezTo>
                    <a:pt x="152" y="153"/>
                    <a:pt x="152" y="153"/>
                    <a:pt x="152" y="153"/>
                  </a:cubicBezTo>
                  <a:cubicBezTo>
                    <a:pt x="151" y="874"/>
                    <a:pt x="151" y="874"/>
                    <a:pt x="151" y="874"/>
                  </a:cubicBezTo>
                  <a:cubicBezTo>
                    <a:pt x="151" y="906"/>
                    <a:pt x="178" y="932"/>
                    <a:pt x="210" y="932"/>
                  </a:cubicBezTo>
                  <a:cubicBezTo>
                    <a:pt x="242" y="932"/>
                    <a:pt x="268" y="906"/>
                    <a:pt x="268" y="874"/>
                  </a:cubicBezTo>
                  <a:cubicBezTo>
                    <a:pt x="268" y="517"/>
                    <a:pt x="268" y="517"/>
                    <a:pt x="268" y="517"/>
                  </a:cubicBezTo>
                  <a:cubicBezTo>
                    <a:pt x="282" y="517"/>
                    <a:pt x="282" y="517"/>
                    <a:pt x="282" y="517"/>
                  </a:cubicBezTo>
                  <a:cubicBezTo>
                    <a:pt x="282" y="874"/>
                    <a:pt x="282" y="874"/>
                    <a:pt x="282" y="874"/>
                  </a:cubicBezTo>
                  <a:cubicBezTo>
                    <a:pt x="282" y="906"/>
                    <a:pt x="308" y="932"/>
                    <a:pt x="340" y="932"/>
                  </a:cubicBezTo>
                  <a:cubicBezTo>
                    <a:pt x="373" y="932"/>
                    <a:pt x="399" y="906"/>
                    <a:pt x="399" y="874"/>
                  </a:cubicBezTo>
                  <a:cubicBezTo>
                    <a:pt x="398" y="153"/>
                    <a:pt x="398" y="153"/>
                    <a:pt x="398" y="153"/>
                  </a:cubicBezTo>
                  <a:cubicBezTo>
                    <a:pt x="435" y="379"/>
                    <a:pt x="435" y="379"/>
                    <a:pt x="435" y="379"/>
                  </a:cubicBezTo>
                  <a:cubicBezTo>
                    <a:pt x="440" y="407"/>
                    <a:pt x="464" y="427"/>
                    <a:pt x="492" y="427"/>
                  </a:cubicBezTo>
                  <a:cubicBezTo>
                    <a:pt x="524" y="427"/>
                    <a:pt x="550" y="401"/>
                    <a:pt x="550" y="369"/>
                  </a:cubicBezTo>
                  <a:cubicBezTo>
                    <a:pt x="550" y="366"/>
                    <a:pt x="550" y="363"/>
                    <a:pt x="549" y="360"/>
                  </a:cubicBezTo>
                  <a:cubicBezTo>
                    <a:pt x="550" y="358"/>
                    <a:pt x="550" y="356"/>
                    <a:pt x="550" y="353"/>
                  </a:cubicBezTo>
                  <a:cubicBezTo>
                    <a:pt x="493" y="50"/>
                    <a:pt x="493" y="50"/>
                    <a:pt x="493" y="50"/>
                  </a:cubicBezTo>
                  <a:cubicBezTo>
                    <a:pt x="488" y="21"/>
                    <a:pt x="464" y="0"/>
                    <a:pt x="435" y="0"/>
                  </a:cubicBezTo>
                  <a:lnTo>
                    <a:pt x="115" y="0"/>
                  </a:lnTo>
                  <a:close/>
                </a:path>
              </a:pathLst>
            </a:custGeom>
            <a:grpFill/>
            <a:ln w="3175" cmpd="sng">
              <a:solidFill>
                <a:srgbClr val="FFFFFF"/>
              </a:solidFill>
              <a:round/>
              <a:headEnd/>
              <a:tailEnd/>
            </a:ln>
          </p:spPr>
          <p:txBody>
            <a:bodyPr/>
            <a:lstStyle/>
            <a:p>
              <a:pPr defTabSz="685546">
                <a:defRPr/>
              </a:pPr>
              <a:endParaRPr lang="en-US" sz="1400" dirty="0">
                <a:solidFill>
                  <a:prstClr val="black"/>
                </a:solidFill>
                <a:latin typeface="+mj-lt"/>
              </a:endParaRPr>
            </a:p>
          </p:txBody>
        </p:sp>
      </p:grpSp>
      <p:sp>
        <p:nvSpPr>
          <p:cNvPr id="90" name="Rectángulo 25">
            <a:extLst>
              <a:ext uri="{FF2B5EF4-FFF2-40B4-BE49-F238E27FC236}">
                <a16:creationId xmlns:a16="http://schemas.microsoft.com/office/drawing/2014/main" id="{C67EAF9D-0822-4EBC-922D-B5B822B43BF3}"/>
              </a:ext>
            </a:extLst>
          </p:cNvPr>
          <p:cNvSpPr/>
          <p:nvPr/>
        </p:nvSpPr>
        <p:spPr>
          <a:xfrm>
            <a:off x="4496133" y="6211669"/>
            <a:ext cx="1719122" cy="646331"/>
          </a:xfrm>
          <a:prstGeom prst="rect">
            <a:avLst/>
          </a:prstGeom>
        </p:spPr>
        <p:txBody>
          <a:bodyPr wrap="square">
            <a:spAutoFit/>
          </a:bodyPr>
          <a:lstStyle/>
          <a:p>
            <a:pPr algn="ctr" defTabSz="914377"/>
            <a:r>
              <a:rPr lang="es-ES_tradnl" sz="1200" b="1" dirty="0">
                <a:solidFill>
                  <a:schemeClr val="bg1"/>
                </a:solidFill>
                <a:latin typeface="Century Gothic" panose="020B0502020202020204" pitchFamily="34" charset="0"/>
                <a:cs typeface="Athelas Italic"/>
              </a:rPr>
              <a:t>Reportes individuales y de equipo</a:t>
            </a:r>
            <a:endParaRPr lang="es-CO" sz="1200" b="1" dirty="0">
              <a:solidFill>
                <a:schemeClr val="bg1"/>
              </a:solidFill>
              <a:latin typeface="Century Gothic" panose="020B0502020202020204" pitchFamily="34" charset="0"/>
              <a:cs typeface="Athelas Italic"/>
            </a:endParaRPr>
          </a:p>
        </p:txBody>
      </p:sp>
      <p:sp>
        <p:nvSpPr>
          <p:cNvPr id="91" name="Freeform 12">
            <a:extLst>
              <a:ext uri="{FF2B5EF4-FFF2-40B4-BE49-F238E27FC236}">
                <a16:creationId xmlns:a16="http://schemas.microsoft.com/office/drawing/2014/main" id="{9BBC77CD-B2DD-438F-AF7C-19E1C44BFE59}"/>
              </a:ext>
            </a:extLst>
          </p:cNvPr>
          <p:cNvSpPr>
            <a:spLocks/>
          </p:cNvSpPr>
          <p:nvPr/>
        </p:nvSpPr>
        <p:spPr bwMode="auto">
          <a:xfrm>
            <a:off x="2303439" y="5554679"/>
            <a:ext cx="94132" cy="94132"/>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2" name="Rectangle 13">
            <a:extLst>
              <a:ext uri="{FF2B5EF4-FFF2-40B4-BE49-F238E27FC236}">
                <a16:creationId xmlns:a16="http://schemas.microsoft.com/office/drawing/2014/main" id="{F15B488A-3780-4DC6-A61B-53A5CC116657}"/>
              </a:ext>
            </a:extLst>
          </p:cNvPr>
          <p:cNvSpPr>
            <a:spLocks noChangeArrowheads="1"/>
          </p:cNvSpPr>
          <p:nvPr/>
        </p:nvSpPr>
        <p:spPr bwMode="auto">
          <a:xfrm>
            <a:off x="2397571" y="5607628"/>
            <a:ext cx="2942" cy="29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46">
              <a:defRPr/>
            </a:pPr>
            <a:endParaRPr lang="en-US" sz="1400" dirty="0">
              <a:solidFill>
                <a:prstClr val="black"/>
              </a:solidFill>
              <a:latin typeface="+mj-lt"/>
            </a:endParaRPr>
          </a:p>
        </p:txBody>
      </p:sp>
      <p:sp>
        <p:nvSpPr>
          <p:cNvPr id="93" name="Freeform 14">
            <a:extLst>
              <a:ext uri="{FF2B5EF4-FFF2-40B4-BE49-F238E27FC236}">
                <a16:creationId xmlns:a16="http://schemas.microsoft.com/office/drawing/2014/main" id="{AE79C06D-A1FB-4E7A-B3BA-6D39F2C07D4E}"/>
              </a:ext>
            </a:extLst>
          </p:cNvPr>
          <p:cNvSpPr>
            <a:spLocks/>
          </p:cNvSpPr>
          <p:nvPr/>
        </p:nvSpPr>
        <p:spPr bwMode="auto">
          <a:xfrm>
            <a:off x="2359329" y="5325235"/>
            <a:ext cx="235328" cy="235328"/>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4" name="Freeform 15">
            <a:extLst>
              <a:ext uri="{FF2B5EF4-FFF2-40B4-BE49-F238E27FC236}">
                <a16:creationId xmlns:a16="http://schemas.microsoft.com/office/drawing/2014/main" id="{054C472A-3724-4C68-8542-C138742E6F2A}"/>
              </a:ext>
            </a:extLst>
          </p:cNvPr>
          <p:cNvSpPr>
            <a:spLocks/>
          </p:cNvSpPr>
          <p:nvPr/>
        </p:nvSpPr>
        <p:spPr bwMode="auto">
          <a:xfrm>
            <a:off x="2391687" y="5357591"/>
            <a:ext cx="238270" cy="238271"/>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5" name="Freeform 16">
            <a:extLst>
              <a:ext uri="{FF2B5EF4-FFF2-40B4-BE49-F238E27FC236}">
                <a16:creationId xmlns:a16="http://schemas.microsoft.com/office/drawing/2014/main" id="{7EE41C8E-0A1A-4C0E-8575-37A9CCDCCBAE}"/>
              </a:ext>
            </a:extLst>
          </p:cNvPr>
          <p:cNvSpPr>
            <a:spLocks/>
          </p:cNvSpPr>
          <p:nvPr/>
        </p:nvSpPr>
        <p:spPr bwMode="auto">
          <a:xfrm>
            <a:off x="2588774" y="5295818"/>
            <a:ext cx="73541" cy="7059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46">
              <a:defRPr/>
            </a:pPr>
            <a:endParaRPr lang="en-US" sz="1400" dirty="0">
              <a:solidFill>
                <a:prstClr val="black"/>
              </a:solidFill>
              <a:latin typeface="+mj-lt"/>
            </a:endParaRPr>
          </a:p>
        </p:txBody>
      </p:sp>
      <p:sp>
        <p:nvSpPr>
          <p:cNvPr id="96" name="Oval 79">
            <a:extLst>
              <a:ext uri="{FF2B5EF4-FFF2-40B4-BE49-F238E27FC236}">
                <a16:creationId xmlns:a16="http://schemas.microsoft.com/office/drawing/2014/main" id="{82640CD8-BF26-4ED9-8093-948E765067D2}"/>
              </a:ext>
            </a:extLst>
          </p:cNvPr>
          <p:cNvSpPr/>
          <p:nvPr/>
        </p:nvSpPr>
        <p:spPr bwMode="auto">
          <a:xfrm>
            <a:off x="1739943" y="5110636"/>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46">
              <a:defRPr/>
            </a:pPr>
            <a:endParaRPr lang="en-US" sz="1400" dirty="0">
              <a:solidFill>
                <a:prstClr val="white"/>
              </a:solidFill>
              <a:latin typeface="+mj-lt"/>
            </a:endParaRPr>
          </a:p>
        </p:txBody>
      </p:sp>
      <p:grpSp>
        <p:nvGrpSpPr>
          <p:cNvPr id="97" name="Agrupar 126">
            <a:extLst>
              <a:ext uri="{FF2B5EF4-FFF2-40B4-BE49-F238E27FC236}">
                <a16:creationId xmlns:a16="http://schemas.microsoft.com/office/drawing/2014/main" id="{B76FC745-7C41-434D-B5C1-3734347F041F}"/>
              </a:ext>
            </a:extLst>
          </p:cNvPr>
          <p:cNvGrpSpPr/>
          <p:nvPr/>
        </p:nvGrpSpPr>
        <p:grpSpPr>
          <a:xfrm>
            <a:off x="2249697" y="5348414"/>
            <a:ext cx="402022" cy="395431"/>
            <a:chOff x="4133367" y="6439642"/>
            <a:chExt cx="338008" cy="332467"/>
          </a:xfrm>
        </p:grpSpPr>
        <p:sp>
          <p:nvSpPr>
            <p:cNvPr id="99" name="Freeform 12">
              <a:extLst>
                <a:ext uri="{FF2B5EF4-FFF2-40B4-BE49-F238E27FC236}">
                  <a16:creationId xmlns:a16="http://schemas.microsoft.com/office/drawing/2014/main" id="{482B788C-5C57-4AF8-AE2D-B179BB51D14E}"/>
                </a:ext>
              </a:extLst>
            </p:cNvPr>
            <p:cNvSpPr>
              <a:spLocks/>
            </p:cNvSpPr>
            <p:nvPr/>
          </p:nvSpPr>
          <p:spPr bwMode="auto">
            <a:xfrm>
              <a:off x="4133367" y="6683451"/>
              <a:ext cx="88658" cy="88658"/>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100" name="Rectangle 13">
              <a:extLst>
                <a:ext uri="{FF2B5EF4-FFF2-40B4-BE49-F238E27FC236}">
                  <a16:creationId xmlns:a16="http://schemas.microsoft.com/office/drawing/2014/main" id="{9E94B5FF-06BC-4953-9489-7197E6A6D8A2}"/>
                </a:ext>
              </a:extLst>
            </p:cNvPr>
            <p:cNvSpPr>
              <a:spLocks noChangeArrowheads="1"/>
            </p:cNvSpPr>
            <p:nvPr/>
          </p:nvSpPr>
          <p:spPr bwMode="auto">
            <a:xfrm>
              <a:off x="4222025" y="6733321"/>
              <a:ext cx="2771" cy="27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562">
                <a:defRPr/>
              </a:pPr>
              <a:endParaRPr lang="en-US" sz="1400">
                <a:solidFill>
                  <a:prstClr val="black"/>
                </a:solidFill>
                <a:latin typeface="Calibri"/>
              </a:endParaRPr>
            </a:p>
          </p:txBody>
        </p:sp>
        <p:sp>
          <p:nvSpPr>
            <p:cNvPr id="101" name="Freeform 14">
              <a:extLst>
                <a:ext uri="{FF2B5EF4-FFF2-40B4-BE49-F238E27FC236}">
                  <a16:creationId xmlns:a16="http://schemas.microsoft.com/office/drawing/2014/main" id="{6575CB37-1994-4AF5-B366-AB6796E659A7}"/>
                </a:ext>
              </a:extLst>
            </p:cNvPr>
            <p:cNvSpPr>
              <a:spLocks/>
            </p:cNvSpPr>
            <p:nvPr/>
          </p:nvSpPr>
          <p:spPr bwMode="auto">
            <a:xfrm>
              <a:off x="4186007" y="6467348"/>
              <a:ext cx="221644" cy="221644"/>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102" name="Freeform 15">
              <a:extLst>
                <a:ext uri="{FF2B5EF4-FFF2-40B4-BE49-F238E27FC236}">
                  <a16:creationId xmlns:a16="http://schemas.microsoft.com/office/drawing/2014/main" id="{06A78CF2-D909-4458-A3F1-479AFE497F0A}"/>
                </a:ext>
              </a:extLst>
            </p:cNvPr>
            <p:cNvSpPr>
              <a:spLocks/>
            </p:cNvSpPr>
            <p:nvPr/>
          </p:nvSpPr>
          <p:spPr bwMode="auto">
            <a:xfrm>
              <a:off x="4216484" y="6497823"/>
              <a:ext cx="224415" cy="224416"/>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103" name="Freeform 16">
              <a:extLst>
                <a:ext uri="{FF2B5EF4-FFF2-40B4-BE49-F238E27FC236}">
                  <a16:creationId xmlns:a16="http://schemas.microsoft.com/office/drawing/2014/main" id="{504B79BF-B058-4D13-91A7-CD9B0F54551A}"/>
                </a:ext>
              </a:extLst>
            </p:cNvPr>
            <p:cNvSpPr>
              <a:spLocks/>
            </p:cNvSpPr>
            <p:nvPr/>
          </p:nvSpPr>
          <p:spPr bwMode="auto">
            <a:xfrm>
              <a:off x="4402110" y="6439642"/>
              <a:ext cx="69265" cy="66493"/>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grpSp>
      <p:sp>
        <p:nvSpPr>
          <p:cNvPr id="104" name="Freeform 17">
            <a:extLst>
              <a:ext uri="{FF2B5EF4-FFF2-40B4-BE49-F238E27FC236}">
                <a16:creationId xmlns:a16="http://schemas.microsoft.com/office/drawing/2014/main" id="{FEC170D3-FB1D-4AE6-A91A-8F462843A634}"/>
              </a:ext>
            </a:extLst>
          </p:cNvPr>
          <p:cNvSpPr>
            <a:spLocks/>
          </p:cNvSpPr>
          <p:nvPr/>
        </p:nvSpPr>
        <p:spPr bwMode="auto">
          <a:xfrm>
            <a:off x="2023933" y="5371451"/>
            <a:ext cx="506801" cy="544112"/>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562">
              <a:defRPr/>
            </a:pPr>
            <a:endParaRPr lang="en-US" sz="1400">
              <a:solidFill>
                <a:prstClr val="black"/>
              </a:solidFill>
              <a:latin typeface="Calibri"/>
            </a:endParaRPr>
          </a:p>
        </p:txBody>
      </p:sp>
      <p:sp>
        <p:nvSpPr>
          <p:cNvPr id="105" name="Oval 19">
            <a:extLst>
              <a:ext uri="{FF2B5EF4-FFF2-40B4-BE49-F238E27FC236}">
                <a16:creationId xmlns:a16="http://schemas.microsoft.com/office/drawing/2014/main" id="{B1A4F756-8544-4867-9958-C9AD829C792D}"/>
              </a:ext>
            </a:extLst>
          </p:cNvPr>
          <p:cNvSpPr/>
          <p:nvPr/>
        </p:nvSpPr>
        <p:spPr>
          <a:xfrm>
            <a:off x="6395861" y="5132557"/>
            <a:ext cx="1065800" cy="103299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prstClr val="white"/>
              </a:solidFill>
              <a:latin typeface="Calibri"/>
            </a:endParaRPr>
          </a:p>
        </p:txBody>
      </p:sp>
      <p:sp>
        <p:nvSpPr>
          <p:cNvPr id="106" name="Freeform 198">
            <a:extLst>
              <a:ext uri="{FF2B5EF4-FFF2-40B4-BE49-F238E27FC236}">
                <a16:creationId xmlns:a16="http://schemas.microsoft.com/office/drawing/2014/main" id="{33F810D2-FB9D-4D53-B018-189E047EED86}"/>
              </a:ext>
            </a:extLst>
          </p:cNvPr>
          <p:cNvSpPr>
            <a:spLocks noEditPoints="1"/>
          </p:cNvSpPr>
          <p:nvPr/>
        </p:nvSpPr>
        <p:spPr bwMode="auto">
          <a:xfrm>
            <a:off x="6647199" y="5372169"/>
            <a:ext cx="584131" cy="543138"/>
          </a:xfrm>
          <a:custGeom>
            <a:avLst/>
            <a:gdLst>
              <a:gd name="T0" fmla="*/ 389 w 404"/>
              <a:gd name="T1" fmla="*/ 231 h 340"/>
              <a:gd name="T2" fmla="*/ 325 w 404"/>
              <a:gd name="T3" fmla="*/ 188 h 340"/>
              <a:gd name="T4" fmla="*/ 286 w 404"/>
              <a:gd name="T5" fmla="*/ 188 h 340"/>
              <a:gd name="T6" fmla="*/ 354 w 404"/>
              <a:gd name="T7" fmla="*/ 240 h 340"/>
              <a:gd name="T8" fmla="*/ 283 w 404"/>
              <a:gd name="T9" fmla="*/ 240 h 340"/>
              <a:gd name="T10" fmla="*/ 278 w 404"/>
              <a:gd name="T11" fmla="*/ 243 h 340"/>
              <a:gd name="T12" fmla="*/ 262 w 404"/>
              <a:gd name="T13" fmla="*/ 287 h 340"/>
              <a:gd name="T14" fmla="*/ 142 w 404"/>
              <a:gd name="T15" fmla="*/ 287 h 340"/>
              <a:gd name="T16" fmla="*/ 126 w 404"/>
              <a:gd name="T17" fmla="*/ 243 h 340"/>
              <a:gd name="T18" fmla="*/ 121 w 404"/>
              <a:gd name="T19" fmla="*/ 240 h 340"/>
              <a:gd name="T20" fmla="*/ 50 w 404"/>
              <a:gd name="T21" fmla="*/ 240 h 340"/>
              <a:gd name="T22" fmla="*/ 118 w 404"/>
              <a:gd name="T23" fmla="*/ 188 h 340"/>
              <a:gd name="T24" fmla="*/ 79 w 404"/>
              <a:gd name="T25" fmla="*/ 188 h 340"/>
              <a:gd name="T26" fmla="*/ 15 w 404"/>
              <a:gd name="T27" fmla="*/ 231 h 340"/>
              <a:gd name="T28" fmla="*/ 2 w 404"/>
              <a:gd name="T29" fmla="*/ 260 h 340"/>
              <a:gd name="T30" fmla="*/ 14 w 404"/>
              <a:gd name="T31" fmla="*/ 321 h 340"/>
              <a:gd name="T32" fmla="*/ 39 w 404"/>
              <a:gd name="T33" fmla="*/ 340 h 340"/>
              <a:gd name="T34" fmla="*/ 365 w 404"/>
              <a:gd name="T35" fmla="*/ 340 h 340"/>
              <a:gd name="T36" fmla="*/ 390 w 404"/>
              <a:gd name="T37" fmla="*/ 321 h 340"/>
              <a:gd name="T38" fmla="*/ 401 w 404"/>
              <a:gd name="T39" fmla="*/ 260 h 340"/>
              <a:gd name="T40" fmla="*/ 389 w 404"/>
              <a:gd name="T41" fmla="*/ 231 h 340"/>
              <a:gd name="T42" fmla="*/ 306 w 404"/>
              <a:gd name="T43" fmla="*/ 102 h 340"/>
              <a:gd name="T44" fmla="*/ 240 w 404"/>
              <a:gd name="T45" fmla="*/ 102 h 340"/>
              <a:gd name="T46" fmla="*/ 240 w 404"/>
              <a:gd name="T47" fmla="*/ 0 h 340"/>
              <a:gd name="T48" fmla="*/ 164 w 404"/>
              <a:gd name="T49" fmla="*/ 0 h 340"/>
              <a:gd name="T50" fmla="*/ 164 w 404"/>
              <a:gd name="T51" fmla="*/ 102 h 340"/>
              <a:gd name="T52" fmla="*/ 98 w 404"/>
              <a:gd name="T53" fmla="*/ 102 h 340"/>
              <a:gd name="T54" fmla="*/ 202 w 404"/>
              <a:gd name="T55" fmla="*/ 200 h 340"/>
              <a:gd name="T56" fmla="*/ 306 w 404"/>
              <a:gd name="T57" fmla="*/ 10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40">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moveTo>
                  <a:pt x="306" y="102"/>
                </a:moveTo>
                <a:cubicBezTo>
                  <a:pt x="240" y="102"/>
                  <a:pt x="240" y="102"/>
                  <a:pt x="240" y="102"/>
                </a:cubicBezTo>
                <a:cubicBezTo>
                  <a:pt x="240" y="0"/>
                  <a:pt x="240" y="0"/>
                  <a:pt x="240" y="0"/>
                </a:cubicBezTo>
                <a:cubicBezTo>
                  <a:pt x="164" y="0"/>
                  <a:pt x="164" y="0"/>
                  <a:pt x="164" y="0"/>
                </a:cubicBezTo>
                <a:cubicBezTo>
                  <a:pt x="164" y="102"/>
                  <a:pt x="164" y="102"/>
                  <a:pt x="164" y="102"/>
                </a:cubicBezTo>
                <a:cubicBezTo>
                  <a:pt x="98" y="102"/>
                  <a:pt x="98" y="102"/>
                  <a:pt x="98" y="102"/>
                </a:cubicBezTo>
                <a:cubicBezTo>
                  <a:pt x="202" y="200"/>
                  <a:pt x="202" y="200"/>
                  <a:pt x="202" y="200"/>
                </a:cubicBezTo>
                <a:lnTo>
                  <a:pt x="306" y="102"/>
                </a:lnTo>
                <a:close/>
              </a:path>
            </a:pathLst>
          </a:custGeom>
          <a:solidFill>
            <a:schemeClr val="bg1"/>
          </a:solidFill>
          <a:ln>
            <a:noFill/>
          </a:ln>
        </p:spPr>
        <p:txBody>
          <a:bodyPr/>
          <a:lstStyle/>
          <a:p>
            <a:pPr defTabSz="685562">
              <a:defRPr/>
            </a:pPr>
            <a:endParaRPr lang="en-US" dirty="0">
              <a:solidFill>
                <a:prstClr val="black"/>
              </a:solidFill>
              <a:latin typeface="Calibri"/>
            </a:endParaRPr>
          </a:p>
        </p:txBody>
      </p:sp>
      <p:sp>
        <p:nvSpPr>
          <p:cNvPr id="107" name="Oval 79">
            <a:extLst>
              <a:ext uri="{FF2B5EF4-FFF2-40B4-BE49-F238E27FC236}">
                <a16:creationId xmlns:a16="http://schemas.microsoft.com/office/drawing/2014/main" id="{856F6D59-913A-4D2F-AFCA-EE319AB7D546}"/>
              </a:ext>
            </a:extLst>
          </p:cNvPr>
          <p:cNvSpPr/>
          <p:nvPr/>
        </p:nvSpPr>
        <p:spPr bwMode="auto">
          <a:xfrm>
            <a:off x="7831026" y="5111962"/>
            <a:ext cx="1065800" cy="1068701"/>
          </a:xfrm>
          <a:prstGeom prst="ellipse">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562">
              <a:defRPr/>
            </a:pPr>
            <a:endParaRPr lang="en-US" sz="1400" dirty="0">
              <a:solidFill>
                <a:prstClr val="white"/>
              </a:solidFill>
              <a:latin typeface="Calibri"/>
            </a:endParaRPr>
          </a:p>
        </p:txBody>
      </p:sp>
      <p:sp>
        <p:nvSpPr>
          <p:cNvPr id="108" name="Freeform 11">
            <a:extLst>
              <a:ext uri="{FF2B5EF4-FFF2-40B4-BE49-F238E27FC236}">
                <a16:creationId xmlns:a16="http://schemas.microsoft.com/office/drawing/2014/main" id="{CA3B5706-D8A5-4D23-BD93-CDF6D38A465B}"/>
              </a:ext>
            </a:extLst>
          </p:cNvPr>
          <p:cNvSpPr>
            <a:spLocks/>
          </p:cNvSpPr>
          <p:nvPr/>
        </p:nvSpPr>
        <p:spPr bwMode="auto">
          <a:xfrm>
            <a:off x="8223387" y="5395785"/>
            <a:ext cx="281077" cy="501053"/>
          </a:xfrm>
          <a:custGeom>
            <a:avLst/>
            <a:gdLst>
              <a:gd name="T0" fmla="*/ 107204 w 248"/>
              <a:gd name="T1" fmla="*/ 106800 h 440"/>
              <a:gd name="T2" fmla="*/ 96670 w 248"/>
              <a:gd name="T3" fmla="*/ 99349 h 440"/>
              <a:gd name="T4" fmla="*/ 73122 w 248"/>
              <a:gd name="T5" fmla="*/ 79479 h 440"/>
              <a:gd name="T6" fmla="*/ 58869 w 248"/>
              <a:gd name="T7" fmla="*/ 93760 h 440"/>
              <a:gd name="T8" fmla="*/ 153060 w 248"/>
              <a:gd name="T9" fmla="*/ 181311 h 440"/>
              <a:gd name="T10" fmla="*/ 100388 w 248"/>
              <a:gd name="T11" fmla="*/ 243404 h 440"/>
              <a:gd name="T12" fmla="*/ 100388 w 248"/>
              <a:gd name="T13" fmla="*/ 263274 h 440"/>
              <a:gd name="T14" fmla="*/ 91093 w 248"/>
              <a:gd name="T15" fmla="*/ 272588 h 440"/>
              <a:gd name="T16" fmla="*/ 55151 w 248"/>
              <a:gd name="T17" fmla="*/ 272588 h 440"/>
              <a:gd name="T18" fmla="*/ 45856 w 248"/>
              <a:gd name="T19" fmla="*/ 263274 h 440"/>
              <a:gd name="T20" fmla="*/ 45856 w 248"/>
              <a:gd name="T21" fmla="*/ 242163 h 440"/>
              <a:gd name="T22" fmla="*/ 0 w 248"/>
              <a:gd name="T23" fmla="*/ 181311 h 440"/>
              <a:gd name="T24" fmla="*/ 8056 w 248"/>
              <a:gd name="T25" fmla="*/ 170756 h 440"/>
              <a:gd name="T26" fmla="*/ 41518 w 248"/>
              <a:gd name="T27" fmla="*/ 162684 h 440"/>
              <a:gd name="T28" fmla="*/ 51433 w 248"/>
              <a:gd name="T29" fmla="*/ 170135 h 440"/>
              <a:gd name="T30" fmla="*/ 75601 w 248"/>
              <a:gd name="T31" fmla="*/ 193109 h 440"/>
              <a:gd name="T32" fmla="*/ 96050 w 248"/>
              <a:gd name="T33" fmla="*/ 176344 h 440"/>
              <a:gd name="T34" fmla="*/ 4338 w 248"/>
              <a:gd name="T35" fmla="*/ 91277 h 440"/>
              <a:gd name="T36" fmla="*/ 48335 w 248"/>
              <a:gd name="T37" fmla="*/ 29805 h 440"/>
              <a:gd name="T38" fmla="*/ 48335 w 248"/>
              <a:gd name="T39" fmla="*/ 9935 h 440"/>
              <a:gd name="T40" fmla="*/ 57630 w 248"/>
              <a:gd name="T41" fmla="*/ 0 h 440"/>
              <a:gd name="T42" fmla="*/ 93571 w 248"/>
              <a:gd name="T43" fmla="*/ 0 h 440"/>
              <a:gd name="T44" fmla="*/ 102866 w 248"/>
              <a:gd name="T45" fmla="*/ 9935 h 440"/>
              <a:gd name="T46" fmla="*/ 102866 w 248"/>
              <a:gd name="T47" fmla="*/ 30426 h 440"/>
              <a:gd name="T48" fmla="*/ 148103 w 248"/>
              <a:gd name="T49" fmla="*/ 88172 h 440"/>
              <a:gd name="T50" fmla="*/ 140667 w 248"/>
              <a:gd name="T51" fmla="*/ 98728 h 440"/>
              <a:gd name="T52" fmla="*/ 107204 w 248"/>
              <a:gd name="T53" fmla="*/ 10680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8" h="440">
                <a:moveTo>
                  <a:pt x="173" y="172"/>
                </a:moveTo>
                <a:cubicBezTo>
                  <a:pt x="163" y="175"/>
                  <a:pt x="158" y="170"/>
                  <a:pt x="156" y="160"/>
                </a:cubicBezTo>
                <a:cubicBezTo>
                  <a:pt x="152" y="140"/>
                  <a:pt x="141" y="127"/>
                  <a:pt x="118" y="128"/>
                </a:cubicBezTo>
                <a:cubicBezTo>
                  <a:pt x="100" y="128"/>
                  <a:pt x="93" y="141"/>
                  <a:pt x="95" y="151"/>
                </a:cubicBezTo>
                <a:cubicBezTo>
                  <a:pt x="103" y="190"/>
                  <a:pt x="246" y="178"/>
                  <a:pt x="247" y="292"/>
                </a:cubicBezTo>
                <a:cubicBezTo>
                  <a:pt x="248" y="305"/>
                  <a:pt x="240" y="373"/>
                  <a:pt x="162" y="392"/>
                </a:cubicBezTo>
                <a:cubicBezTo>
                  <a:pt x="162" y="424"/>
                  <a:pt x="162" y="424"/>
                  <a:pt x="162" y="424"/>
                </a:cubicBezTo>
                <a:cubicBezTo>
                  <a:pt x="162" y="434"/>
                  <a:pt x="157" y="439"/>
                  <a:pt x="147" y="439"/>
                </a:cubicBezTo>
                <a:cubicBezTo>
                  <a:pt x="89" y="439"/>
                  <a:pt x="89" y="439"/>
                  <a:pt x="89" y="439"/>
                </a:cubicBezTo>
                <a:cubicBezTo>
                  <a:pt x="79" y="440"/>
                  <a:pt x="74" y="434"/>
                  <a:pt x="74" y="424"/>
                </a:cubicBezTo>
                <a:cubicBezTo>
                  <a:pt x="74" y="390"/>
                  <a:pt x="74" y="390"/>
                  <a:pt x="74" y="390"/>
                </a:cubicBezTo>
                <a:cubicBezTo>
                  <a:pt x="15" y="373"/>
                  <a:pt x="3" y="323"/>
                  <a:pt x="0" y="292"/>
                </a:cubicBezTo>
                <a:cubicBezTo>
                  <a:pt x="0" y="283"/>
                  <a:pt x="4" y="277"/>
                  <a:pt x="13" y="275"/>
                </a:cubicBezTo>
                <a:cubicBezTo>
                  <a:pt x="67" y="262"/>
                  <a:pt x="67" y="262"/>
                  <a:pt x="67" y="262"/>
                </a:cubicBezTo>
                <a:cubicBezTo>
                  <a:pt x="77" y="260"/>
                  <a:pt x="82" y="264"/>
                  <a:pt x="83" y="274"/>
                </a:cubicBezTo>
                <a:cubicBezTo>
                  <a:pt x="86" y="298"/>
                  <a:pt x="94" y="312"/>
                  <a:pt x="122" y="311"/>
                </a:cubicBezTo>
                <a:cubicBezTo>
                  <a:pt x="150" y="311"/>
                  <a:pt x="157" y="294"/>
                  <a:pt x="155" y="284"/>
                </a:cubicBezTo>
                <a:cubicBezTo>
                  <a:pt x="145" y="241"/>
                  <a:pt x="9" y="261"/>
                  <a:pt x="7" y="147"/>
                </a:cubicBezTo>
                <a:cubicBezTo>
                  <a:pt x="6" y="134"/>
                  <a:pt x="8" y="67"/>
                  <a:pt x="78" y="48"/>
                </a:cubicBezTo>
                <a:cubicBezTo>
                  <a:pt x="78" y="16"/>
                  <a:pt x="78" y="16"/>
                  <a:pt x="78" y="16"/>
                </a:cubicBezTo>
                <a:cubicBezTo>
                  <a:pt x="78" y="5"/>
                  <a:pt x="83" y="0"/>
                  <a:pt x="93" y="0"/>
                </a:cubicBezTo>
                <a:cubicBezTo>
                  <a:pt x="151" y="0"/>
                  <a:pt x="151" y="0"/>
                  <a:pt x="151" y="0"/>
                </a:cubicBezTo>
                <a:cubicBezTo>
                  <a:pt x="161" y="0"/>
                  <a:pt x="166" y="5"/>
                  <a:pt x="166" y="16"/>
                </a:cubicBezTo>
                <a:cubicBezTo>
                  <a:pt x="166" y="49"/>
                  <a:pt x="166" y="49"/>
                  <a:pt x="166" y="49"/>
                </a:cubicBezTo>
                <a:cubicBezTo>
                  <a:pt x="224" y="65"/>
                  <a:pt x="237" y="113"/>
                  <a:pt x="239" y="142"/>
                </a:cubicBezTo>
                <a:cubicBezTo>
                  <a:pt x="240" y="151"/>
                  <a:pt x="236" y="157"/>
                  <a:pt x="227" y="159"/>
                </a:cubicBezTo>
                <a:lnTo>
                  <a:pt x="173"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562"/>
            <a:endParaRPr lang="es-ES" sz="1400">
              <a:solidFill>
                <a:prstClr val="black"/>
              </a:solidFill>
              <a:latin typeface="Calibri"/>
            </a:endParaRPr>
          </a:p>
        </p:txBody>
      </p:sp>
      <p:sp>
        <p:nvSpPr>
          <p:cNvPr id="109" name="Rectángulo 19">
            <a:extLst>
              <a:ext uri="{FF2B5EF4-FFF2-40B4-BE49-F238E27FC236}">
                <a16:creationId xmlns:a16="http://schemas.microsoft.com/office/drawing/2014/main" id="{5D010731-C770-4620-9B49-55DEBF568709}"/>
              </a:ext>
            </a:extLst>
          </p:cNvPr>
          <p:cNvSpPr/>
          <p:nvPr/>
        </p:nvSpPr>
        <p:spPr>
          <a:xfrm>
            <a:off x="6213831" y="6302271"/>
            <a:ext cx="1450866" cy="461665"/>
          </a:xfrm>
          <a:prstGeom prst="rect">
            <a:avLst/>
          </a:prstGeom>
        </p:spPr>
        <p:txBody>
          <a:bodyPr wrap="square">
            <a:spAutoFit/>
          </a:bodyPr>
          <a:lstStyle/>
          <a:p>
            <a:pPr algn="ctr" defTabSz="914377"/>
            <a:r>
              <a:rPr lang="es-ES" sz="1200" b="1" dirty="0">
                <a:solidFill>
                  <a:schemeClr val="bg1"/>
                </a:solidFill>
                <a:latin typeface="Century Gothic" panose="020B0502020202020204" pitchFamily="34" charset="0"/>
                <a:cs typeface="Athelas Italic"/>
              </a:rPr>
              <a:t>Reportes de alto valor</a:t>
            </a:r>
          </a:p>
        </p:txBody>
      </p:sp>
      <p:sp>
        <p:nvSpPr>
          <p:cNvPr id="110" name="Rectángulo 19">
            <a:extLst>
              <a:ext uri="{FF2B5EF4-FFF2-40B4-BE49-F238E27FC236}">
                <a16:creationId xmlns:a16="http://schemas.microsoft.com/office/drawing/2014/main" id="{75F1C1DC-2D1D-4923-B2F4-8C9EE2D1CD90}"/>
              </a:ext>
            </a:extLst>
          </p:cNvPr>
          <p:cNvSpPr/>
          <p:nvPr/>
        </p:nvSpPr>
        <p:spPr>
          <a:xfrm>
            <a:off x="7638492" y="6240719"/>
            <a:ext cx="1450866" cy="646331"/>
          </a:xfrm>
          <a:prstGeom prst="rect">
            <a:avLst/>
          </a:prstGeom>
        </p:spPr>
        <p:txBody>
          <a:bodyPr wrap="square">
            <a:spAutoFit/>
          </a:bodyPr>
          <a:lstStyle/>
          <a:p>
            <a:pPr algn="ctr" defTabSz="914377"/>
            <a:r>
              <a:rPr lang="es-CO" sz="1200" b="1" dirty="0">
                <a:solidFill>
                  <a:schemeClr val="bg1"/>
                </a:solidFill>
                <a:latin typeface="Century Gothic" panose="020B0502020202020204" pitchFamily="34" charset="0"/>
                <a:cs typeface="Athelas Italic"/>
              </a:rPr>
              <a:t>Relación calidad– bajo costo</a:t>
            </a:r>
            <a:endParaRPr lang="es-ES" sz="1200" b="1" dirty="0">
              <a:solidFill>
                <a:schemeClr val="bg1"/>
              </a:solidFill>
              <a:latin typeface="Century Gothic" panose="020B0502020202020204" pitchFamily="34" charset="0"/>
              <a:cs typeface="Athelas Italic"/>
            </a:endParaRPr>
          </a:p>
        </p:txBody>
      </p:sp>
      <p:grpSp>
        <p:nvGrpSpPr>
          <p:cNvPr id="111" name="Grupo 110">
            <a:extLst>
              <a:ext uri="{FF2B5EF4-FFF2-40B4-BE49-F238E27FC236}">
                <a16:creationId xmlns:a16="http://schemas.microsoft.com/office/drawing/2014/main" id="{1A10978F-940B-4A1D-AFD3-E5EC3A1183B6}"/>
              </a:ext>
            </a:extLst>
          </p:cNvPr>
          <p:cNvGrpSpPr/>
          <p:nvPr/>
        </p:nvGrpSpPr>
        <p:grpSpPr>
          <a:xfrm>
            <a:off x="413285" y="1997238"/>
            <a:ext cx="458551" cy="477345"/>
            <a:chOff x="1565382" y="1370720"/>
            <a:chExt cx="739147" cy="769441"/>
          </a:xfrm>
        </p:grpSpPr>
        <p:sp>
          <p:nvSpPr>
            <p:cNvPr id="112" name="2 Elipse">
              <a:extLst>
                <a:ext uri="{FF2B5EF4-FFF2-40B4-BE49-F238E27FC236}">
                  <a16:creationId xmlns:a16="http://schemas.microsoft.com/office/drawing/2014/main" id="{051913FA-DE33-42AD-9D8D-384D15F2F836}"/>
                </a:ext>
              </a:extLst>
            </p:cNvPr>
            <p:cNvSpPr/>
            <p:nvPr/>
          </p:nvSpPr>
          <p:spPr>
            <a:xfrm>
              <a:off x="1565382" y="1375091"/>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3" name="CuadroTexto 9">
              <a:extLst>
                <a:ext uri="{FF2B5EF4-FFF2-40B4-BE49-F238E27FC236}">
                  <a16:creationId xmlns:a16="http://schemas.microsoft.com/office/drawing/2014/main" id="{0522E42F-7A96-4E33-A295-966285C9CBC1}"/>
                </a:ext>
              </a:extLst>
            </p:cNvPr>
            <p:cNvSpPr txBox="1"/>
            <p:nvPr/>
          </p:nvSpPr>
          <p:spPr>
            <a:xfrm>
              <a:off x="1638394" y="1370720"/>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1</a:t>
              </a:r>
            </a:p>
          </p:txBody>
        </p:sp>
      </p:grpSp>
      <p:grpSp>
        <p:nvGrpSpPr>
          <p:cNvPr id="114" name="Grupo 113">
            <a:extLst>
              <a:ext uri="{FF2B5EF4-FFF2-40B4-BE49-F238E27FC236}">
                <a16:creationId xmlns:a16="http://schemas.microsoft.com/office/drawing/2014/main" id="{26470D04-1A23-4B8A-A778-D954B19839D5}"/>
              </a:ext>
            </a:extLst>
          </p:cNvPr>
          <p:cNvGrpSpPr/>
          <p:nvPr/>
        </p:nvGrpSpPr>
        <p:grpSpPr>
          <a:xfrm>
            <a:off x="414403" y="2682290"/>
            <a:ext cx="458551" cy="484643"/>
            <a:chOff x="2050371" y="2109867"/>
            <a:chExt cx="739147" cy="781205"/>
          </a:xfrm>
        </p:grpSpPr>
        <p:sp>
          <p:nvSpPr>
            <p:cNvPr id="115" name="34 Elipse">
              <a:extLst>
                <a:ext uri="{FF2B5EF4-FFF2-40B4-BE49-F238E27FC236}">
                  <a16:creationId xmlns:a16="http://schemas.microsoft.com/office/drawing/2014/main" id="{F575F2E0-0E46-48EB-858C-8AC9917C2153}"/>
                </a:ext>
              </a:extLst>
            </p:cNvPr>
            <p:cNvSpPr/>
            <p:nvPr/>
          </p:nvSpPr>
          <p:spPr>
            <a:xfrm>
              <a:off x="2050371" y="2151925"/>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6" name="CuadroTexto 9">
              <a:extLst>
                <a:ext uri="{FF2B5EF4-FFF2-40B4-BE49-F238E27FC236}">
                  <a16:creationId xmlns:a16="http://schemas.microsoft.com/office/drawing/2014/main" id="{8342D3FA-989C-478C-B09F-9DACC0F301F0}"/>
                </a:ext>
              </a:extLst>
            </p:cNvPr>
            <p:cNvSpPr txBox="1"/>
            <p:nvPr/>
          </p:nvSpPr>
          <p:spPr>
            <a:xfrm>
              <a:off x="2136433" y="2109867"/>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2</a:t>
              </a:r>
            </a:p>
          </p:txBody>
        </p:sp>
      </p:grpSp>
      <p:grpSp>
        <p:nvGrpSpPr>
          <p:cNvPr id="117" name="Grupo 116">
            <a:extLst>
              <a:ext uri="{FF2B5EF4-FFF2-40B4-BE49-F238E27FC236}">
                <a16:creationId xmlns:a16="http://schemas.microsoft.com/office/drawing/2014/main" id="{00D3C55D-4CA2-4ED9-B288-B7A6F682F6F7}"/>
              </a:ext>
            </a:extLst>
          </p:cNvPr>
          <p:cNvGrpSpPr/>
          <p:nvPr/>
        </p:nvGrpSpPr>
        <p:grpSpPr>
          <a:xfrm>
            <a:off x="413285" y="3465821"/>
            <a:ext cx="458551" cy="479575"/>
            <a:chOff x="2266395" y="3140970"/>
            <a:chExt cx="739147" cy="773036"/>
          </a:xfrm>
        </p:grpSpPr>
        <p:sp>
          <p:nvSpPr>
            <p:cNvPr id="118" name="35 Elipse">
              <a:extLst>
                <a:ext uri="{FF2B5EF4-FFF2-40B4-BE49-F238E27FC236}">
                  <a16:creationId xmlns:a16="http://schemas.microsoft.com/office/drawing/2014/main" id="{8C103DF6-C855-4620-A6BA-8909D5714390}"/>
                </a:ext>
              </a:extLst>
            </p:cNvPr>
            <p:cNvSpPr/>
            <p:nvPr/>
          </p:nvSpPr>
          <p:spPr>
            <a:xfrm>
              <a:off x="2266395" y="3140970"/>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9" name="CuadroTexto 10">
              <a:extLst>
                <a:ext uri="{FF2B5EF4-FFF2-40B4-BE49-F238E27FC236}">
                  <a16:creationId xmlns:a16="http://schemas.microsoft.com/office/drawing/2014/main" id="{6F6797A3-E044-47C3-9F3E-F19E606022DB}"/>
                </a:ext>
              </a:extLst>
            </p:cNvPr>
            <p:cNvSpPr txBox="1"/>
            <p:nvPr/>
          </p:nvSpPr>
          <p:spPr>
            <a:xfrm>
              <a:off x="2361627" y="3144564"/>
              <a:ext cx="504239" cy="769442"/>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3</a:t>
              </a:r>
            </a:p>
          </p:txBody>
        </p:sp>
      </p:grpSp>
      <p:grpSp>
        <p:nvGrpSpPr>
          <p:cNvPr id="120" name="Grupo 119">
            <a:extLst>
              <a:ext uri="{FF2B5EF4-FFF2-40B4-BE49-F238E27FC236}">
                <a16:creationId xmlns:a16="http://schemas.microsoft.com/office/drawing/2014/main" id="{E1A2A03C-A982-4065-A876-75110A6B3EB2}"/>
              </a:ext>
            </a:extLst>
          </p:cNvPr>
          <p:cNvGrpSpPr/>
          <p:nvPr/>
        </p:nvGrpSpPr>
        <p:grpSpPr>
          <a:xfrm>
            <a:off x="421379" y="4156136"/>
            <a:ext cx="458551" cy="482210"/>
            <a:chOff x="2088505" y="3966929"/>
            <a:chExt cx="739147" cy="777284"/>
          </a:xfrm>
        </p:grpSpPr>
        <p:sp>
          <p:nvSpPr>
            <p:cNvPr id="121" name="36 Elipse">
              <a:extLst>
                <a:ext uri="{FF2B5EF4-FFF2-40B4-BE49-F238E27FC236}">
                  <a16:creationId xmlns:a16="http://schemas.microsoft.com/office/drawing/2014/main" id="{4958644B-A9C9-4849-A1CC-C0FADC200033}"/>
                </a:ext>
              </a:extLst>
            </p:cNvPr>
            <p:cNvSpPr/>
            <p:nvPr/>
          </p:nvSpPr>
          <p:spPr>
            <a:xfrm>
              <a:off x="2088505" y="4005066"/>
              <a:ext cx="739147" cy="739147"/>
            </a:xfrm>
            <a:prstGeom prst="ellipse">
              <a:avLst/>
            </a:prstGeom>
            <a:ln>
              <a:solidFill>
                <a:schemeClr val="tx1">
                  <a:lumMod val="65000"/>
                  <a:lumOff val="35000"/>
                </a:schemeClr>
              </a:solidFill>
            </a:ln>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2" name="CuadroTexto 10">
              <a:extLst>
                <a:ext uri="{FF2B5EF4-FFF2-40B4-BE49-F238E27FC236}">
                  <a16:creationId xmlns:a16="http://schemas.microsoft.com/office/drawing/2014/main" id="{B777A4E4-FB57-4FD1-909B-F14325DF874A}"/>
                </a:ext>
              </a:extLst>
            </p:cNvPr>
            <p:cNvSpPr txBox="1"/>
            <p:nvPr/>
          </p:nvSpPr>
          <p:spPr>
            <a:xfrm>
              <a:off x="2167825" y="3966929"/>
              <a:ext cx="504239" cy="769441"/>
            </a:xfrm>
            <a:prstGeom prst="rect">
              <a:avLst/>
            </a:prstGeom>
            <a:noFill/>
          </p:spPr>
          <p:txBody>
            <a:bodyPr wrap="square" rtlCol="0">
              <a:spAutoFit/>
            </a:bodyPr>
            <a:lstStyle/>
            <a:p>
              <a:r>
                <a:rPr lang="es-CO" sz="2400" b="1" dirty="0">
                  <a:solidFill>
                    <a:schemeClr val="tx1">
                      <a:lumMod val="75000"/>
                      <a:lumOff val="25000"/>
                    </a:schemeClr>
                  </a:solidFill>
                  <a:latin typeface="Century Gothic" panose="020B0502020202020204" pitchFamily="34" charset="0"/>
                </a:rPr>
                <a:t>4</a:t>
              </a:r>
            </a:p>
          </p:txBody>
        </p:sp>
      </p:grpSp>
    </p:spTree>
    <p:extLst>
      <p:ext uri="{BB962C8B-B14F-4D97-AF65-F5344CB8AC3E}">
        <p14:creationId xmlns:p14="http://schemas.microsoft.com/office/powerpoint/2010/main" val="3244283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9" name="Picture 12">
            <a:extLst>
              <a:ext uri="{FF2B5EF4-FFF2-40B4-BE49-F238E27FC236}">
                <a16:creationId xmlns:a16="http://schemas.microsoft.com/office/drawing/2014/main" id="{56317D50-788D-4B73-871D-26FF1E42AF69}"/>
              </a:ext>
            </a:extLst>
          </p:cNvPr>
          <p:cNvPicPr>
            <a:picLocks noChangeAspect="1"/>
          </p:cNvPicPr>
          <p:nvPr/>
        </p:nvPicPr>
        <p:blipFill rotWithShape="1">
          <a:blip r:embed="rId2">
            <a:alphaModFix amt="60000"/>
          </a:blip>
          <a:srcRect l="2967" r="8032" b="-1"/>
          <a:stretch/>
        </p:blipFill>
        <p:spPr>
          <a:xfrm>
            <a:off x="20" y="10"/>
            <a:ext cx="9143980" cy="6857990"/>
          </a:xfrm>
          <a:prstGeom prst="rect">
            <a:avLst/>
          </a:prstGeom>
        </p:spPr>
      </p:pic>
      <p:sp>
        <p:nvSpPr>
          <p:cNvPr id="2" name="CuadroTexto 1">
            <a:extLst>
              <a:ext uri="{FF2B5EF4-FFF2-40B4-BE49-F238E27FC236}">
                <a16:creationId xmlns:a16="http://schemas.microsoft.com/office/drawing/2014/main" id="{5A9F1325-446F-B44D-BC28-76A2838462AC}"/>
              </a:ext>
            </a:extLst>
          </p:cNvPr>
          <p:cNvSpPr txBox="1"/>
          <p:nvPr/>
        </p:nvSpPr>
        <p:spPr>
          <a:xfrm>
            <a:off x="898635" y="1122363"/>
            <a:ext cx="7346728" cy="222077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500" dirty="0">
                <a:solidFill>
                  <a:srgbClr val="FFFFFF"/>
                </a:solidFill>
                <a:latin typeface="+mj-lt"/>
                <a:ea typeface="+mj-ea"/>
                <a:cs typeface="+mj-cs"/>
              </a:rPr>
              <a:t>CARACTERÍSTICAS DE LA SUITE DE HERRAMIENTAS OCC SOLUTIONS</a:t>
            </a:r>
          </a:p>
        </p:txBody>
      </p:sp>
      <p:sp>
        <p:nvSpPr>
          <p:cNvPr id="3" name="Rectángulo 2"/>
          <p:cNvSpPr/>
          <p:nvPr/>
        </p:nvSpPr>
        <p:spPr>
          <a:xfrm>
            <a:off x="0" y="5471160"/>
            <a:ext cx="9144000" cy="914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251" y="5515460"/>
            <a:ext cx="890633" cy="890633"/>
          </a:xfrm>
          <a:prstGeom prst="rect">
            <a:avLst/>
          </a:prstGeom>
        </p:spPr>
      </p:pic>
      <p:pic>
        <p:nvPicPr>
          <p:cNvPr id="7" name="Imagen 6"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4"/>
          <a:stretch>
            <a:fillRect/>
          </a:stretch>
        </p:blipFill>
        <p:spPr>
          <a:xfrm>
            <a:off x="7239242" y="5621147"/>
            <a:ext cx="1768022" cy="546561"/>
          </a:xfrm>
          <a:prstGeom prst="rect">
            <a:avLst/>
          </a:prstGeom>
        </p:spPr>
      </p:pic>
      <p:cxnSp>
        <p:nvCxnSpPr>
          <p:cNvPr id="8" name="Conector recto 7">
            <a:extLst>
              <a:ext uri="{FF2B5EF4-FFF2-40B4-BE49-F238E27FC236}">
                <a16:creationId xmlns:a16="http://schemas.microsoft.com/office/drawing/2014/main" id="{F0F975DC-53AD-41E2-9F18-861E30CF33E5}"/>
              </a:ext>
            </a:extLst>
          </p:cNvPr>
          <p:cNvCxnSpPr/>
          <p:nvPr/>
        </p:nvCxnSpPr>
        <p:spPr>
          <a:xfrm>
            <a:off x="7173884" y="5621147"/>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934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173535" y="0"/>
            <a:ext cx="8967671" cy="787253"/>
          </a:xfrm>
        </p:spPr>
        <p:txBody>
          <a:bodyPr>
            <a:normAutofit/>
          </a:bodyPr>
          <a:lstStyle/>
          <a:p>
            <a:pPr algn="ctr"/>
            <a:r>
              <a:rPr lang="es-ES" sz="2400" b="1" dirty="0">
                <a:solidFill>
                  <a:schemeClr val="tx1">
                    <a:lumMod val="65000"/>
                    <a:lumOff val="35000"/>
                  </a:schemeClr>
                </a:solidFill>
                <a:latin typeface="Century Gothic" panose="020B0502020202020204" pitchFamily="34" charset="0"/>
                <a:cs typeface="Calibri Light"/>
              </a:rPr>
              <a:t>Beneficios Suite Herramientas OCC </a:t>
            </a:r>
            <a:r>
              <a:rPr lang="es-ES" sz="2400" b="1" dirty="0" err="1">
                <a:solidFill>
                  <a:schemeClr val="tx1">
                    <a:lumMod val="65000"/>
                    <a:lumOff val="35000"/>
                  </a:schemeClr>
                </a:solidFill>
                <a:latin typeface="Century Gothic" panose="020B0502020202020204" pitchFamily="34" charset="0"/>
                <a:cs typeface="Calibri Light"/>
              </a:rPr>
              <a:t>Solutions</a:t>
            </a:r>
            <a:endParaRPr lang="es-ES" sz="2400" b="1" dirty="0">
              <a:solidFill>
                <a:schemeClr val="tx1">
                  <a:lumMod val="65000"/>
                  <a:lumOff val="35000"/>
                </a:schemeClr>
              </a:solidFill>
              <a:latin typeface="Century Gothic" panose="020B0502020202020204" pitchFamily="34" charset="0"/>
              <a:cs typeface="Calibri Light"/>
            </a:endParaRPr>
          </a:p>
        </p:txBody>
      </p:sp>
      <p:sp>
        <p:nvSpPr>
          <p:cNvPr id="111" name="Título 2">
            <a:extLst>
              <a:ext uri="{FF2B5EF4-FFF2-40B4-BE49-F238E27FC236}">
                <a16:creationId xmlns:a16="http://schemas.microsoft.com/office/drawing/2014/main" id="{E128507A-4580-4199-B0FF-5A1810B93F98}"/>
              </a:ext>
            </a:extLst>
          </p:cNvPr>
          <p:cNvSpPr txBox="1">
            <a:spLocks/>
          </p:cNvSpPr>
          <p:nvPr/>
        </p:nvSpPr>
        <p:spPr>
          <a:xfrm>
            <a:off x="321844" y="1109060"/>
            <a:ext cx="8967671" cy="23106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2400" b="1" dirty="0">
              <a:solidFill>
                <a:schemeClr val="tx1">
                  <a:lumMod val="65000"/>
                  <a:lumOff val="35000"/>
                </a:schemeClr>
              </a:solidFill>
              <a:latin typeface="Century Gothic" panose="020B0502020202020204" pitchFamily="34" charset="0"/>
              <a:cs typeface="Calibri Light"/>
            </a:endParaRPr>
          </a:p>
          <a:p>
            <a:endParaRPr lang="es-ES" sz="2400" b="1" dirty="0">
              <a:solidFill>
                <a:schemeClr val="tx1">
                  <a:lumMod val="65000"/>
                  <a:lumOff val="35000"/>
                </a:schemeClr>
              </a:solidFill>
              <a:latin typeface="Century Gothic" panose="020B0502020202020204" pitchFamily="34" charset="0"/>
              <a:cs typeface="Calibri Light"/>
            </a:endParaRPr>
          </a:p>
          <a:p>
            <a:endParaRPr lang="es-ES" sz="2400" b="1" dirty="0">
              <a:solidFill>
                <a:schemeClr val="tx1">
                  <a:lumMod val="65000"/>
                  <a:lumOff val="35000"/>
                </a:schemeClr>
              </a:solidFill>
              <a:latin typeface="Century Gothic" panose="020B0502020202020204" pitchFamily="34" charset="0"/>
              <a:cs typeface="Calibri Light"/>
            </a:endParaRPr>
          </a:p>
          <a:p>
            <a:endParaRPr lang="es-ES" sz="2400" b="1" dirty="0">
              <a:solidFill>
                <a:schemeClr val="tx1">
                  <a:lumMod val="65000"/>
                  <a:lumOff val="35000"/>
                </a:schemeClr>
              </a:solidFill>
              <a:latin typeface="Century Gothic" panose="020B0502020202020204" pitchFamily="34" charset="0"/>
              <a:cs typeface="Calibri Light"/>
            </a:endParaRPr>
          </a:p>
        </p:txBody>
      </p:sp>
      <p:graphicFrame>
        <p:nvGraphicFramePr>
          <p:cNvPr id="3" name="Diagrama 2">
            <a:extLst>
              <a:ext uri="{FF2B5EF4-FFF2-40B4-BE49-F238E27FC236}">
                <a16:creationId xmlns:a16="http://schemas.microsoft.com/office/drawing/2014/main" id="{7E2B2D02-6F97-43AB-BE80-2D96F32B539A}"/>
              </a:ext>
            </a:extLst>
          </p:cNvPr>
          <p:cNvGraphicFramePr/>
          <p:nvPr>
            <p:extLst>
              <p:ext uri="{D42A27DB-BD31-4B8C-83A1-F6EECF244321}">
                <p14:modId xmlns:p14="http://schemas.microsoft.com/office/powerpoint/2010/main" val="203839641"/>
              </p:ext>
            </p:extLst>
          </p:nvPr>
        </p:nvGraphicFramePr>
        <p:xfrm>
          <a:off x="160921" y="823849"/>
          <a:ext cx="9289515" cy="557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2">
            <a:extLst>
              <a:ext uri="{FF2B5EF4-FFF2-40B4-BE49-F238E27FC236}">
                <a16:creationId xmlns:a16="http://schemas.microsoft.com/office/drawing/2014/main" id="{6B537E4F-299F-6346-B8CC-2C6EC671CF54}"/>
              </a:ext>
            </a:extLst>
          </p:cNvPr>
          <p:cNvSpPr/>
          <p:nvPr/>
        </p:nvSpPr>
        <p:spPr>
          <a:xfrm>
            <a:off x="3047" y="6642009"/>
            <a:ext cx="3025140" cy="232410"/>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 name="object 3">
            <a:extLst>
              <a:ext uri="{FF2B5EF4-FFF2-40B4-BE49-F238E27FC236}">
                <a16:creationId xmlns:a16="http://schemas.microsoft.com/office/drawing/2014/main" id="{08426CC9-CAE4-8640-B79A-9935D9D2917D}"/>
              </a:ext>
            </a:extLst>
          </p:cNvPr>
          <p:cNvSpPr/>
          <p:nvPr/>
        </p:nvSpPr>
        <p:spPr>
          <a:xfrm>
            <a:off x="3028189" y="6642009"/>
            <a:ext cx="3028315" cy="232410"/>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 name="object 4">
            <a:extLst>
              <a:ext uri="{FF2B5EF4-FFF2-40B4-BE49-F238E27FC236}">
                <a16:creationId xmlns:a16="http://schemas.microsoft.com/office/drawing/2014/main" id="{706D56B1-97B5-9341-A779-48ED81CDE6E7}"/>
              </a:ext>
            </a:extLst>
          </p:cNvPr>
          <p:cNvSpPr/>
          <p:nvPr/>
        </p:nvSpPr>
        <p:spPr>
          <a:xfrm>
            <a:off x="6056376" y="6642009"/>
            <a:ext cx="3084830" cy="232410"/>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 name="24 Rectángulo">
            <a:extLst>
              <a:ext uri="{FF2B5EF4-FFF2-40B4-BE49-F238E27FC236}">
                <a16:creationId xmlns:a16="http://schemas.microsoft.com/office/drawing/2014/main" id="{1363B7C1-D090-5142-8709-DA441FDD799A}"/>
              </a:ext>
            </a:extLst>
          </p:cNvPr>
          <p:cNvSpPr/>
          <p:nvPr/>
        </p:nvSpPr>
        <p:spPr>
          <a:xfrm>
            <a:off x="6647318" y="6605413"/>
            <a:ext cx="2493888"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Copyright by OCC All Rights Reserved</a:t>
            </a:r>
          </a:p>
        </p:txBody>
      </p:sp>
    </p:spTree>
    <p:extLst>
      <p:ext uri="{BB962C8B-B14F-4D97-AF65-F5344CB8AC3E}">
        <p14:creationId xmlns:p14="http://schemas.microsoft.com/office/powerpoint/2010/main" val="365674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5DD47F9-6631-42AE-A54D-6FDB4EFA157A}"/>
              </a:ext>
            </a:extLst>
          </p:cNvPr>
          <p:cNvSpPr/>
          <p:nvPr/>
        </p:nvSpPr>
        <p:spPr>
          <a:xfrm>
            <a:off x="-18629" y="14614"/>
            <a:ext cx="3734360" cy="6858000"/>
          </a:xfrm>
          <a:prstGeom prst="rect">
            <a:avLst/>
          </a:prstGeom>
          <a:solidFill>
            <a:srgbClr val="0A87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84"/>
          </a:p>
        </p:txBody>
      </p:sp>
      <p:sp>
        <p:nvSpPr>
          <p:cNvPr id="5" name="Elipse 4">
            <a:extLst>
              <a:ext uri="{FF2B5EF4-FFF2-40B4-BE49-F238E27FC236}">
                <a16:creationId xmlns:a16="http://schemas.microsoft.com/office/drawing/2014/main" id="{C23173D8-DC6F-49C3-9B3C-FB88E27D9258}"/>
              </a:ext>
            </a:extLst>
          </p:cNvPr>
          <p:cNvSpPr/>
          <p:nvPr/>
        </p:nvSpPr>
        <p:spPr>
          <a:xfrm>
            <a:off x="4792846" y="686403"/>
            <a:ext cx="1638939" cy="1576419"/>
          </a:xfrm>
          <a:prstGeom prst="ellipse">
            <a:avLst/>
          </a:prstGeom>
          <a:solidFill>
            <a:srgbClr val="E64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15"/>
            <a:endParaRPr lang="es-CO" sz="1350">
              <a:solidFill>
                <a:prstClr val="white"/>
              </a:solidFill>
              <a:latin typeface="Calibri Light"/>
            </a:endParaRPr>
          </a:p>
        </p:txBody>
      </p:sp>
      <p:sp>
        <p:nvSpPr>
          <p:cNvPr id="6" name="Elipse 5">
            <a:extLst>
              <a:ext uri="{FF2B5EF4-FFF2-40B4-BE49-F238E27FC236}">
                <a16:creationId xmlns:a16="http://schemas.microsoft.com/office/drawing/2014/main" id="{D2017D81-2227-4E07-AB89-5EB6225C64FD}"/>
              </a:ext>
            </a:extLst>
          </p:cNvPr>
          <p:cNvSpPr/>
          <p:nvPr/>
        </p:nvSpPr>
        <p:spPr>
          <a:xfrm>
            <a:off x="4792846" y="2351066"/>
            <a:ext cx="1638939" cy="1576419"/>
          </a:xfrm>
          <a:prstGeom prst="ellipse">
            <a:avLst/>
          </a:prstGeom>
          <a:solidFill>
            <a:srgbClr val="E64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15"/>
            <a:endParaRPr lang="es-CO" sz="1350" dirty="0">
              <a:solidFill>
                <a:prstClr val="white"/>
              </a:solidFill>
              <a:latin typeface="Calibri Light"/>
            </a:endParaRPr>
          </a:p>
        </p:txBody>
      </p:sp>
      <p:sp>
        <p:nvSpPr>
          <p:cNvPr id="7" name="Elipse 6">
            <a:extLst>
              <a:ext uri="{FF2B5EF4-FFF2-40B4-BE49-F238E27FC236}">
                <a16:creationId xmlns:a16="http://schemas.microsoft.com/office/drawing/2014/main" id="{40A804CA-9BF7-4BF4-975E-061615A23F6D}"/>
              </a:ext>
            </a:extLst>
          </p:cNvPr>
          <p:cNvSpPr/>
          <p:nvPr/>
        </p:nvSpPr>
        <p:spPr>
          <a:xfrm>
            <a:off x="4792846" y="4084480"/>
            <a:ext cx="1638939" cy="1576419"/>
          </a:xfrm>
          <a:prstGeom prst="ellipse">
            <a:avLst/>
          </a:prstGeom>
          <a:solidFill>
            <a:srgbClr val="E64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15"/>
            <a:endParaRPr lang="es-CO" sz="1350" dirty="0">
              <a:solidFill>
                <a:prstClr val="white"/>
              </a:solidFill>
              <a:latin typeface="Calibri Light"/>
            </a:endParaRPr>
          </a:p>
        </p:txBody>
      </p:sp>
      <p:sp>
        <p:nvSpPr>
          <p:cNvPr id="8" name="CuadroTexto 7">
            <a:extLst>
              <a:ext uri="{FF2B5EF4-FFF2-40B4-BE49-F238E27FC236}">
                <a16:creationId xmlns:a16="http://schemas.microsoft.com/office/drawing/2014/main" id="{54D65680-A9E4-4AF9-88E9-1349E99CC099}"/>
              </a:ext>
            </a:extLst>
          </p:cNvPr>
          <p:cNvSpPr txBox="1"/>
          <p:nvPr/>
        </p:nvSpPr>
        <p:spPr>
          <a:xfrm>
            <a:off x="5125312" y="4547876"/>
            <a:ext cx="978153" cy="646331"/>
          </a:xfrm>
          <a:prstGeom prst="rect">
            <a:avLst/>
          </a:prstGeom>
          <a:noFill/>
        </p:spPr>
        <p:txBody>
          <a:bodyPr wrap="none" rtlCol="0">
            <a:spAutoFit/>
          </a:bodyPr>
          <a:lstStyle/>
          <a:p>
            <a:pPr defTabSz="685828"/>
            <a:r>
              <a:rPr lang="es-CO" sz="3600" b="1" dirty="0">
                <a:solidFill>
                  <a:srgbClr val="FFFFFF"/>
                </a:solidFill>
              </a:rPr>
              <a:t>+15</a:t>
            </a:r>
          </a:p>
        </p:txBody>
      </p:sp>
      <p:sp>
        <p:nvSpPr>
          <p:cNvPr id="9" name="CuadroTexto 8">
            <a:extLst>
              <a:ext uri="{FF2B5EF4-FFF2-40B4-BE49-F238E27FC236}">
                <a16:creationId xmlns:a16="http://schemas.microsoft.com/office/drawing/2014/main" id="{E121F6ED-DB3B-47D4-9E90-A9ADF9908E0F}"/>
              </a:ext>
            </a:extLst>
          </p:cNvPr>
          <p:cNvSpPr txBox="1"/>
          <p:nvPr/>
        </p:nvSpPr>
        <p:spPr>
          <a:xfrm>
            <a:off x="5022490" y="1183490"/>
            <a:ext cx="1236236" cy="646331"/>
          </a:xfrm>
          <a:prstGeom prst="rect">
            <a:avLst/>
          </a:prstGeom>
          <a:noFill/>
        </p:spPr>
        <p:txBody>
          <a:bodyPr wrap="none" rtlCol="0">
            <a:spAutoFit/>
          </a:bodyPr>
          <a:lstStyle/>
          <a:p>
            <a:pPr defTabSz="685828"/>
            <a:r>
              <a:rPr lang="es-CO" sz="3600" b="1" dirty="0">
                <a:solidFill>
                  <a:srgbClr val="FFFFFF"/>
                </a:solidFill>
              </a:rPr>
              <a:t>+350</a:t>
            </a:r>
          </a:p>
        </p:txBody>
      </p:sp>
      <p:sp>
        <p:nvSpPr>
          <p:cNvPr id="10" name="CuadroTexto 9">
            <a:extLst>
              <a:ext uri="{FF2B5EF4-FFF2-40B4-BE49-F238E27FC236}">
                <a16:creationId xmlns:a16="http://schemas.microsoft.com/office/drawing/2014/main" id="{C31F58AD-BDC3-4A87-B3FE-A8441F0734DD}"/>
              </a:ext>
            </a:extLst>
          </p:cNvPr>
          <p:cNvSpPr txBox="1"/>
          <p:nvPr/>
        </p:nvSpPr>
        <p:spPr>
          <a:xfrm>
            <a:off x="4884234" y="2833050"/>
            <a:ext cx="1475084" cy="646331"/>
          </a:xfrm>
          <a:prstGeom prst="rect">
            <a:avLst/>
          </a:prstGeom>
          <a:noFill/>
        </p:spPr>
        <p:txBody>
          <a:bodyPr wrap="none" rtlCol="0">
            <a:spAutoFit/>
          </a:bodyPr>
          <a:lstStyle/>
          <a:p>
            <a:pPr defTabSz="685828"/>
            <a:r>
              <a:rPr lang="es-CO" sz="3600" b="1" dirty="0">
                <a:solidFill>
                  <a:srgbClr val="FFFFFF"/>
                </a:solidFill>
              </a:rPr>
              <a:t>+300</a:t>
            </a:r>
            <a:r>
              <a:rPr lang="es-CO" sz="3000" b="1" dirty="0">
                <a:solidFill>
                  <a:srgbClr val="FFFFFF"/>
                </a:solidFill>
              </a:rPr>
              <a:t>K</a:t>
            </a:r>
            <a:endParaRPr lang="es-CO" sz="3600" b="1" dirty="0">
              <a:solidFill>
                <a:srgbClr val="FFFFFF"/>
              </a:solidFill>
            </a:endParaRPr>
          </a:p>
        </p:txBody>
      </p:sp>
      <p:sp>
        <p:nvSpPr>
          <p:cNvPr id="11" name="CuadroTexto 10">
            <a:extLst>
              <a:ext uri="{FF2B5EF4-FFF2-40B4-BE49-F238E27FC236}">
                <a16:creationId xmlns:a16="http://schemas.microsoft.com/office/drawing/2014/main" id="{6038AC55-5D4A-486D-B162-29E76374BB37}"/>
              </a:ext>
            </a:extLst>
          </p:cNvPr>
          <p:cNvSpPr txBox="1"/>
          <p:nvPr/>
        </p:nvSpPr>
        <p:spPr>
          <a:xfrm>
            <a:off x="6716392" y="1345072"/>
            <a:ext cx="933269" cy="323165"/>
          </a:xfrm>
          <a:prstGeom prst="rect">
            <a:avLst/>
          </a:prstGeom>
          <a:noFill/>
        </p:spPr>
        <p:txBody>
          <a:bodyPr wrap="none" rtlCol="0">
            <a:spAutoFit/>
          </a:bodyPr>
          <a:lstStyle/>
          <a:p>
            <a:pPr defTabSz="685828"/>
            <a:r>
              <a:rPr lang="es-CO" sz="1500" b="1" dirty="0">
                <a:latin typeface="Century Gothic" panose="020B0502020202020204" pitchFamily="34" charset="0"/>
              </a:rPr>
              <a:t>Clientes</a:t>
            </a:r>
          </a:p>
        </p:txBody>
      </p:sp>
      <p:sp>
        <p:nvSpPr>
          <p:cNvPr id="12" name="CuadroTexto 11">
            <a:extLst>
              <a:ext uri="{FF2B5EF4-FFF2-40B4-BE49-F238E27FC236}">
                <a16:creationId xmlns:a16="http://schemas.microsoft.com/office/drawing/2014/main" id="{AF1F0D68-30FE-4B1A-BC01-AC1CDE8187AE}"/>
              </a:ext>
            </a:extLst>
          </p:cNvPr>
          <p:cNvSpPr txBox="1"/>
          <p:nvPr/>
        </p:nvSpPr>
        <p:spPr>
          <a:xfrm>
            <a:off x="6499746" y="2873818"/>
            <a:ext cx="1319593" cy="553998"/>
          </a:xfrm>
          <a:prstGeom prst="rect">
            <a:avLst/>
          </a:prstGeom>
          <a:noFill/>
        </p:spPr>
        <p:txBody>
          <a:bodyPr wrap="none" rtlCol="0">
            <a:spAutoFit/>
          </a:bodyPr>
          <a:lstStyle/>
          <a:p>
            <a:pPr algn="ctr" defTabSz="685828"/>
            <a:r>
              <a:rPr lang="es-CO" sz="1500" b="1" dirty="0">
                <a:latin typeface="Century Gothic" panose="020B0502020202020204" pitchFamily="34" charset="0"/>
              </a:rPr>
              <a:t>Personas</a:t>
            </a:r>
          </a:p>
          <a:p>
            <a:pPr algn="ctr" defTabSz="685828"/>
            <a:r>
              <a:rPr lang="es-CO" sz="1500" b="1" dirty="0">
                <a:latin typeface="Century Gothic" panose="020B0502020202020204" pitchFamily="34" charset="0"/>
              </a:rPr>
              <a:t>Impactadas</a:t>
            </a:r>
          </a:p>
        </p:txBody>
      </p:sp>
      <p:sp>
        <p:nvSpPr>
          <p:cNvPr id="13" name="CuadroTexto 12">
            <a:extLst>
              <a:ext uri="{FF2B5EF4-FFF2-40B4-BE49-F238E27FC236}">
                <a16:creationId xmlns:a16="http://schemas.microsoft.com/office/drawing/2014/main" id="{42D56468-5105-43F5-AC9A-E116FB266A0B}"/>
              </a:ext>
            </a:extLst>
          </p:cNvPr>
          <p:cNvSpPr txBox="1"/>
          <p:nvPr/>
        </p:nvSpPr>
        <p:spPr>
          <a:xfrm>
            <a:off x="6785523" y="4765532"/>
            <a:ext cx="758541" cy="323165"/>
          </a:xfrm>
          <a:prstGeom prst="rect">
            <a:avLst/>
          </a:prstGeom>
          <a:noFill/>
        </p:spPr>
        <p:txBody>
          <a:bodyPr wrap="none" rtlCol="0">
            <a:spAutoFit/>
          </a:bodyPr>
          <a:lstStyle/>
          <a:p>
            <a:pPr defTabSz="685828"/>
            <a:r>
              <a:rPr lang="es-CO" sz="1500" b="1" dirty="0">
                <a:latin typeface="Century Gothic" panose="020B0502020202020204" pitchFamily="34" charset="0"/>
              </a:rPr>
              <a:t>Países</a:t>
            </a:r>
          </a:p>
        </p:txBody>
      </p:sp>
      <p:pic>
        <p:nvPicPr>
          <p:cNvPr id="23" name="Imagen 22">
            <a:extLst>
              <a:ext uri="{FF2B5EF4-FFF2-40B4-BE49-F238E27FC236}">
                <a16:creationId xmlns:a16="http://schemas.microsoft.com/office/drawing/2014/main" id="{654620FB-3579-408C-BFE7-03C70CB9BA8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a:ext>
            </a:extLst>
          </a:blip>
          <a:srcRect/>
          <a:stretch/>
        </p:blipFill>
        <p:spPr>
          <a:xfrm>
            <a:off x="633322" y="3191201"/>
            <a:ext cx="2387768" cy="3424925"/>
          </a:xfrm>
          <a:prstGeom prst="rect">
            <a:avLst/>
          </a:prstGeom>
        </p:spPr>
      </p:pic>
      <p:sp>
        <p:nvSpPr>
          <p:cNvPr id="25" name="Elipse 24">
            <a:extLst>
              <a:ext uri="{FF2B5EF4-FFF2-40B4-BE49-F238E27FC236}">
                <a16:creationId xmlns:a16="http://schemas.microsoft.com/office/drawing/2014/main" id="{34AD7005-1305-4D1F-8C5D-4C92F78442D7}"/>
              </a:ext>
            </a:extLst>
          </p:cNvPr>
          <p:cNvSpPr/>
          <p:nvPr/>
        </p:nvSpPr>
        <p:spPr>
          <a:xfrm>
            <a:off x="1433601" y="4479262"/>
            <a:ext cx="1090954" cy="10551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84"/>
          </a:p>
        </p:txBody>
      </p:sp>
      <p:sp>
        <p:nvSpPr>
          <p:cNvPr id="26" name="Elipse 25">
            <a:extLst>
              <a:ext uri="{FF2B5EF4-FFF2-40B4-BE49-F238E27FC236}">
                <a16:creationId xmlns:a16="http://schemas.microsoft.com/office/drawing/2014/main" id="{B92E8CE2-5664-481A-88F2-AC71B27D2D85}"/>
              </a:ext>
            </a:extLst>
          </p:cNvPr>
          <p:cNvSpPr/>
          <p:nvPr/>
        </p:nvSpPr>
        <p:spPr>
          <a:xfrm>
            <a:off x="1544487" y="4723406"/>
            <a:ext cx="565438" cy="5585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84"/>
          </a:p>
        </p:txBody>
      </p:sp>
      <p:sp>
        <p:nvSpPr>
          <p:cNvPr id="27" name="Elipse 26">
            <a:extLst>
              <a:ext uri="{FF2B5EF4-FFF2-40B4-BE49-F238E27FC236}">
                <a16:creationId xmlns:a16="http://schemas.microsoft.com/office/drawing/2014/main" id="{5729B454-0B21-4BFF-818D-C5BD6EE3F778}"/>
              </a:ext>
            </a:extLst>
          </p:cNvPr>
          <p:cNvSpPr/>
          <p:nvPr/>
        </p:nvSpPr>
        <p:spPr>
          <a:xfrm>
            <a:off x="1327831" y="4173873"/>
            <a:ext cx="1698581" cy="16779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84"/>
          </a:p>
        </p:txBody>
      </p:sp>
      <p:sp>
        <p:nvSpPr>
          <p:cNvPr id="28" name="Círculo: vacío 27">
            <a:extLst>
              <a:ext uri="{FF2B5EF4-FFF2-40B4-BE49-F238E27FC236}">
                <a16:creationId xmlns:a16="http://schemas.microsoft.com/office/drawing/2014/main" id="{2B75BFEC-E032-4CC6-B775-C29C222EE92C}"/>
              </a:ext>
            </a:extLst>
          </p:cNvPr>
          <p:cNvSpPr/>
          <p:nvPr/>
        </p:nvSpPr>
        <p:spPr>
          <a:xfrm>
            <a:off x="1934882" y="4961545"/>
            <a:ext cx="83288" cy="87822"/>
          </a:xfrm>
          <a:prstGeom prst="donut">
            <a:avLst>
              <a:gd name="adj" fmla="val 377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84">
              <a:solidFill>
                <a:schemeClr val="tx1"/>
              </a:solidFill>
            </a:endParaRPr>
          </a:p>
        </p:txBody>
      </p:sp>
      <p:pic>
        <p:nvPicPr>
          <p:cNvPr id="20" name="Imagen 19" descr="Imagen que contiene edificio, ventana&#10;&#10;Descripción generada automáticamente">
            <a:extLst>
              <a:ext uri="{FF2B5EF4-FFF2-40B4-BE49-F238E27FC236}">
                <a16:creationId xmlns:a16="http://schemas.microsoft.com/office/drawing/2014/main" id="{B24BDB7D-3197-4645-AE14-C2C8BF277E4C}"/>
              </a:ext>
            </a:extLst>
          </p:cNvPr>
          <p:cNvPicPr>
            <a:picLocks noChangeAspect="1"/>
          </p:cNvPicPr>
          <p:nvPr/>
        </p:nvPicPr>
        <p:blipFill>
          <a:blip r:embed="rId5"/>
          <a:stretch>
            <a:fillRect/>
          </a:stretch>
        </p:blipFill>
        <p:spPr>
          <a:xfrm>
            <a:off x="401086" y="386752"/>
            <a:ext cx="2766351" cy="2766351"/>
          </a:xfrm>
          <a:prstGeom prst="rect">
            <a:avLst/>
          </a:prstGeom>
        </p:spPr>
      </p:pic>
      <p:pic>
        <p:nvPicPr>
          <p:cNvPr id="22" name="Imagen 21"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3731" y="5934192"/>
            <a:ext cx="890633" cy="890633"/>
          </a:xfrm>
          <a:prstGeom prst="rect">
            <a:avLst/>
          </a:prstGeom>
        </p:spPr>
      </p:pic>
      <p:pic>
        <p:nvPicPr>
          <p:cNvPr id="24" name="Imagen 23"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7"/>
          <a:stretch>
            <a:fillRect/>
          </a:stretch>
        </p:blipFill>
        <p:spPr>
          <a:xfrm>
            <a:off x="7315200" y="6036978"/>
            <a:ext cx="1768022" cy="546561"/>
          </a:xfrm>
          <a:prstGeom prst="rect">
            <a:avLst/>
          </a:prstGeom>
        </p:spPr>
      </p:pic>
      <p:cxnSp>
        <p:nvCxnSpPr>
          <p:cNvPr id="29" name="Conector recto 28">
            <a:extLst>
              <a:ext uri="{FF2B5EF4-FFF2-40B4-BE49-F238E27FC236}">
                <a16:creationId xmlns:a16="http://schemas.microsoft.com/office/drawing/2014/main" id="{F0F975DC-53AD-41E2-9F18-861E30CF33E5}"/>
              </a:ext>
            </a:extLst>
          </p:cNvPr>
          <p:cNvCxnSpPr/>
          <p:nvPr/>
        </p:nvCxnSpPr>
        <p:spPr>
          <a:xfrm>
            <a:off x="7204364" y="600706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253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persona, vistiendo, pequeño, niño&#10;&#10;Descripción generada automáticamente">
            <a:extLst>
              <a:ext uri="{FF2B5EF4-FFF2-40B4-BE49-F238E27FC236}">
                <a16:creationId xmlns:a16="http://schemas.microsoft.com/office/drawing/2014/main" id="{88D50A06-D1AD-46BF-B7A9-33BADED007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203"/>
            <a:ext cx="9144000" cy="3777455"/>
          </a:xfrm>
          <a:prstGeom prst="rect">
            <a:avLst/>
          </a:prstGeom>
        </p:spPr>
      </p:pic>
      <p:sp>
        <p:nvSpPr>
          <p:cNvPr id="14" name="Google Shape;466;p48">
            <a:extLst>
              <a:ext uri="{FF2B5EF4-FFF2-40B4-BE49-F238E27FC236}">
                <a16:creationId xmlns:a16="http://schemas.microsoft.com/office/drawing/2014/main" id="{331B0367-065B-4F8B-8D05-71215962ECE9}"/>
              </a:ext>
            </a:extLst>
          </p:cNvPr>
          <p:cNvSpPr txBox="1">
            <a:spLocks/>
          </p:cNvSpPr>
          <p:nvPr/>
        </p:nvSpPr>
        <p:spPr>
          <a:xfrm>
            <a:off x="4326539" y="1422413"/>
            <a:ext cx="4578349" cy="1284800"/>
          </a:xfrm>
          <a:prstGeom prst="rect">
            <a:avLst/>
          </a:prstGeom>
          <a:noFill/>
          <a:ln>
            <a:noFill/>
          </a:ln>
        </p:spPr>
        <p:txBody>
          <a:bodyPr spcFirstLastPara="1" wrap="square" lIns="86974" tIns="86974" rIns="86974" bIns="8697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3139" b="1" dirty="0">
                <a:solidFill>
                  <a:srgbClr val="FFFFFF"/>
                </a:solidFill>
                <a:latin typeface="Century Gothic" panose="020B0502020202020204" pitchFamily="34" charset="0"/>
                <a:ea typeface="Muli"/>
                <a:cs typeface="Muli"/>
                <a:sym typeface="Muli"/>
              </a:rPr>
              <a:t>Estamos listos para iniciar este camino con ustedes!</a:t>
            </a:r>
          </a:p>
          <a:p>
            <a:pPr marL="0" indent="0">
              <a:buNone/>
            </a:pPr>
            <a:endParaRPr lang="es-MX" sz="1712" b="1" dirty="0">
              <a:solidFill>
                <a:schemeClr val="bg1"/>
              </a:solidFill>
              <a:latin typeface="Muli"/>
              <a:ea typeface="Muli"/>
              <a:cs typeface="Muli"/>
              <a:sym typeface="Muli"/>
            </a:endParaRPr>
          </a:p>
        </p:txBody>
      </p:sp>
      <p:pic>
        <p:nvPicPr>
          <p:cNvPr id="8" name="Imagen 7" descr="Imagen que contiene edificio, ventana, torre&#10;&#10;Descripción generada automáticamente">
            <a:extLst>
              <a:ext uri="{FF2B5EF4-FFF2-40B4-BE49-F238E27FC236}">
                <a16:creationId xmlns:a16="http://schemas.microsoft.com/office/drawing/2014/main" id="{48193755-7588-4B5B-AFFA-AD5FD49A7A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1998" y="4636532"/>
            <a:ext cx="1810296" cy="1810296"/>
          </a:xfrm>
          <a:prstGeom prst="rect">
            <a:avLst/>
          </a:prstGeom>
        </p:spPr>
      </p:pic>
      <p:pic>
        <p:nvPicPr>
          <p:cNvPr id="9" name="Imagen 8">
            <a:extLst>
              <a:ext uri="{FF2B5EF4-FFF2-40B4-BE49-F238E27FC236}">
                <a16:creationId xmlns:a16="http://schemas.microsoft.com/office/drawing/2014/main" id="{F63E9F1F-C9E5-4028-B811-9D8046A354DC}"/>
              </a:ext>
            </a:extLst>
          </p:cNvPr>
          <p:cNvPicPr>
            <a:picLocks noChangeAspect="1"/>
          </p:cNvPicPr>
          <p:nvPr/>
        </p:nvPicPr>
        <p:blipFill>
          <a:blip r:embed="rId4"/>
          <a:stretch>
            <a:fillRect/>
          </a:stretch>
        </p:blipFill>
        <p:spPr>
          <a:xfrm>
            <a:off x="4572001" y="4909787"/>
            <a:ext cx="3474720" cy="1074165"/>
          </a:xfrm>
          <a:prstGeom prst="rect">
            <a:avLst/>
          </a:prstGeom>
        </p:spPr>
      </p:pic>
      <p:cxnSp>
        <p:nvCxnSpPr>
          <p:cNvPr id="10" name="Conector recto 9">
            <a:extLst>
              <a:ext uri="{FF2B5EF4-FFF2-40B4-BE49-F238E27FC236}">
                <a16:creationId xmlns:a16="http://schemas.microsoft.com/office/drawing/2014/main" id="{CBEB4E13-CF9A-45CA-A3E4-FA8DDEDB2467}"/>
              </a:ext>
            </a:extLst>
          </p:cNvPr>
          <p:cNvCxnSpPr>
            <a:cxnSpLocks/>
          </p:cNvCxnSpPr>
          <p:nvPr/>
        </p:nvCxnSpPr>
        <p:spPr>
          <a:xfrm>
            <a:off x="4252147" y="4765157"/>
            <a:ext cx="0" cy="1363423"/>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D1398E0F-CE4C-4089-A0AC-CF791862A04A}"/>
              </a:ext>
            </a:extLst>
          </p:cNvPr>
          <p:cNvSpPr txBox="1"/>
          <p:nvPr/>
        </p:nvSpPr>
        <p:spPr>
          <a:xfrm>
            <a:off x="4326539" y="3023766"/>
            <a:ext cx="4392117" cy="646331"/>
          </a:xfrm>
          <a:prstGeom prst="rect">
            <a:avLst/>
          </a:prstGeom>
          <a:noFill/>
        </p:spPr>
        <p:txBody>
          <a:bodyPr wrap="square" rtlCol="0">
            <a:spAutoFit/>
          </a:bodyPr>
          <a:lstStyle/>
          <a:p>
            <a:r>
              <a:rPr lang="es-CO" dirty="0">
                <a:solidFill>
                  <a:schemeClr val="bg1"/>
                </a:solidFill>
                <a:hlinkClick r:id="rId5"/>
              </a:rPr>
              <a:t>talentohumano@comfandi.com.co</a:t>
            </a:r>
            <a:r>
              <a:rPr lang="es-CO" dirty="0">
                <a:solidFill>
                  <a:schemeClr val="bg1"/>
                </a:solidFill>
              </a:rPr>
              <a:t> </a:t>
            </a:r>
            <a:r>
              <a:rPr lang="es-CO" dirty="0" err="1">
                <a:solidFill>
                  <a:schemeClr val="bg1"/>
                </a:solidFill>
              </a:rPr>
              <a:t>ó</a:t>
            </a:r>
            <a:r>
              <a:rPr lang="es-CO" dirty="0">
                <a:solidFill>
                  <a:schemeClr val="bg1"/>
                </a:solidFill>
              </a:rPr>
              <a:t> a través de su gestor calidad de vida</a:t>
            </a:r>
          </a:p>
        </p:txBody>
      </p:sp>
    </p:spTree>
    <p:extLst>
      <p:ext uri="{BB962C8B-B14F-4D97-AF65-F5344CB8AC3E}">
        <p14:creationId xmlns:p14="http://schemas.microsoft.com/office/powerpoint/2010/main" val="124844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sultado de imagen para acesco logo png">
            <a:extLst>
              <a:ext uri="{FF2B5EF4-FFF2-40B4-BE49-F238E27FC236}">
                <a16:creationId xmlns:a16="http://schemas.microsoft.com/office/drawing/2014/main" id="{A9704BFC-BAA6-4892-BFAF-6C201B054C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852" y="3132086"/>
            <a:ext cx="1221231" cy="25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Resultado de imagen para natura logo png">
            <a:extLst>
              <a:ext uri="{FF2B5EF4-FFF2-40B4-BE49-F238E27FC236}">
                <a16:creationId xmlns:a16="http://schemas.microsoft.com/office/drawing/2014/main" id="{6EFF07C9-C43C-4929-8010-3B629466000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02160" y="3771594"/>
            <a:ext cx="79789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banco w logo png">
            <a:extLst>
              <a:ext uri="{FF2B5EF4-FFF2-40B4-BE49-F238E27FC236}">
                <a16:creationId xmlns:a16="http://schemas.microsoft.com/office/drawing/2014/main" id="{D1D31002-BA49-4C78-A553-E9FE2FA7BAD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7474" y="2043643"/>
            <a:ext cx="1125739"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Resultado de imagen para previsora logo png">
            <a:extLst>
              <a:ext uri="{FF2B5EF4-FFF2-40B4-BE49-F238E27FC236}">
                <a16:creationId xmlns:a16="http://schemas.microsoft.com/office/drawing/2014/main" id="{54D2277C-FECD-4ADF-9AC4-5D9EC82276B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426" b="16824"/>
          <a:stretch/>
        </p:blipFill>
        <p:spPr bwMode="auto">
          <a:xfrm>
            <a:off x="3840532" y="3016170"/>
            <a:ext cx="821294" cy="54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atlantic international logo bpo png">
            <a:extLst>
              <a:ext uri="{FF2B5EF4-FFF2-40B4-BE49-F238E27FC236}">
                <a16:creationId xmlns:a16="http://schemas.microsoft.com/office/drawing/2014/main" id="{52EB8973-5756-4626-BD8A-B0D39AA69C7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72689" y="4733809"/>
            <a:ext cx="1281979" cy="28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Resultado de imagen para baxter logo png">
            <a:extLst>
              <a:ext uri="{FF2B5EF4-FFF2-40B4-BE49-F238E27FC236}">
                <a16:creationId xmlns:a16="http://schemas.microsoft.com/office/drawing/2014/main" id="{8E483965-41AB-48EB-A296-1853298DB17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89213" y="3156263"/>
            <a:ext cx="1044000" cy="176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Resultado de imagen para banco agrario logo png">
            <a:extLst>
              <a:ext uri="{FF2B5EF4-FFF2-40B4-BE49-F238E27FC236}">
                <a16:creationId xmlns:a16="http://schemas.microsoft.com/office/drawing/2014/main" id="{B4C2C3A5-7833-446E-BBFC-969A72F996D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9737" y="3897166"/>
            <a:ext cx="1215582" cy="46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id="{BD87FB14-1796-474C-9B34-8FC8D0976D4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27179" y="4565813"/>
            <a:ext cx="648000" cy="648000"/>
          </a:xfrm>
          <a:prstGeom prst="rect">
            <a:avLst/>
          </a:prstGeom>
        </p:spPr>
      </p:pic>
      <p:pic>
        <p:nvPicPr>
          <p:cNvPr id="35" name="Imagen 34">
            <a:extLst>
              <a:ext uri="{FF2B5EF4-FFF2-40B4-BE49-F238E27FC236}">
                <a16:creationId xmlns:a16="http://schemas.microsoft.com/office/drawing/2014/main" id="{9EF00D7D-709C-408A-85A6-18D3937379D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79437" y="3962799"/>
            <a:ext cx="868485" cy="360000"/>
          </a:xfrm>
          <a:prstGeom prst="rect">
            <a:avLst/>
          </a:prstGeom>
        </p:spPr>
      </p:pic>
      <p:pic>
        <p:nvPicPr>
          <p:cNvPr id="37" name="Imagen 36">
            <a:extLst>
              <a:ext uri="{FF2B5EF4-FFF2-40B4-BE49-F238E27FC236}">
                <a16:creationId xmlns:a16="http://schemas.microsoft.com/office/drawing/2014/main" id="{41F8454B-5B4B-44C0-9720-96CC36663BCC}"/>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147922" y="2799594"/>
            <a:ext cx="972000" cy="972000"/>
          </a:xfrm>
          <a:prstGeom prst="rect">
            <a:avLst/>
          </a:prstGeom>
        </p:spPr>
      </p:pic>
      <p:pic>
        <p:nvPicPr>
          <p:cNvPr id="3" name="Imagen 2">
            <a:extLst>
              <a:ext uri="{FF2B5EF4-FFF2-40B4-BE49-F238E27FC236}">
                <a16:creationId xmlns:a16="http://schemas.microsoft.com/office/drawing/2014/main" id="{E83A2BF1-E872-4B74-A4CD-F5109122154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02160" y="4592940"/>
            <a:ext cx="870696" cy="468000"/>
          </a:xfrm>
          <a:prstGeom prst="rect">
            <a:avLst/>
          </a:prstGeom>
        </p:spPr>
      </p:pic>
      <p:pic>
        <p:nvPicPr>
          <p:cNvPr id="2" name="Imagen 1">
            <a:extLst>
              <a:ext uri="{FF2B5EF4-FFF2-40B4-BE49-F238E27FC236}">
                <a16:creationId xmlns:a16="http://schemas.microsoft.com/office/drawing/2014/main" id="{A0DF78D3-BF90-B74C-BAE6-8473DC82BD2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71850" y="1992762"/>
            <a:ext cx="549360" cy="504000"/>
          </a:xfrm>
          <a:prstGeom prst="rect">
            <a:avLst/>
          </a:prstGeom>
        </p:spPr>
      </p:pic>
      <p:pic>
        <p:nvPicPr>
          <p:cNvPr id="4" name="Imagen 3">
            <a:extLst>
              <a:ext uri="{FF2B5EF4-FFF2-40B4-BE49-F238E27FC236}">
                <a16:creationId xmlns:a16="http://schemas.microsoft.com/office/drawing/2014/main" id="{15DABF30-FBF0-3B43-AD41-E075C84E44A2}"/>
              </a:ext>
            </a:extLst>
          </p:cNvPr>
          <p:cNvPicPr>
            <a:picLocks noChangeAspect="1"/>
          </p:cNvPicPr>
          <p:nvPr/>
        </p:nvPicPr>
        <p:blipFill>
          <a:blip r:embed="rId14"/>
          <a:stretch>
            <a:fillRect/>
          </a:stretch>
        </p:blipFill>
        <p:spPr>
          <a:xfrm>
            <a:off x="4961422" y="4661809"/>
            <a:ext cx="1404000" cy="468000"/>
          </a:xfrm>
          <a:prstGeom prst="rect">
            <a:avLst/>
          </a:prstGeom>
        </p:spPr>
      </p:pic>
      <p:pic>
        <p:nvPicPr>
          <p:cNvPr id="7" name="Imagen 6">
            <a:extLst>
              <a:ext uri="{FF2B5EF4-FFF2-40B4-BE49-F238E27FC236}">
                <a16:creationId xmlns:a16="http://schemas.microsoft.com/office/drawing/2014/main" id="{94A248D5-EE9A-3A40-8EE7-A8F3232B543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93625" y="3836964"/>
            <a:ext cx="855627" cy="504000"/>
          </a:xfrm>
          <a:prstGeom prst="rect">
            <a:avLst/>
          </a:prstGeom>
        </p:spPr>
      </p:pic>
      <p:sp>
        <p:nvSpPr>
          <p:cNvPr id="5" name="AutoShape 2" descr="Resultado de imagen para fondo nacional del ahor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Resultado de imagen para fondo nacional del ahor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 name="AutoShape 6" descr="Resultado de imagen para fondo nacional del ahorro"/>
          <p:cNvSpPr>
            <a:spLocks noChangeAspect="1" noChangeArrowheads="1"/>
          </p:cNvSpPr>
          <p:nvPr/>
        </p:nvSpPr>
        <p:spPr bwMode="auto">
          <a:xfrm>
            <a:off x="436466" y="17890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8" descr="Resultado de imagen para fondo nacional del ahorro"/>
          <p:cNvSpPr>
            <a:spLocks noChangeAspect="1" noChangeArrowheads="1"/>
          </p:cNvSpPr>
          <p:nvPr/>
        </p:nvSpPr>
        <p:spPr bwMode="auto">
          <a:xfrm>
            <a:off x="588866" y="19414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10" descr="Resultado de imagen para fondo nacional del ahorro"/>
          <p:cNvSpPr>
            <a:spLocks noChangeAspect="1" noChangeArrowheads="1"/>
          </p:cNvSpPr>
          <p:nvPr/>
        </p:nvSpPr>
        <p:spPr bwMode="auto">
          <a:xfrm>
            <a:off x="741266" y="20938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 name="AutoShape 12" descr="Resultado de imagen para fondo nacional del ahorro"/>
          <p:cNvSpPr>
            <a:spLocks noChangeAspect="1" noChangeArrowheads="1"/>
          </p:cNvSpPr>
          <p:nvPr/>
        </p:nvSpPr>
        <p:spPr bwMode="auto">
          <a:xfrm>
            <a:off x="893666" y="22462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3" name="AutoShape 14" descr="Resultado de imagen para fondo nacional del ahorro"/>
          <p:cNvSpPr>
            <a:spLocks noChangeAspect="1" noChangeArrowheads="1"/>
          </p:cNvSpPr>
          <p:nvPr/>
        </p:nvSpPr>
        <p:spPr bwMode="auto">
          <a:xfrm>
            <a:off x="1046066" y="23986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4" name="AutoShape 16" descr="Resultado de imagen para fondo nacional del ahorro"/>
          <p:cNvSpPr>
            <a:spLocks noChangeAspect="1" noChangeArrowheads="1"/>
          </p:cNvSpPr>
          <p:nvPr/>
        </p:nvSpPr>
        <p:spPr bwMode="auto">
          <a:xfrm>
            <a:off x="1198466" y="25510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 name="AutoShape 20" descr="Resultado de imagen para banco de bogota"/>
          <p:cNvSpPr>
            <a:spLocks noChangeAspect="1" noChangeArrowheads="1"/>
          </p:cNvSpPr>
          <p:nvPr/>
        </p:nvSpPr>
        <p:spPr bwMode="auto">
          <a:xfrm>
            <a:off x="1350866" y="28741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7" name="AutoShape 22" descr="Resultado de imagen para banco de bogota"/>
          <p:cNvSpPr>
            <a:spLocks noChangeAspect="1" noChangeArrowheads="1"/>
          </p:cNvSpPr>
          <p:nvPr/>
        </p:nvSpPr>
        <p:spPr bwMode="auto">
          <a:xfrm>
            <a:off x="1503266" y="30265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50" name="Picture 26" descr="Resultado de imagen para banco de bogota"/>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599382" y="4661809"/>
            <a:ext cx="1251693" cy="25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EBC40377-C59D-D344-B6CB-535E41F7B7C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897016" y="3764388"/>
            <a:ext cx="648000" cy="648000"/>
          </a:xfrm>
          <a:prstGeom prst="rect">
            <a:avLst/>
          </a:prstGeom>
        </p:spPr>
      </p:pic>
      <p:pic>
        <p:nvPicPr>
          <p:cNvPr id="19" name="Imagen 18">
            <a:extLst>
              <a:ext uri="{FF2B5EF4-FFF2-40B4-BE49-F238E27FC236}">
                <a16:creationId xmlns:a16="http://schemas.microsoft.com/office/drawing/2014/main" id="{94F5F395-9417-7741-9DFF-50114C66F75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918331" y="2040606"/>
            <a:ext cx="1559593" cy="432000"/>
          </a:xfrm>
          <a:prstGeom prst="rect">
            <a:avLst/>
          </a:prstGeom>
        </p:spPr>
      </p:pic>
      <p:pic>
        <p:nvPicPr>
          <p:cNvPr id="21" name="20 Imagen"/>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16542" y="3404815"/>
            <a:ext cx="1404000" cy="1404000"/>
          </a:xfrm>
          <a:prstGeom prst="rect">
            <a:avLst/>
          </a:prstGeom>
        </p:spPr>
      </p:pic>
      <p:pic>
        <p:nvPicPr>
          <p:cNvPr id="24" name="23 Imagen"/>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97438" y="2934086"/>
            <a:ext cx="648000" cy="648000"/>
          </a:xfrm>
          <a:prstGeom prst="rect">
            <a:avLst/>
          </a:prstGeom>
        </p:spPr>
      </p:pic>
      <p:pic>
        <p:nvPicPr>
          <p:cNvPr id="27" name="26 Imagen"/>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48753" y="2985450"/>
            <a:ext cx="826979" cy="468000"/>
          </a:xfrm>
          <a:prstGeom prst="rect">
            <a:avLst/>
          </a:prstGeom>
        </p:spPr>
      </p:pic>
      <p:pic>
        <p:nvPicPr>
          <p:cNvPr id="29" name="28 Imagen"/>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0868" y="4529813"/>
            <a:ext cx="1279541" cy="720000"/>
          </a:xfrm>
          <a:prstGeom prst="rect">
            <a:avLst/>
          </a:prstGeom>
        </p:spPr>
      </p:pic>
      <p:pic>
        <p:nvPicPr>
          <p:cNvPr id="45" name="Picture 20" descr="Resultado de imagen para colsubsidio logo png">
            <a:extLst>
              <a:ext uri="{FF2B5EF4-FFF2-40B4-BE49-F238E27FC236}">
                <a16:creationId xmlns:a16="http://schemas.microsoft.com/office/drawing/2014/main" id="{0E0673CB-6BFB-40EA-A850-AFA52568712E}"/>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580122" y="2146633"/>
            <a:ext cx="1260002" cy="252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descr="Resultado de imagen para tigo une logo png">
            <a:extLst>
              <a:ext uri="{FF2B5EF4-FFF2-40B4-BE49-F238E27FC236}">
                <a16:creationId xmlns:a16="http://schemas.microsoft.com/office/drawing/2014/main" id="{2BA7C6EA-7A31-4D06-80D1-11D1995C3CA7}"/>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a:stretch/>
        </p:blipFill>
        <p:spPr bwMode="auto">
          <a:xfrm>
            <a:off x="491330" y="2105690"/>
            <a:ext cx="866276" cy="54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39" descr="Imagen que contiene objeto&#10;&#10;Descripción generada con confianza alta">
            <a:extLst>
              <a:ext uri="{FF2B5EF4-FFF2-40B4-BE49-F238E27FC236}">
                <a16:creationId xmlns:a16="http://schemas.microsoft.com/office/drawing/2014/main" id="{8A87F3D7-E9C1-4781-A696-132BF80E445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5023422" y="1884762"/>
            <a:ext cx="1280000" cy="720000"/>
          </a:xfrm>
          <a:prstGeom prst="rect">
            <a:avLst/>
          </a:prstGeom>
        </p:spPr>
      </p:pic>
      <p:sp>
        <p:nvSpPr>
          <p:cNvPr id="16" name="Título 1">
            <a:extLst>
              <a:ext uri="{FF2B5EF4-FFF2-40B4-BE49-F238E27FC236}">
                <a16:creationId xmlns:a16="http://schemas.microsoft.com/office/drawing/2014/main" id="{6E48EBBC-1AC4-44BE-8879-E825801157ED}"/>
              </a:ext>
            </a:extLst>
          </p:cNvPr>
          <p:cNvSpPr txBox="1">
            <a:spLocks/>
          </p:cNvSpPr>
          <p:nvPr/>
        </p:nvSpPr>
        <p:spPr>
          <a:xfrm>
            <a:off x="312872" y="266454"/>
            <a:ext cx="8229600" cy="548469"/>
          </a:xfrm>
          <a:prstGeom prst="rect">
            <a:avLst/>
          </a:prstGeom>
          <a:noFill/>
          <a:ln>
            <a:noFill/>
          </a:ln>
        </p:spPr>
        <p:txBody>
          <a:bodyPr spcFirstLastPara="1" wrap="square" lIns="65231" tIns="65231" rIns="65231" bIns="65231"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000"/>
              <a:buFont typeface="Roboto Slab"/>
              <a:buNone/>
              <a:defRPr sz="2000" b="1" i="0" u="none" strike="noStrike" cap="none">
                <a:solidFill>
                  <a:schemeClr val="accent5"/>
                </a:solidFill>
                <a:latin typeface="Roboto Slab"/>
                <a:ea typeface="Roboto Slab"/>
                <a:cs typeface="Roboto Slab"/>
                <a:sym typeface="Roboto Slab"/>
              </a:defRPr>
            </a:lvl1pPr>
            <a:lvl2pPr marR="0" lvl="1"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2pPr>
            <a:lvl3pPr marR="0" lvl="2"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3pPr>
            <a:lvl4pPr marR="0" lvl="3"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4pPr>
            <a:lvl5pPr marR="0" lvl="4"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5pPr>
            <a:lvl6pPr marR="0" lvl="5"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6pPr>
            <a:lvl7pPr marR="0" lvl="6"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7pPr>
            <a:lvl8pPr marR="0" lvl="7"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8pPr>
            <a:lvl9pPr marR="0" lvl="8"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9pPr>
          </a:lstStyle>
          <a:p>
            <a:pPr algn="l" defTabSz="652424">
              <a:buClr>
                <a:srgbClr val="999999"/>
              </a:buClr>
              <a:defRPr/>
            </a:pPr>
            <a:r>
              <a:rPr lang="es-CO" sz="2569" kern="0" dirty="0">
                <a:solidFill>
                  <a:srgbClr val="689EE1">
                    <a:lumMod val="75000"/>
                  </a:srgbClr>
                </a:solidFill>
                <a:latin typeface="+mj-lt"/>
              </a:rPr>
              <a:t>ALGUNOS</a:t>
            </a:r>
            <a:r>
              <a:rPr lang="es-CO" sz="2569" kern="0" dirty="0">
                <a:solidFill>
                  <a:srgbClr val="999999"/>
                </a:solidFill>
                <a:latin typeface="+mj-lt"/>
              </a:rPr>
              <a:t> </a:t>
            </a:r>
            <a:r>
              <a:rPr lang="es-CO" sz="2569" kern="0" dirty="0">
                <a:solidFill>
                  <a:srgbClr val="004430"/>
                </a:solidFill>
                <a:latin typeface="+mj-lt"/>
              </a:rPr>
              <a:t>CLIENTES RECIENTES</a:t>
            </a:r>
          </a:p>
        </p:txBody>
      </p:sp>
      <p:grpSp>
        <p:nvGrpSpPr>
          <p:cNvPr id="65" name="Grupo 64">
            <a:extLst>
              <a:ext uri="{FF2B5EF4-FFF2-40B4-BE49-F238E27FC236}">
                <a16:creationId xmlns:a16="http://schemas.microsoft.com/office/drawing/2014/main" id="{9ED6643F-A11B-48B2-938D-EBEF9081B718}"/>
              </a:ext>
            </a:extLst>
          </p:cNvPr>
          <p:cNvGrpSpPr/>
          <p:nvPr/>
        </p:nvGrpSpPr>
        <p:grpSpPr>
          <a:xfrm>
            <a:off x="0" y="6629448"/>
            <a:ext cx="9181257" cy="234717"/>
            <a:chOff x="-1" y="7465568"/>
            <a:chExt cx="12868105" cy="328971"/>
          </a:xfrm>
        </p:grpSpPr>
        <p:sp>
          <p:nvSpPr>
            <p:cNvPr id="66" name="object 2">
              <a:extLst>
                <a:ext uri="{FF2B5EF4-FFF2-40B4-BE49-F238E27FC236}">
                  <a16:creationId xmlns:a16="http://schemas.microsoft.com/office/drawing/2014/main" id="{09CCBADA-7165-40C4-B2DE-C84BAFA93DB1}"/>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sz="1284"/>
            </a:p>
          </p:txBody>
        </p:sp>
        <p:sp>
          <p:nvSpPr>
            <p:cNvPr id="67" name="object 3">
              <a:extLst>
                <a:ext uri="{FF2B5EF4-FFF2-40B4-BE49-F238E27FC236}">
                  <a16:creationId xmlns:a16="http://schemas.microsoft.com/office/drawing/2014/main" id="{76782F36-12D9-4352-85E8-78F2A9C63E15}"/>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sz="1284"/>
            </a:p>
          </p:txBody>
        </p:sp>
        <p:sp>
          <p:nvSpPr>
            <p:cNvPr id="68" name="object 4">
              <a:extLst>
                <a:ext uri="{FF2B5EF4-FFF2-40B4-BE49-F238E27FC236}">
                  <a16:creationId xmlns:a16="http://schemas.microsoft.com/office/drawing/2014/main" id="{9D2BAFA8-4093-4C90-ACD6-1876E7BF3629}"/>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sz="1284"/>
            </a:p>
          </p:txBody>
        </p:sp>
        <p:sp>
          <p:nvSpPr>
            <p:cNvPr id="69" name="16 Rectángulo">
              <a:extLst>
                <a:ext uri="{FF2B5EF4-FFF2-40B4-BE49-F238E27FC236}">
                  <a16:creationId xmlns:a16="http://schemas.microsoft.com/office/drawing/2014/main" id="{015428FC-217E-4AA8-9C83-93D8CB804882}"/>
                </a:ext>
              </a:extLst>
            </p:cNvPr>
            <p:cNvSpPr/>
            <p:nvPr/>
          </p:nvSpPr>
          <p:spPr>
            <a:xfrm>
              <a:off x="10178891" y="7472790"/>
              <a:ext cx="2577426" cy="314001"/>
            </a:xfrm>
            <a:prstGeom prst="rect">
              <a:avLst/>
            </a:prstGeom>
          </p:spPr>
          <p:txBody>
            <a:bodyPr wrap="none">
              <a:spAutoFit/>
            </a:bodyPr>
            <a:lstStyle/>
            <a:p>
              <a:pPr algn="r" defTabSz="652424">
                <a:defRPr/>
              </a:pPr>
              <a:r>
                <a:rPr lang="en-US" sz="856" dirty="0">
                  <a:solidFill>
                    <a:prstClr val="black">
                      <a:lumMod val="65000"/>
                      <a:lumOff val="35000"/>
                    </a:prstClr>
                  </a:solidFill>
                  <a:latin typeface="Calibri"/>
                </a:rPr>
                <a:t>Copyright by OCC All Rights Reserved</a:t>
              </a:r>
            </a:p>
          </p:txBody>
        </p:sp>
      </p:grpSp>
      <p:pic>
        <p:nvPicPr>
          <p:cNvPr id="46" name="Imagen 45"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298491" y="5766552"/>
            <a:ext cx="890633" cy="890633"/>
          </a:xfrm>
          <a:prstGeom prst="rect">
            <a:avLst/>
          </a:prstGeom>
        </p:spPr>
      </p:pic>
      <p:pic>
        <p:nvPicPr>
          <p:cNvPr id="48" name="Imagen 47"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27"/>
          <a:stretch>
            <a:fillRect/>
          </a:stretch>
        </p:blipFill>
        <p:spPr>
          <a:xfrm>
            <a:off x="7299960" y="5869338"/>
            <a:ext cx="1768022" cy="546561"/>
          </a:xfrm>
          <a:prstGeom prst="rect">
            <a:avLst/>
          </a:prstGeom>
        </p:spPr>
      </p:pic>
      <p:cxnSp>
        <p:nvCxnSpPr>
          <p:cNvPr id="49" name="Conector recto 48">
            <a:extLst>
              <a:ext uri="{FF2B5EF4-FFF2-40B4-BE49-F238E27FC236}">
                <a16:creationId xmlns:a16="http://schemas.microsoft.com/office/drawing/2014/main" id="{F0F975DC-53AD-41E2-9F18-861E30CF33E5}"/>
              </a:ext>
            </a:extLst>
          </p:cNvPr>
          <p:cNvCxnSpPr/>
          <p:nvPr/>
        </p:nvCxnSpPr>
        <p:spPr>
          <a:xfrm>
            <a:off x="7189124" y="583942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97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BANISTMO">
            <a:extLst>
              <a:ext uri="{FF2B5EF4-FFF2-40B4-BE49-F238E27FC236}">
                <a16:creationId xmlns:a16="http://schemas.microsoft.com/office/drawing/2014/main" id="{AAD36EBD-895F-429E-8CDF-9E324D1D31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5028" y="3097508"/>
            <a:ext cx="1295191" cy="3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COQUECOL">
            <a:extLst>
              <a:ext uri="{FF2B5EF4-FFF2-40B4-BE49-F238E27FC236}">
                <a16:creationId xmlns:a16="http://schemas.microsoft.com/office/drawing/2014/main" id="{03BE130D-0C59-414C-B6AD-52B0B198800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2267" y="2110945"/>
            <a:ext cx="124578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sultado de imagen para londoño gomez">
            <a:extLst>
              <a:ext uri="{FF2B5EF4-FFF2-40B4-BE49-F238E27FC236}">
                <a16:creationId xmlns:a16="http://schemas.microsoft.com/office/drawing/2014/main" id="{9DE7D5EC-E4D2-41DD-9415-55447481F2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27095" y="2182945"/>
            <a:ext cx="1259193" cy="46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Resultado de imagen para carvajal logo png">
            <a:extLst>
              <a:ext uri="{FF2B5EF4-FFF2-40B4-BE49-F238E27FC236}">
                <a16:creationId xmlns:a16="http://schemas.microsoft.com/office/drawing/2014/main" id="{599938C9-738B-42C3-A138-A00E610C4B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31975" y="2154669"/>
            <a:ext cx="1437431" cy="46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Resultado de imagen para grupo sala logo png">
            <a:extLst>
              <a:ext uri="{FF2B5EF4-FFF2-40B4-BE49-F238E27FC236}">
                <a16:creationId xmlns:a16="http://schemas.microsoft.com/office/drawing/2014/main" id="{DF83FBA0-F3EE-442E-BC10-687A31A0C8F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90281" y="2110945"/>
            <a:ext cx="94765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para bancoldex logo png">
            <a:extLst>
              <a:ext uri="{FF2B5EF4-FFF2-40B4-BE49-F238E27FC236}">
                <a16:creationId xmlns:a16="http://schemas.microsoft.com/office/drawing/2014/main" id="{3C30D842-11B1-409B-9AE2-1B8D20B8F6B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098587" y="2932952"/>
            <a:ext cx="1316211" cy="50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Resultado de imagen para aquora logo">
            <a:extLst>
              <a:ext uri="{FF2B5EF4-FFF2-40B4-BE49-F238E27FC236}">
                <a16:creationId xmlns:a16="http://schemas.microsoft.com/office/drawing/2014/main" id="{1489028D-183F-443B-8857-BB657E7042A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32609" y="3091241"/>
            <a:ext cx="1213243" cy="39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Resultado de imagen para porvenir logo png">
            <a:extLst>
              <a:ext uri="{FF2B5EF4-FFF2-40B4-BE49-F238E27FC236}">
                <a16:creationId xmlns:a16="http://schemas.microsoft.com/office/drawing/2014/main" id="{8DD86B98-CA05-4480-BA85-03B7FBEF217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832453" y="2128945"/>
            <a:ext cx="813556" cy="57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Resultado de imagen para logyca logo png">
            <a:extLst>
              <a:ext uri="{FF2B5EF4-FFF2-40B4-BE49-F238E27FC236}">
                <a16:creationId xmlns:a16="http://schemas.microsoft.com/office/drawing/2014/main" id="{569498F0-5ACC-4EE8-97E4-E4A926B971A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604533" y="2945144"/>
            <a:ext cx="1075864"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sultado de imagen para grupo familia logo png">
            <a:extLst>
              <a:ext uri="{FF2B5EF4-FFF2-40B4-BE49-F238E27FC236}">
                <a16:creationId xmlns:a16="http://schemas.microsoft.com/office/drawing/2014/main" id="{00698C7A-B41D-44D9-A667-E44FF48DC09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06192" y="3115508"/>
            <a:ext cx="1016326" cy="36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37">
            <a:extLst>
              <a:ext uri="{FF2B5EF4-FFF2-40B4-BE49-F238E27FC236}">
                <a16:creationId xmlns:a16="http://schemas.microsoft.com/office/drawing/2014/main" id="{53319587-F740-458C-93D8-5CD081B4C57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42210" y="2065866"/>
            <a:ext cx="533145" cy="540000"/>
          </a:xfrm>
          <a:prstGeom prst="rect">
            <a:avLst/>
          </a:prstGeom>
        </p:spPr>
      </p:pic>
      <p:pic>
        <p:nvPicPr>
          <p:cNvPr id="27" name="Picture 24" descr="Resultado de imagen para coomeva logo png">
            <a:extLst>
              <a:ext uri="{FF2B5EF4-FFF2-40B4-BE49-F238E27FC236}">
                <a16:creationId xmlns:a16="http://schemas.microsoft.com/office/drawing/2014/main" id="{4C1FD4BD-0801-4C7E-8DD5-380A72162FD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t="33053" b="26991"/>
          <a:stretch/>
        </p:blipFill>
        <p:spPr bwMode="auto">
          <a:xfrm>
            <a:off x="7722262" y="2938623"/>
            <a:ext cx="1171309"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Resultado de imagen para findeter logo png">
            <a:extLst>
              <a:ext uri="{FF2B5EF4-FFF2-40B4-BE49-F238E27FC236}">
                <a16:creationId xmlns:a16="http://schemas.microsoft.com/office/drawing/2014/main" id="{3EE3281E-5FD5-4184-8647-AA628036C4D9}"/>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340165" y="3757092"/>
            <a:ext cx="1209984" cy="46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4" descr="Resultado de imagen para eficacia logo png">
            <a:extLst>
              <a:ext uri="{FF2B5EF4-FFF2-40B4-BE49-F238E27FC236}">
                <a16:creationId xmlns:a16="http://schemas.microsoft.com/office/drawing/2014/main" id="{39E1EEED-F4A4-4CD6-874B-7CA8EDF3742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828755" y="3757092"/>
            <a:ext cx="12204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a:extLst>
              <a:ext uri="{FF2B5EF4-FFF2-40B4-BE49-F238E27FC236}">
                <a16:creationId xmlns:a16="http://schemas.microsoft.com/office/drawing/2014/main" id="{9CB1B94C-0CD5-4133-AF81-767E99ACEDA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407802" y="3602215"/>
            <a:ext cx="676175" cy="576000"/>
          </a:xfrm>
          <a:prstGeom prst="rect">
            <a:avLst/>
          </a:prstGeom>
        </p:spPr>
      </p:pic>
      <p:pic>
        <p:nvPicPr>
          <p:cNvPr id="35" name="Imagen 41">
            <a:extLst>
              <a:ext uri="{FF2B5EF4-FFF2-40B4-BE49-F238E27FC236}">
                <a16:creationId xmlns:a16="http://schemas.microsoft.com/office/drawing/2014/main" id="{4D9E5DA9-2720-427C-A702-9611FAF9B01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474969" y="3757092"/>
            <a:ext cx="1511685" cy="396000"/>
          </a:xfrm>
          <a:prstGeom prst="rect">
            <a:avLst/>
          </a:prstGeom>
        </p:spPr>
      </p:pic>
      <p:pic>
        <p:nvPicPr>
          <p:cNvPr id="37" name="Imagen 23">
            <a:extLst>
              <a:ext uri="{FF2B5EF4-FFF2-40B4-BE49-F238E27FC236}">
                <a16:creationId xmlns:a16="http://schemas.microsoft.com/office/drawing/2014/main" id="{7C775521-EC4E-47D1-94BC-F83F3143FCF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340773" y="4390563"/>
            <a:ext cx="1341742" cy="432000"/>
          </a:xfrm>
          <a:prstGeom prst="rect">
            <a:avLst/>
          </a:prstGeom>
        </p:spPr>
      </p:pic>
      <p:pic>
        <p:nvPicPr>
          <p:cNvPr id="39" name="Picture 2" descr="Resultado de imagen para pharmetique la sante">
            <a:extLst>
              <a:ext uri="{FF2B5EF4-FFF2-40B4-BE49-F238E27FC236}">
                <a16:creationId xmlns:a16="http://schemas.microsoft.com/office/drawing/2014/main" id="{74F644DD-6D14-480E-AC3F-3B8D65071E1A}"/>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173552" y="4380763"/>
            <a:ext cx="1395430" cy="432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Resultado de imagen para toxement">
            <a:extLst>
              <a:ext uri="{FF2B5EF4-FFF2-40B4-BE49-F238E27FC236}">
                <a16:creationId xmlns:a16="http://schemas.microsoft.com/office/drawing/2014/main" id="{C8D41052-75CC-40E9-9A1A-5E790BA1D6C4}"/>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483473" y="3310563"/>
            <a:ext cx="122400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n 19">
            <a:extLst>
              <a:ext uri="{FF2B5EF4-FFF2-40B4-BE49-F238E27FC236}">
                <a16:creationId xmlns:a16="http://schemas.microsoft.com/office/drawing/2014/main" id="{5794128F-72E5-495D-83AC-FCF635696E9D}"/>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922321" y="3684679"/>
            <a:ext cx="694369" cy="468000"/>
          </a:xfrm>
          <a:prstGeom prst="rect">
            <a:avLst/>
          </a:prstGeom>
        </p:spPr>
      </p:pic>
      <p:sp>
        <p:nvSpPr>
          <p:cNvPr id="45" name="Título 1">
            <a:extLst>
              <a:ext uri="{FF2B5EF4-FFF2-40B4-BE49-F238E27FC236}">
                <a16:creationId xmlns:a16="http://schemas.microsoft.com/office/drawing/2014/main" id="{AB60EA6E-68E5-4E2F-A76A-098FBD9F8D12}"/>
              </a:ext>
            </a:extLst>
          </p:cNvPr>
          <p:cNvSpPr txBox="1">
            <a:spLocks/>
          </p:cNvSpPr>
          <p:nvPr/>
        </p:nvSpPr>
        <p:spPr>
          <a:xfrm>
            <a:off x="312872" y="266454"/>
            <a:ext cx="8229600" cy="548469"/>
          </a:xfrm>
          <a:prstGeom prst="rect">
            <a:avLst/>
          </a:prstGeom>
          <a:noFill/>
          <a:ln>
            <a:noFill/>
          </a:ln>
        </p:spPr>
        <p:txBody>
          <a:bodyPr spcFirstLastPara="1" wrap="square" lIns="65231" tIns="65231" rIns="65231" bIns="65231"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000"/>
              <a:buFont typeface="Roboto Slab"/>
              <a:buNone/>
              <a:defRPr sz="2000" b="1" i="0" u="none" strike="noStrike" cap="none">
                <a:solidFill>
                  <a:schemeClr val="accent5"/>
                </a:solidFill>
                <a:latin typeface="Roboto Slab"/>
                <a:ea typeface="Roboto Slab"/>
                <a:cs typeface="Roboto Slab"/>
                <a:sym typeface="Roboto Slab"/>
              </a:defRPr>
            </a:lvl1pPr>
            <a:lvl2pPr marR="0" lvl="1"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2pPr>
            <a:lvl3pPr marR="0" lvl="2"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3pPr>
            <a:lvl4pPr marR="0" lvl="3"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4pPr>
            <a:lvl5pPr marR="0" lvl="4"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5pPr>
            <a:lvl6pPr marR="0" lvl="5"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6pPr>
            <a:lvl7pPr marR="0" lvl="6"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7pPr>
            <a:lvl8pPr marR="0" lvl="7"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8pPr>
            <a:lvl9pPr marR="0" lvl="8" algn="ctr" rtl="0">
              <a:lnSpc>
                <a:spcPct val="100000"/>
              </a:lnSpc>
              <a:spcBef>
                <a:spcPts val="0"/>
              </a:spcBef>
              <a:spcAft>
                <a:spcPts val="0"/>
              </a:spcAft>
              <a:buClr>
                <a:schemeClr val="accent5"/>
              </a:buClr>
              <a:buSzPts val="2000"/>
              <a:buFont typeface="Oxygen"/>
              <a:buNone/>
              <a:defRPr sz="2000" b="1" i="0" u="none" strike="noStrike" cap="none">
                <a:solidFill>
                  <a:schemeClr val="accent5"/>
                </a:solidFill>
                <a:latin typeface="Oxygen"/>
                <a:ea typeface="Oxygen"/>
                <a:cs typeface="Oxygen"/>
                <a:sym typeface="Oxygen"/>
              </a:defRPr>
            </a:lvl9pPr>
          </a:lstStyle>
          <a:p>
            <a:pPr algn="l" defTabSz="652424">
              <a:buClr>
                <a:srgbClr val="999999"/>
              </a:buClr>
              <a:defRPr/>
            </a:pPr>
            <a:r>
              <a:rPr lang="es-CO" sz="2569" kern="0" dirty="0">
                <a:solidFill>
                  <a:srgbClr val="689EE1">
                    <a:lumMod val="75000"/>
                  </a:srgbClr>
                </a:solidFill>
                <a:latin typeface="+mj-lt"/>
              </a:rPr>
              <a:t>ALGUNOS</a:t>
            </a:r>
            <a:r>
              <a:rPr lang="es-CO" sz="2569" kern="0" dirty="0">
                <a:solidFill>
                  <a:srgbClr val="999999"/>
                </a:solidFill>
                <a:latin typeface="+mj-lt"/>
              </a:rPr>
              <a:t> </a:t>
            </a:r>
            <a:r>
              <a:rPr lang="es-CO" sz="2569" kern="0" dirty="0">
                <a:solidFill>
                  <a:srgbClr val="004430"/>
                </a:solidFill>
                <a:latin typeface="+mj-lt"/>
              </a:rPr>
              <a:t>CLIENTES RECIENTES</a:t>
            </a:r>
          </a:p>
        </p:txBody>
      </p:sp>
      <p:grpSp>
        <p:nvGrpSpPr>
          <p:cNvPr id="46" name="Grupo 45">
            <a:extLst>
              <a:ext uri="{FF2B5EF4-FFF2-40B4-BE49-F238E27FC236}">
                <a16:creationId xmlns:a16="http://schemas.microsoft.com/office/drawing/2014/main" id="{970621B0-EBAB-4592-BC1A-FDD01F6488E3}"/>
              </a:ext>
            </a:extLst>
          </p:cNvPr>
          <p:cNvGrpSpPr/>
          <p:nvPr/>
        </p:nvGrpSpPr>
        <p:grpSpPr>
          <a:xfrm>
            <a:off x="0" y="6629448"/>
            <a:ext cx="9181257" cy="234717"/>
            <a:chOff x="-1" y="7465568"/>
            <a:chExt cx="12868105" cy="328971"/>
          </a:xfrm>
        </p:grpSpPr>
        <p:sp>
          <p:nvSpPr>
            <p:cNvPr id="47" name="object 2">
              <a:extLst>
                <a:ext uri="{FF2B5EF4-FFF2-40B4-BE49-F238E27FC236}">
                  <a16:creationId xmlns:a16="http://schemas.microsoft.com/office/drawing/2014/main" id="{0B1D5506-BC5E-48FB-95B8-43D1B460357D}"/>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endParaRPr sz="1284"/>
            </a:p>
          </p:txBody>
        </p:sp>
        <p:sp>
          <p:nvSpPr>
            <p:cNvPr id="48" name="object 3">
              <a:extLst>
                <a:ext uri="{FF2B5EF4-FFF2-40B4-BE49-F238E27FC236}">
                  <a16:creationId xmlns:a16="http://schemas.microsoft.com/office/drawing/2014/main" id="{751BC133-651E-437C-9213-FCC7A76FC6EB}"/>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endParaRPr sz="1284"/>
            </a:p>
          </p:txBody>
        </p:sp>
        <p:sp>
          <p:nvSpPr>
            <p:cNvPr id="49" name="object 4">
              <a:extLst>
                <a:ext uri="{FF2B5EF4-FFF2-40B4-BE49-F238E27FC236}">
                  <a16:creationId xmlns:a16="http://schemas.microsoft.com/office/drawing/2014/main" id="{EE0C89E7-7652-4D94-AC07-13263400E69D}"/>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endParaRPr sz="1284"/>
            </a:p>
          </p:txBody>
        </p:sp>
        <p:sp>
          <p:nvSpPr>
            <p:cNvPr id="50" name="16 Rectángulo">
              <a:extLst>
                <a:ext uri="{FF2B5EF4-FFF2-40B4-BE49-F238E27FC236}">
                  <a16:creationId xmlns:a16="http://schemas.microsoft.com/office/drawing/2014/main" id="{2400B8E6-4C87-4346-9F98-879443E26F11}"/>
                </a:ext>
              </a:extLst>
            </p:cNvPr>
            <p:cNvSpPr/>
            <p:nvPr/>
          </p:nvSpPr>
          <p:spPr>
            <a:xfrm>
              <a:off x="10178891" y="7472790"/>
              <a:ext cx="2577426" cy="314001"/>
            </a:xfrm>
            <a:prstGeom prst="rect">
              <a:avLst/>
            </a:prstGeom>
          </p:spPr>
          <p:txBody>
            <a:bodyPr wrap="none">
              <a:spAutoFit/>
            </a:bodyPr>
            <a:lstStyle/>
            <a:p>
              <a:pPr algn="r" defTabSz="652424">
                <a:defRPr/>
              </a:pPr>
              <a:r>
                <a:rPr lang="en-US" sz="856" dirty="0">
                  <a:solidFill>
                    <a:prstClr val="black">
                      <a:lumMod val="65000"/>
                      <a:lumOff val="35000"/>
                    </a:prstClr>
                  </a:solidFill>
                  <a:latin typeface="Calibri"/>
                </a:rPr>
                <a:t>Copyright by OCC All Rights Reserved</a:t>
              </a:r>
            </a:p>
          </p:txBody>
        </p:sp>
      </p:grpSp>
      <p:pic>
        <p:nvPicPr>
          <p:cNvPr id="34" name="Imagen 33"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283251" y="5751312"/>
            <a:ext cx="890633" cy="890633"/>
          </a:xfrm>
          <a:prstGeom prst="rect">
            <a:avLst/>
          </a:prstGeom>
        </p:spPr>
      </p:pic>
      <p:pic>
        <p:nvPicPr>
          <p:cNvPr id="36" name="Imagen 35"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23"/>
          <a:stretch>
            <a:fillRect/>
          </a:stretch>
        </p:blipFill>
        <p:spPr>
          <a:xfrm>
            <a:off x="7284720" y="5854098"/>
            <a:ext cx="1768022" cy="546561"/>
          </a:xfrm>
          <a:prstGeom prst="rect">
            <a:avLst/>
          </a:prstGeom>
        </p:spPr>
      </p:pic>
      <p:cxnSp>
        <p:nvCxnSpPr>
          <p:cNvPr id="38" name="Conector recto 37">
            <a:extLst>
              <a:ext uri="{FF2B5EF4-FFF2-40B4-BE49-F238E27FC236}">
                <a16:creationId xmlns:a16="http://schemas.microsoft.com/office/drawing/2014/main" id="{F0F975DC-53AD-41E2-9F18-861E30CF33E5}"/>
              </a:ext>
            </a:extLst>
          </p:cNvPr>
          <p:cNvCxnSpPr/>
          <p:nvPr/>
        </p:nvCxnSpPr>
        <p:spPr>
          <a:xfrm>
            <a:off x="7173884" y="58241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47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edificio, ventana&#10;&#10;Descripción generada automáticamente">
            <a:extLst>
              <a:ext uri="{FF2B5EF4-FFF2-40B4-BE49-F238E27FC236}">
                <a16:creationId xmlns:a16="http://schemas.microsoft.com/office/drawing/2014/main" id="{B642D9A7-25A9-4004-B863-70007E23F610}"/>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430344" y="821437"/>
            <a:ext cx="4025095" cy="5571066"/>
          </a:xfrm>
          <a:prstGeom prst="rect">
            <a:avLst/>
          </a:prstGeom>
        </p:spPr>
      </p:pic>
      <p:sp>
        <p:nvSpPr>
          <p:cNvPr id="6" name="20 Rectángulo">
            <a:extLst>
              <a:ext uri="{FF2B5EF4-FFF2-40B4-BE49-F238E27FC236}">
                <a16:creationId xmlns:a16="http://schemas.microsoft.com/office/drawing/2014/main" id="{94959B42-5419-4205-AC12-1B4A4086C4BA}"/>
              </a:ext>
            </a:extLst>
          </p:cNvPr>
          <p:cNvSpPr/>
          <p:nvPr/>
        </p:nvSpPr>
        <p:spPr>
          <a:xfrm>
            <a:off x="6647318" y="6610126"/>
            <a:ext cx="2493888" cy="276999"/>
          </a:xfrm>
          <a:prstGeom prst="rect">
            <a:avLst/>
          </a:prstGeom>
        </p:spPr>
        <p:txBody>
          <a:bodyPr wrap="none">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a:ea typeface="+mn-ea"/>
                <a:cs typeface="+mn-cs"/>
              </a:rPr>
              <a:t>Copyright by OCC All Rights Reserved</a:t>
            </a:r>
          </a:p>
        </p:txBody>
      </p:sp>
      <p:pic>
        <p:nvPicPr>
          <p:cNvPr id="8" name="Picture 2" descr="habitos-conjunto-empresa-cultura-organizacional | Anec">
            <a:extLst>
              <a:ext uri="{FF2B5EF4-FFF2-40B4-BE49-F238E27FC236}">
                <a16:creationId xmlns:a16="http://schemas.microsoft.com/office/drawing/2014/main" id="{0D323B53-1103-47C4-A6DB-16A8C10AA7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4319" y="1825386"/>
            <a:ext cx="4090416" cy="295935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7EB4C0D6-E80D-4047-95A1-10D8BCF48B63}"/>
              </a:ext>
            </a:extLst>
          </p:cNvPr>
          <p:cNvSpPr/>
          <p:nvPr/>
        </p:nvSpPr>
        <p:spPr>
          <a:xfrm>
            <a:off x="198304" y="374573"/>
            <a:ext cx="8802477" cy="6158429"/>
          </a:xfrm>
          <a:prstGeom prst="rect">
            <a:avLst/>
          </a:prstGeom>
          <a:noFill/>
          <a:ln w="19050">
            <a:solidFill>
              <a:srgbClr val="0A87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pic>
        <p:nvPicPr>
          <p:cNvPr id="12" name="Imagen 11"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251" y="5675112"/>
            <a:ext cx="890633" cy="890633"/>
          </a:xfrm>
          <a:prstGeom prst="rect">
            <a:avLst/>
          </a:prstGeom>
        </p:spPr>
      </p:pic>
      <p:pic>
        <p:nvPicPr>
          <p:cNvPr id="13" name="Imagen 12"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23760" y="5777898"/>
            <a:ext cx="1768022" cy="546561"/>
          </a:xfrm>
          <a:prstGeom prst="rect">
            <a:avLst/>
          </a:prstGeom>
        </p:spPr>
      </p:pic>
      <p:cxnSp>
        <p:nvCxnSpPr>
          <p:cNvPr id="14" name="Conector recto 13">
            <a:extLst>
              <a:ext uri="{FF2B5EF4-FFF2-40B4-BE49-F238E27FC236}">
                <a16:creationId xmlns:a16="http://schemas.microsoft.com/office/drawing/2014/main" id="{F0F975DC-53AD-41E2-9F18-861E30CF33E5}"/>
              </a:ext>
            </a:extLst>
          </p:cNvPr>
          <p:cNvCxnSpPr/>
          <p:nvPr/>
        </p:nvCxnSpPr>
        <p:spPr>
          <a:xfrm>
            <a:off x="7173884" y="57479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45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894F1-D5D6-4101-88A0-772BB53D3020}"/>
              </a:ext>
            </a:extLst>
          </p:cNvPr>
          <p:cNvSpPr>
            <a:spLocks noGrp="1"/>
          </p:cNvSpPr>
          <p:nvPr>
            <p:ph type="title"/>
          </p:nvPr>
        </p:nvSpPr>
        <p:spPr>
          <a:xfrm>
            <a:off x="1" y="49004"/>
            <a:ext cx="9143999" cy="994173"/>
          </a:xfrm>
        </p:spPr>
        <p:txBody>
          <a:bodyPr>
            <a:normAutofit/>
          </a:bodyPr>
          <a:lstStyle/>
          <a:p>
            <a:pPr algn="ctr"/>
            <a:r>
              <a:rPr lang="es-CO" sz="2569" b="1" dirty="0">
                <a:solidFill>
                  <a:schemeClr val="tx1">
                    <a:lumMod val="75000"/>
                    <a:lumOff val="25000"/>
                  </a:schemeClr>
                </a:solidFill>
                <a:cs typeface="Arial" panose="020B0604020202020204" pitchFamily="34" charset="0"/>
              </a:rPr>
              <a:t>¿QUÉ ENTENDEMOS POR</a:t>
            </a:r>
            <a:r>
              <a:rPr lang="es-CO" sz="2569" b="1" dirty="0">
                <a:solidFill>
                  <a:schemeClr val="tx1">
                    <a:lumMod val="65000"/>
                    <a:lumOff val="35000"/>
                  </a:schemeClr>
                </a:solidFill>
                <a:cs typeface="Arial" panose="020B0604020202020204" pitchFamily="34" charset="0"/>
              </a:rPr>
              <a:t> </a:t>
            </a:r>
            <a:r>
              <a:rPr lang="es-CO" sz="2569" b="1" dirty="0">
                <a:solidFill>
                  <a:schemeClr val="accent1"/>
                </a:solidFill>
                <a:cs typeface="Arial" panose="020B0604020202020204" pitchFamily="34" charset="0"/>
              </a:rPr>
              <a:t>CULTURA</a:t>
            </a:r>
            <a:r>
              <a:rPr lang="es-CO" sz="2569" b="1" dirty="0">
                <a:solidFill>
                  <a:schemeClr val="tx1">
                    <a:lumMod val="75000"/>
                    <a:lumOff val="25000"/>
                  </a:schemeClr>
                </a:solidFill>
                <a:cs typeface="Arial" panose="020B0604020202020204" pitchFamily="34" charset="0"/>
              </a:rPr>
              <a:t>?</a:t>
            </a:r>
          </a:p>
        </p:txBody>
      </p:sp>
      <p:sp>
        <p:nvSpPr>
          <p:cNvPr id="3" name="Marcador de contenido 2">
            <a:extLst>
              <a:ext uri="{FF2B5EF4-FFF2-40B4-BE49-F238E27FC236}">
                <a16:creationId xmlns:a16="http://schemas.microsoft.com/office/drawing/2014/main" id="{FF1B3041-FF44-4AEB-AF98-CB3D6F43291F}"/>
              </a:ext>
            </a:extLst>
          </p:cNvPr>
          <p:cNvSpPr>
            <a:spLocks noGrp="1"/>
          </p:cNvSpPr>
          <p:nvPr>
            <p:ph idx="1"/>
          </p:nvPr>
        </p:nvSpPr>
        <p:spPr>
          <a:xfrm>
            <a:off x="588653" y="4529530"/>
            <a:ext cx="7886700" cy="606671"/>
          </a:xfrm>
        </p:spPr>
        <p:txBody>
          <a:bodyPr>
            <a:noAutofit/>
          </a:bodyPr>
          <a:lstStyle/>
          <a:p>
            <a:pPr marL="0" indent="0" algn="ctr">
              <a:buNone/>
            </a:pPr>
            <a:r>
              <a:rPr lang="es-CO" sz="1712" dirty="0">
                <a:solidFill>
                  <a:schemeClr val="tx1">
                    <a:lumMod val="75000"/>
                    <a:lumOff val="25000"/>
                  </a:schemeClr>
                </a:solidFill>
                <a:latin typeface="Century Gothic" panose="020B0502020202020204" pitchFamily="34" charset="0"/>
              </a:rPr>
              <a:t>Se gestiona a través de los comportamientos, los procesos, las herramientas y los sistemas de consecuencias positivos y negativos</a:t>
            </a:r>
          </a:p>
        </p:txBody>
      </p:sp>
      <p:sp>
        <p:nvSpPr>
          <p:cNvPr id="12" name="Rectángulo 11">
            <a:extLst>
              <a:ext uri="{FF2B5EF4-FFF2-40B4-BE49-F238E27FC236}">
                <a16:creationId xmlns:a16="http://schemas.microsoft.com/office/drawing/2014/main" id="{ABFA73BB-981D-4DEC-8470-89977ADE7AAB}"/>
              </a:ext>
            </a:extLst>
          </p:cNvPr>
          <p:cNvSpPr/>
          <p:nvPr/>
        </p:nvSpPr>
        <p:spPr>
          <a:xfrm>
            <a:off x="5316814" y="1583421"/>
            <a:ext cx="3644465" cy="2068836"/>
          </a:xfrm>
          <a:prstGeom prst="rect">
            <a:avLst/>
          </a:prstGeom>
        </p:spPr>
        <p:txBody>
          <a:bodyPr wrap="square">
            <a:spAutoFit/>
          </a:bodyPr>
          <a:lstStyle/>
          <a:p>
            <a:pPr algn="ctr" defTabSz="257185">
              <a:defRPr/>
            </a:pPr>
            <a:r>
              <a:rPr lang="es-ES" sz="1427" dirty="0">
                <a:solidFill>
                  <a:schemeClr val="tx1">
                    <a:lumMod val="75000"/>
                    <a:lumOff val="25000"/>
                  </a:schemeClr>
                </a:solidFill>
                <a:latin typeface="Century Gothic" panose="020B0502020202020204" pitchFamily="34" charset="0"/>
                <a:cs typeface="Arial" panose="020B0604020202020204" pitchFamily="34" charset="0"/>
              </a:rPr>
              <a:t>Cultura es la manera de pensar, actuar y sentir, que define la personalidad y el carácter distintivo de una organización. </a:t>
            </a:r>
          </a:p>
          <a:p>
            <a:pPr algn="ctr" defTabSz="257185">
              <a:defRPr/>
            </a:pPr>
            <a:endParaRPr lang="es-ES" sz="1427" dirty="0">
              <a:solidFill>
                <a:schemeClr val="tx1">
                  <a:lumMod val="75000"/>
                  <a:lumOff val="25000"/>
                </a:schemeClr>
              </a:solidFill>
              <a:latin typeface="Century Gothic" panose="020B0502020202020204" pitchFamily="34" charset="0"/>
              <a:cs typeface="Arial" panose="020B0604020202020204" pitchFamily="34" charset="0"/>
            </a:endParaRPr>
          </a:p>
          <a:p>
            <a:pPr algn="ctr" defTabSz="257185">
              <a:defRPr/>
            </a:pPr>
            <a:r>
              <a:rPr lang="es-ES" sz="1427" dirty="0">
                <a:solidFill>
                  <a:schemeClr val="tx1">
                    <a:lumMod val="75000"/>
                    <a:lumOff val="25000"/>
                  </a:schemeClr>
                </a:solidFill>
                <a:latin typeface="Century Gothic" panose="020B0502020202020204" pitchFamily="34" charset="0"/>
                <a:cs typeface="Arial" panose="020B0604020202020204" pitchFamily="34" charset="0"/>
              </a:rPr>
              <a:t>Muchas compañías fracasan en la ejecución de la estrategia por no tener una cultura coherente y alineada con la misma.</a:t>
            </a:r>
          </a:p>
        </p:txBody>
      </p:sp>
      <p:pic>
        <p:nvPicPr>
          <p:cNvPr id="10" name="Picture 3">
            <a:extLst>
              <a:ext uri="{FF2B5EF4-FFF2-40B4-BE49-F238E27FC236}">
                <a16:creationId xmlns:a16="http://schemas.microsoft.com/office/drawing/2014/main" id="{B53A2E06-568A-4740-86D4-BC3839D6E5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8"/>
          <a:stretch/>
        </p:blipFill>
        <p:spPr>
          <a:xfrm>
            <a:off x="861836" y="1443562"/>
            <a:ext cx="4386681" cy="2845429"/>
          </a:xfrm>
          <a:prstGeom prst="rect">
            <a:avLst/>
          </a:prstGeom>
        </p:spPr>
      </p:pic>
      <p:sp>
        <p:nvSpPr>
          <p:cNvPr id="8" name="CuadroTexto 7">
            <a:extLst>
              <a:ext uri="{FF2B5EF4-FFF2-40B4-BE49-F238E27FC236}">
                <a16:creationId xmlns:a16="http://schemas.microsoft.com/office/drawing/2014/main" id="{50D10F21-C1EA-4B5A-9A35-4BD1433201DE}"/>
              </a:ext>
            </a:extLst>
          </p:cNvPr>
          <p:cNvSpPr txBox="1"/>
          <p:nvPr/>
        </p:nvSpPr>
        <p:spPr>
          <a:xfrm>
            <a:off x="861836" y="1380853"/>
            <a:ext cx="4386681" cy="507831"/>
          </a:xfrm>
          <a:prstGeom prst="rect">
            <a:avLst/>
          </a:prstGeom>
          <a:noFill/>
        </p:spPr>
        <p:txBody>
          <a:bodyPr wrap="square" rtlCol="0">
            <a:spAutoFit/>
          </a:bodyPr>
          <a:lstStyle/>
          <a:p>
            <a:pPr algn="r" defTabSz="685828"/>
            <a:r>
              <a:rPr lang="es-CO" sz="1350" b="1" dirty="0">
                <a:solidFill>
                  <a:prstClr val="black"/>
                </a:solidFill>
                <a:latin typeface="Calibri" panose="020F0502020204030204"/>
              </a:rPr>
              <a:t>“La cultura se come a la estrategia a la hora del desayuno” Peter Drucker</a:t>
            </a:r>
          </a:p>
        </p:txBody>
      </p:sp>
      <p:grpSp>
        <p:nvGrpSpPr>
          <p:cNvPr id="11" name="Grupo 10">
            <a:extLst>
              <a:ext uri="{FF2B5EF4-FFF2-40B4-BE49-F238E27FC236}">
                <a16:creationId xmlns:a16="http://schemas.microsoft.com/office/drawing/2014/main" id="{0C77E9EC-281C-42BB-AA51-8597EA2E7190}"/>
              </a:ext>
            </a:extLst>
          </p:cNvPr>
          <p:cNvGrpSpPr/>
          <p:nvPr/>
        </p:nvGrpSpPr>
        <p:grpSpPr>
          <a:xfrm>
            <a:off x="-18629" y="6574279"/>
            <a:ext cx="9181257" cy="234717"/>
            <a:chOff x="-1" y="7465568"/>
            <a:chExt cx="12868105" cy="328971"/>
          </a:xfrm>
        </p:grpSpPr>
        <p:sp>
          <p:nvSpPr>
            <p:cNvPr id="13" name="object 2">
              <a:extLst>
                <a:ext uri="{FF2B5EF4-FFF2-40B4-BE49-F238E27FC236}">
                  <a16:creationId xmlns:a16="http://schemas.microsoft.com/office/drawing/2014/main" id="{6311A73B-3439-43E8-921A-C724D1605756}"/>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14" name="object 3">
              <a:extLst>
                <a:ext uri="{FF2B5EF4-FFF2-40B4-BE49-F238E27FC236}">
                  <a16:creationId xmlns:a16="http://schemas.microsoft.com/office/drawing/2014/main" id="{BC073C02-CD6D-4CAC-AE89-926C6B1799A5}"/>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15" name="object 4">
              <a:extLst>
                <a:ext uri="{FF2B5EF4-FFF2-40B4-BE49-F238E27FC236}">
                  <a16:creationId xmlns:a16="http://schemas.microsoft.com/office/drawing/2014/main" id="{E6821FF6-5239-4E9F-A883-3EAACD294D7A}"/>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16" name="16 Rectángulo">
              <a:extLst>
                <a:ext uri="{FF2B5EF4-FFF2-40B4-BE49-F238E27FC236}">
                  <a16:creationId xmlns:a16="http://schemas.microsoft.com/office/drawing/2014/main" id="{FF9AAD03-595B-4FAB-8334-2DAF880EEEA2}"/>
                </a:ext>
              </a:extLst>
            </p:cNvPr>
            <p:cNvSpPr/>
            <p:nvPr/>
          </p:nvSpPr>
          <p:spPr>
            <a:xfrm>
              <a:off x="10178891" y="7472790"/>
              <a:ext cx="2577426" cy="314001"/>
            </a:xfrm>
            <a:prstGeom prst="rect">
              <a:avLst/>
            </a:prstGeom>
          </p:spPr>
          <p:txBody>
            <a:bodyPr wrap="none">
              <a:spAutoFit/>
            </a:bodyPr>
            <a:lstStyle/>
            <a:p>
              <a:pPr algn="r" defTabSz="652424">
                <a:buClr>
                  <a:srgbClr val="000000"/>
                </a:buClr>
                <a:defRPr/>
              </a:pPr>
              <a:r>
                <a:rPr lang="en-US" sz="856" kern="0" dirty="0">
                  <a:solidFill>
                    <a:prstClr val="black">
                      <a:lumMod val="65000"/>
                      <a:lumOff val="35000"/>
                    </a:prstClr>
                  </a:solidFill>
                  <a:latin typeface="Calibri"/>
                  <a:cs typeface="Arial"/>
                  <a:sym typeface="Arial"/>
                </a:rPr>
                <a:t>Copyright by OCC All Rights Reserved</a:t>
              </a:r>
            </a:p>
          </p:txBody>
        </p:sp>
      </p:grpSp>
      <p:pic>
        <p:nvPicPr>
          <p:cNvPr id="20" name="Imagen 19"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251" y="5675112"/>
            <a:ext cx="890633" cy="890633"/>
          </a:xfrm>
          <a:prstGeom prst="rect">
            <a:avLst/>
          </a:prstGeom>
        </p:spPr>
      </p:pic>
      <p:pic>
        <p:nvPicPr>
          <p:cNvPr id="21" name="Imagen 20"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5"/>
          <a:stretch>
            <a:fillRect/>
          </a:stretch>
        </p:blipFill>
        <p:spPr>
          <a:xfrm>
            <a:off x="7284720" y="5777898"/>
            <a:ext cx="1768022" cy="546561"/>
          </a:xfrm>
          <a:prstGeom prst="rect">
            <a:avLst/>
          </a:prstGeom>
        </p:spPr>
      </p:pic>
      <p:cxnSp>
        <p:nvCxnSpPr>
          <p:cNvPr id="22" name="Conector recto 21">
            <a:extLst>
              <a:ext uri="{FF2B5EF4-FFF2-40B4-BE49-F238E27FC236}">
                <a16:creationId xmlns:a16="http://schemas.microsoft.com/office/drawing/2014/main" id="{F0F975DC-53AD-41E2-9F18-861E30CF33E5}"/>
              </a:ext>
            </a:extLst>
          </p:cNvPr>
          <p:cNvCxnSpPr/>
          <p:nvPr/>
        </p:nvCxnSpPr>
        <p:spPr>
          <a:xfrm>
            <a:off x="7173884" y="574798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52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4">
            <a:extLst>
              <a:ext uri="{FF2B5EF4-FFF2-40B4-BE49-F238E27FC236}">
                <a16:creationId xmlns:a16="http://schemas.microsoft.com/office/drawing/2014/main" id="{CAA2D6E4-5841-40A5-B2E5-429A6556F650}"/>
              </a:ext>
            </a:extLst>
          </p:cNvPr>
          <p:cNvGraphicFramePr>
            <a:graphicFrameLocks/>
          </p:cNvGraphicFramePr>
          <p:nvPr/>
        </p:nvGraphicFramePr>
        <p:xfrm>
          <a:off x="1590894" y="1725914"/>
          <a:ext cx="2450874" cy="2238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5">
            <a:extLst>
              <a:ext uri="{FF2B5EF4-FFF2-40B4-BE49-F238E27FC236}">
                <a16:creationId xmlns:a16="http://schemas.microsoft.com/office/drawing/2014/main" id="{A1196F09-39D8-462D-B5EF-502698465A47}"/>
              </a:ext>
            </a:extLst>
          </p:cNvPr>
          <p:cNvGraphicFramePr>
            <a:graphicFrameLocks noChangeAspect="1"/>
          </p:cNvGraphicFramePr>
          <p:nvPr/>
        </p:nvGraphicFramePr>
        <p:xfrm>
          <a:off x="5916952" y="2141845"/>
          <a:ext cx="1697834" cy="1513287"/>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 Box 7">
            <a:extLst>
              <a:ext uri="{FF2B5EF4-FFF2-40B4-BE49-F238E27FC236}">
                <a16:creationId xmlns:a16="http://schemas.microsoft.com/office/drawing/2014/main" id="{2570048E-C773-4A9B-9170-3CF61C3C455B}"/>
              </a:ext>
            </a:extLst>
          </p:cNvPr>
          <p:cNvSpPr txBox="1">
            <a:spLocks noChangeArrowheads="1"/>
          </p:cNvSpPr>
          <p:nvPr/>
        </p:nvSpPr>
        <p:spPr bwMode="auto">
          <a:xfrm>
            <a:off x="6467957" y="2735934"/>
            <a:ext cx="571053" cy="406841"/>
          </a:xfrm>
          <a:prstGeom prst="rect">
            <a:avLst/>
          </a:prstGeom>
          <a:noFill/>
          <a:ln w="9525">
            <a:noFill/>
            <a:miter lim="800000"/>
            <a:headEnd/>
            <a:tailEnd/>
          </a:ln>
        </p:spPr>
        <p:txBody>
          <a:bodyPr wrap="none" lIns="25717" tIns="12858" rIns="25717" bIns="12858">
            <a:spAutoFit/>
          </a:bodyPr>
          <a:lstStyle/>
          <a:p>
            <a:pPr defTabSz="612096">
              <a:defRPr/>
            </a:pPr>
            <a:r>
              <a:rPr lang="en-CA" sz="2475" b="1" spc="-84" dirty="0">
                <a:solidFill>
                  <a:prstClr val="black"/>
                </a:solidFill>
                <a:latin typeface="Open Sans" pitchFamily="34" charset="0"/>
                <a:ea typeface="Open Sans" pitchFamily="34" charset="0"/>
                <a:cs typeface="Open Sans" pitchFamily="34" charset="0"/>
              </a:rPr>
              <a:t>25%</a:t>
            </a:r>
          </a:p>
        </p:txBody>
      </p:sp>
      <p:sp>
        <p:nvSpPr>
          <p:cNvPr id="33" name="Text Box 7">
            <a:extLst>
              <a:ext uri="{FF2B5EF4-FFF2-40B4-BE49-F238E27FC236}">
                <a16:creationId xmlns:a16="http://schemas.microsoft.com/office/drawing/2014/main" id="{DB23B0D9-8EA7-4582-8707-E8B83B597829}"/>
              </a:ext>
            </a:extLst>
          </p:cNvPr>
          <p:cNvSpPr txBox="1">
            <a:spLocks noChangeArrowheads="1"/>
          </p:cNvSpPr>
          <p:nvPr/>
        </p:nvSpPr>
        <p:spPr bwMode="auto">
          <a:xfrm>
            <a:off x="2080435" y="2539256"/>
            <a:ext cx="1336608" cy="718464"/>
          </a:xfrm>
          <a:prstGeom prst="rect">
            <a:avLst/>
          </a:prstGeom>
          <a:noFill/>
          <a:ln w="9525">
            <a:noFill/>
            <a:miter lim="800000"/>
            <a:headEnd/>
            <a:tailEnd/>
          </a:ln>
        </p:spPr>
        <p:txBody>
          <a:bodyPr wrap="square" lIns="25717" tIns="12858" rIns="25717" bIns="12858">
            <a:spAutoFit/>
          </a:bodyPr>
          <a:lstStyle/>
          <a:p>
            <a:pPr defTabSz="612096">
              <a:defRPr/>
            </a:pPr>
            <a:r>
              <a:rPr lang="en-CA" sz="4500" b="1" spc="-84" dirty="0">
                <a:solidFill>
                  <a:prstClr val="black"/>
                </a:solidFill>
                <a:latin typeface="Open Sans" pitchFamily="34" charset="0"/>
                <a:ea typeface="Open Sans" pitchFamily="34" charset="0"/>
                <a:cs typeface="Open Sans" pitchFamily="34" charset="0"/>
              </a:rPr>
              <a:t>90%</a:t>
            </a:r>
          </a:p>
        </p:txBody>
      </p:sp>
      <p:sp>
        <p:nvSpPr>
          <p:cNvPr id="34" name="Rectangle 3">
            <a:extLst>
              <a:ext uri="{FF2B5EF4-FFF2-40B4-BE49-F238E27FC236}">
                <a16:creationId xmlns:a16="http://schemas.microsoft.com/office/drawing/2014/main" id="{95784F08-8F58-4C3F-9755-D98864630CD3}"/>
              </a:ext>
            </a:extLst>
          </p:cNvPr>
          <p:cNvSpPr/>
          <p:nvPr/>
        </p:nvSpPr>
        <p:spPr>
          <a:xfrm>
            <a:off x="1360973" y="3964243"/>
            <a:ext cx="2838893" cy="1015663"/>
          </a:xfrm>
          <a:prstGeom prst="rect">
            <a:avLst/>
          </a:prstGeom>
        </p:spPr>
        <p:txBody>
          <a:bodyPr wrap="square">
            <a:spAutoFit/>
          </a:bodyPr>
          <a:lstStyle/>
          <a:p>
            <a:pPr algn="ctr" defTabSz="257078"/>
            <a:r>
              <a:rPr lang="es-CO" sz="1200" b="1" dirty="0">
                <a:solidFill>
                  <a:schemeClr val="tx1">
                    <a:lumMod val="75000"/>
                    <a:lumOff val="25000"/>
                  </a:schemeClr>
                </a:solidFill>
                <a:latin typeface="Century Gothic" panose="020B0502020202020204" pitchFamily="34" charset="0"/>
                <a:cs typeface="Arial" panose="020B0604020202020204" pitchFamily="34" charset="0"/>
              </a:rPr>
              <a:t>De los líderes piensan que el diseño de una estrategia para el compromiso y la transformación de la cultura  tiene un impacto importante en el éxito del negocio.</a:t>
            </a:r>
          </a:p>
        </p:txBody>
      </p:sp>
      <p:sp>
        <p:nvSpPr>
          <p:cNvPr id="35" name="Rectangle 10">
            <a:extLst>
              <a:ext uri="{FF2B5EF4-FFF2-40B4-BE49-F238E27FC236}">
                <a16:creationId xmlns:a16="http://schemas.microsoft.com/office/drawing/2014/main" id="{6EC0030C-5A12-4050-9B70-50CCCABFD382}"/>
              </a:ext>
            </a:extLst>
          </p:cNvPr>
          <p:cNvSpPr/>
          <p:nvPr/>
        </p:nvSpPr>
        <p:spPr>
          <a:xfrm>
            <a:off x="6178870" y="3934596"/>
            <a:ext cx="1310406" cy="1200329"/>
          </a:xfrm>
          <a:prstGeom prst="rect">
            <a:avLst/>
          </a:prstGeom>
        </p:spPr>
        <p:txBody>
          <a:bodyPr wrap="square">
            <a:spAutoFit/>
          </a:bodyPr>
          <a:lstStyle/>
          <a:p>
            <a:pPr algn="ctr" defTabSz="257078"/>
            <a:r>
              <a:rPr lang="es-CO" sz="1200" b="1" dirty="0">
                <a:solidFill>
                  <a:schemeClr val="tx1">
                    <a:lumMod val="75000"/>
                    <a:lumOff val="25000"/>
                  </a:schemeClr>
                </a:solidFill>
                <a:latin typeface="Century Gothic" panose="020B0502020202020204" pitchFamily="34" charset="0"/>
                <a:cs typeface="Arial" panose="020B0604020202020204" pitchFamily="34" charset="0"/>
              </a:rPr>
              <a:t>Tan solo el 25% </a:t>
            </a:r>
          </a:p>
          <a:p>
            <a:pPr algn="ctr" defTabSz="257078"/>
            <a:r>
              <a:rPr lang="es-CO" sz="1200" b="1" dirty="0">
                <a:solidFill>
                  <a:schemeClr val="tx1">
                    <a:lumMod val="75000"/>
                    <a:lumOff val="25000"/>
                  </a:schemeClr>
                </a:solidFill>
                <a:latin typeface="Century Gothic" panose="020B0502020202020204" pitchFamily="34" charset="0"/>
                <a:cs typeface="Arial" panose="020B0604020202020204" pitchFamily="34" charset="0"/>
              </a:rPr>
              <a:t>cuentan con un proceso formal de gestión de cultura. </a:t>
            </a:r>
          </a:p>
        </p:txBody>
      </p:sp>
      <p:graphicFrame>
        <p:nvGraphicFramePr>
          <p:cNvPr id="36" name="Chart 5">
            <a:extLst>
              <a:ext uri="{FF2B5EF4-FFF2-40B4-BE49-F238E27FC236}">
                <a16:creationId xmlns:a16="http://schemas.microsoft.com/office/drawing/2014/main" id="{B836712D-AE78-46D1-B829-90DE17E14FAA}"/>
              </a:ext>
            </a:extLst>
          </p:cNvPr>
          <p:cNvGraphicFramePr>
            <a:graphicFrameLocks noChangeAspect="1"/>
          </p:cNvGraphicFramePr>
          <p:nvPr/>
        </p:nvGraphicFramePr>
        <p:xfrm>
          <a:off x="4340821" y="2145017"/>
          <a:ext cx="1697834" cy="1513287"/>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 Box 7">
            <a:extLst>
              <a:ext uri="{FF2B5EF4-FFF2-40B4-BE49-F238E27FC236}">
                <a16:creationId xmlns:a16="http://schemas.microsoft.com/office/drawing/2014/main" id="{06F5184A-AFFB-4782-9444-735D2EBD8DBD}"/>
              </a:ext>
            </a:extLst>
          </p:cNvPr>
          <p:cNvSpPr txBox="1">
            <a:spLocks noChangeArrowheads="1"/>
          </p:cNvSpPr>
          <p:nvPr/>
        </p:nvSpPr>
        <p:spPr bwMode="auto">
          <a:xfrm>
            <a:off x="4891826" y="2739106"/>
            <a:ext cx="571053" cy="406841"/>
          </a:xfrm>
          <a:prstGeom prst="rect">
            <a:avLst/>
          </a:prstGeom>
          <a:noFill/>
          <a:ln w="9525">
            <a:noFill/>
            <a:miter lim="800000"/>
            <a:headEnd/>
            <a:tailEnd/>
          </a:ln>
        </p:spPr>
        <p:txBody>
          <a:bodyPr wrap="none" lIns="25717" tIns="12858" rIns="25717" bIns="12858">
            <a:spAutoFit/>
          </a:bodyPr>
          <a:lstStyle/>
          <a:p>
            <a:pPr defTabSz="612096">
              <a:defRPr/>
            </a:pPr>
            <a:r>
              <a:rPr lang="en-CA" sz="2475" b="1" spc="-84" dirty="0">
                <a:solidFill>
                  <a:prstClr val="black"/>
                </a:solidFill>
                <a:latin typeface="Open Sans" pitchFamily="34" charset="0"/>
                <a:ea typeface="Open Sans" pitchFamily="34" charset="0"/>
                <a:cs typeface="Open Sans" pitchFamily="34" charset="0"/>
              </a:rPr>
              <a:t>32%</a:t>
            </a:r>
          </a:p>
        </p:txBody>
      </p:sp>
      <p:sp>
        <p:nvSpPr>
          <p:cNvPr id="38" name="Rectangle 10">
            <a:extLst>
              <a:ext uri="{FF2B5EF4-FFF2-40B4-BE49-F238E27FC236}">
                <a16:creationId xmlns:a16="http://schemas.microsoft.com/office/drawing/2014/main" id="{8CA0A986-FAF5-4296-B677-E31C6E715955}"/>
              </a:ext>
            </a:extLst>
          </p:cNvPr>
          <p:cNvSpPr/>
          <p:nvPr/>
        </p:nvSpPr>
        <p:spPr>
          <a:xfrm>
            <a:off x="4576877" y="3938895"/>
            <a:ext cx="1310406" cy="1015663"/>
          </a:xfrm>
          <a:prstGeom prst="rect">
            <a:avLst/>
          </a:prstGeom>
        </p:spPr>
        <p:txBody>
          <a:bodyPr wrap="square">
            <a:spAutoFit/>
          </a:bodyPr>
          <a:lstStyle/>
          <a:p>
            <a:pPr algn="ctr" defTabSz="257078"/>
            <a:r>
              <a:rPr lang="es-CO" sz="1200" b="1" dirty="0">
                <a:solidFill>
                  <a:schemeClr val="tx1">
                    <a:lumMod val="75000"/>
                    <a:lumOff val="25000"/>
                  </a:schemeClr>
                </a:solidFill>
                <a:latin typeface="Century Gothic" panose="020B0502020202020204" pitchFamily="34" charset="0"/>
                <a:cs typeface="Arial" panose="020B0604020202020204" pitchFamily="34" charset="0"/>
              </a:rPr>
              <a:t>Tan solo el 32% </a:t>
            </a:r>
          </a:p>
          <a:p>
            <a:pPr algn="ctr" defTabSz="257078"/>
            <a:r>
              <a:rPr lang="es-CO" sz="1200" b="1" dirty="0">
                <a:solidFill>
                  <a:schemeClr val="tx1">
                    <a:lumMod val="75000"/>
                    <a:lumOff val="25000"/>
                  </a:schemeClr>
                </a:solidFill>
                <a:latin typeface="Century Gothic" panose="020B0502020202020204" pitchFamily="34" charset="0"/>
                <a:cs typeface="Arial" panose="020B0604020202020204" pitchFamily="34" charset="0"/>
              </a:rPr>
              <a:t>cree que su cultura está alineada con la estrategia. </a:t>
            </a:r>
          </a:p>
        </p:txBody>
      </p:sp>
      <p:sp>
        <p:nvSpPr>
          <p:cNvPr id="39" name="CuadroTexto 20">
            <a:extLst>
              <a:ext uri="{FF2B5EF4-FFF2-40B4-BE49-F238E27FC236}">
                <a16:creationId xmlns:a16="http://schemas.microsoft.com/office/drawing/2014/main" id="{A6ECCA5B-B102-4E2E-A44F-814449C7533C}"/>
              </a:ext>
            </a:extLst>
          </p:cNvPr>
          <p:cNvSpPr txBox="1"/>
          <p:nvPr/>
        </p:nvSpPr>
        <p:spPr>
          <a:xfrm>
            <a:off x="6087733" y="6277160"/>
            <a:ext cx="3177207" cy="213585"/>
          </a:xfrm>
          <a:prstGeom prst="rect">
            <a:avLst/>
          </a:prstGeom>
          <a:noFill/>
        </p:spPr>
        <p:txBody>
          <a:bodyPr wrap="square" rtlCol="0">
            <a:spAutoFit/>
          </a:bodyPr>
          <a:lstStyle/>
          <a:p>
            <a:pPr defTabSz="135614"/>
            <a:r>
              <a:rPr lang="es-ES" sz="788" dirty="0">
                <a:solidFill>
                  <a:srgbClr val="878787"/>
                </a:solidFill>
                <a:latin typeface="Century Gothic" panose="020F0302020204030204"/>
              </a:rPr>
              <a:t>Fuente: </a:t>
            </a:r>
            <a:r>
              <a:rPr lang="en-US" sz="788" dirty="0">
                <a:solidFill>
                  <a:srgbClr val="878787"/>
                </a:solidFill>
                <a:latin typeface="Century Gothic" panose="020F0302020204030204"/>
              </a:rPr>
              <a:t>Korn Ferry Executive Survey. Los Angeles: </a:t>
            </a:r>
            <a:r>
              <a:rPr lang="en-US" sz="788" dirty="0" err="1">
                <a:solidFill>
                  <a:srgbClr val="878787"/>
                </a:solidFill>
                <a:latin typeface="Century Gothic" panose="020F0302020204030204"/>
              </a:rPr>
              <a:t>Korn</a:t>
            </a:r>
            <a:r>
              <a:rPr lang="en-US" sz="788" dirty="0">
                <a:solidFill>
                  <a:srgbClr val="878787"/>
                </a:solidFill>
                <a:latin typeface="Century Gothic" panose="020F0302020204030204"/>
              </a:rPr>
              <a:t> Ferry. </a:t>
            </a:r>
            <a:endParaRPr lang="es-ES" sz="788" dirty="0">
              <a:solidFill>
                <a:srgbClr val="878787"/>
              </a:solidFill>
              <a:latin typeface="Century Gothic" panose="020F0302020204030204"/>
            </a:endParaRPr>
          </a:p>
        </p:txBody>
      </p:sp>
      <p:grpSp>
        <p:nvGrpSpPr>
          <p:cNvPr id="17" name="Grupo 16">
            <a:extLst>
              <a:ext uri="{FF2B5EF4-FFF2-40B4-BE49-F238E27FC236}">
                <a16:creationId xmlns:a16="http://schemas.microsoft.com/office/drawing/2014/main" id="{88AB9FED-CADF-42E3-9D8B-52025CA9E420}"/>
              </a:ext>
            </a:extLst>
          </p:cNvPr>
          <p:cNvGrpSpPr/>
          <p:nvPr/>
        </p:nvGrpSpPr>
        <p:grpSpPr>
          <a:xfrm>
            <a:off x="12377" y="6600114"/>
            <a:ext cx="9181257" cy="234717"/>
            <a:chOff x="-1" y="7465568"/>
            <a:chExt cx="12868105" cy="328971"/>
          </a:xfrm>
        </p:grpSpPr>
        <p:sp>
          <p:nvSpPr>
            <p:cNvPr id="18" name="object 2">
              <a:extLst>
                <a:ext uri="{FF2B5EF4-FFF2-40B4-BE49-F238E27FC236}">
                  <a16:creationId xmlns:a16="http://schemas.microsoft.com/office/drawing/2014/main" id="{A1670133-9613-4761-850F-FF992D4664EB}"/>
                </a:ext>
              </a:extLst>
            </p:cNvPr>
            <p:cNvSpPr/>
            <p:nvPr/>
          </p:nvSpPr>
          <p:spPr>
            <a:xfrm>
              <a:off x="-1" y="7465568"/>
              <a:ext cx="4282023" cy="328971"/>
            </a:xfrm>
            <a:custGeom>
              <a:avLst/>
              <a:gdLst/>
              <a:ahLst/>
              <a:cxnLst/>
              <a:rect l="l" t="t" r="r" b="b"/>
              <a:pathLst>
                <a:path w="3025140" h="309879">
                  <a:moveTo>
                    <a:pt x="0" y="309371"/>
                  </a:moveTo>
                  <a:lnTo>
                    <a:pt x="3025140" y="309371"/>
                  </a:lnTo>
                  <a:lnTo>
                    <a:pt x="3025140" y="0"/>
                  </a:lnTo>
                  <a:lnTo>
                    <a:pt x="0" y="0"/>
                  </a:lnTo>
                  <a:lnTo>
                    <a:pt x="0" y="309371"/>
                  </a:lnTo>
                  <a:close/>
                </a:path>
              </a:pathLst>
            </a:custGeom>
            <a:solidFill>
              <a:srgbClr val="ED624B"/>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19" name="object 3">
              <a:extLst>
                <a:ext uri="{FF2B5EF4-FFF2-40B4-BE49-F238E27FC236}">
                  <a16:creationId xmlns:a16="http://schemas.microsoft.com/office/drawing/2014/main" id="{FA3AC57C-B28B-4A25-9E53-7307FCC44751}"/>
                </a:ext>
              </a:extLst>
            </p:cNvPr>
            <p:cNvSpPr/>
            <p:nvPr/>
          </p:nvSpPr>
          <p:spPr>
            <a:xfrm>
              <a:off x="4282033" y="7465568"/>
              <a:ext cx="4286517" cy="328971"/>
            </a:xfrm>
            <a:custGeom>
              <a:avLst/>
              <a:gdLst/>
              <a:ahLst/>
              <a:cxnLst/>
              <a:rect l="l" t="t" r="r" b="b"/>
              <a:pathLst>
                <a:path w="3028315" h="309879">
                  <a:moveTo>
                    <a:pt x="0" y="309371"/>
                  </a:moveTo>
                  <a:lnTo>
                    <a:pt x="3028188" y="309371"/>
                  </a:lnTo>
                  <a:lnTo>
                    <a:pt x="3028188" y="0"/>
                  </a:lnTo>
                  <a:lnTo>
                    <a:pt x="0" y="0"/>
                  </a:lnTo>
                  <a:lnTo>
                    <a:pt x="0" y="309371"/>
                  </a:lnTo>
                  <a:close/>
                </a:path>
              </a:pathLst>
            </a:custGeom>
            <a:solidFill>
              <a:srgbClr val="4FC7B0"/>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20" name="object 4">
              <a:extLst>
                <a:ext uri="{FF2B5EF4-FFF2-40B4-BE49-F238E27FC236}">
                  <a16:creationId xmlns:a16="http://schemas.microsoft.com/office/drawing/2014/main" id="{0691FC6B-7391-49B9-AAD0-C4EE98AB73B4}"/>
                </a:ext>
              </a:extLst>
            </p:cNvPr>
            <p:cNvSpPr/>
            <p:nvPr/>
          </p:nvSpPr>
          <p:spPr>
            <a:xfrm>
              <a:off x="8501591" y="7465568"/>
              <a:ext cx="4366513" cy="328971"/>
            </a:xfrm>
            <a:custGeom>
              <a:avLst/>
              <a:gdLst/>
              <a:ahLst/>
              <a:cxnLst/>
              <a:rect l="l" t="t" r="r" b="b"/>
              <a:pathLst>
                <a:path w="3084829" h="309879">
                  <a:moveTo>
                    <a:pt x="0" y="309371"/>
                  </a:moveTo>
                  <a:lnTo>
                    <a:pt x="3084576" y="309371"/>
                  </a:lnTo>
                  <a:lnTo>
                    <a:pt x="3084576" y="0"/>
                  </a:lnTo>
                  <a:lnTo>
                    <a:pt x="0" y="0"/>
                  </a:lnTo>
                  <a:lnTo>
                    <a:pt x="0" y="309371"/>
                  </a:lnTo>
                  <a:close/>
                </a:path>
              </a:pathLst>
            </a:custGeom>
            <a:solidFill>
              <a:srgbClr val="4F81BC"/>
            </a:solidFill>
          </p:spPr>
          <p:txBody>
            <a:bodyPr wrap="square" lIns="0" tIns="0" rIns="0" bIns="0" rtlCol="0"/>
            <a:lstStyle/>
            <a:p>
              <a:pPr defTabSz="652424">
                <a:buClr>
                  <a:srgbClr val="000000"/>
                </a:buClr>
                <a:defRPr/>
              </a:pPr>
              <a:endParaRPr sz="1440" kern="0">
                <a:solidFill>
                  <a:srgbClr val="000000"/>
                </a:solidFill>
                <a:latin typeface="Arial"/>
                <a:cs typeface="Arial"/>
                <a:sym typeface="Arial"/>
              </a:endParaRPr>
            </a:p>
          </p:txBody>
        </p:sp>
        <p:sp>
          <p:nvSpPr>
            <p:cNvPr id="21" name="16 Rectángulo">
              <a:extLst>
                <a:ext uri="{FF2B5EF4-FFF2-40B4-BE49-F238E27FC236}">
                  <a16:creationId xmlns:a16="http://schemas.microsoft.com/office/drawing/2014/main" id="{219C6E66-9F9B-4F2C-8D8C-A527A4156AC8}"/>
                </a:ext>
              </a:extLst>
            </p:cNvPr>
            <p:cNvSpPr/>
            <p:nvPr/>
          </p:nvSpPr>
          <p:spPr>
            <a:xfrm>
              <a:off x="10178891" y="7472790"/>
              <a:ext cx="2577426" cy="314001"/>
            </a:xfrm>
            <a:prstGeom prst="rect">
              <a:avLst/>
            </a:prstGeom>
          </p:spPr>
          <p:txBody>
            <a:bodyPr wrap="none">
              <a:spAutoFit/>
            </a:bodyPr>
            <a:lstStyle/>
            <a:p>
              <a:pPr algn="r" defTabSz="652424">
                <a:buClr>
                  <a:srgbClr val="000000"/>
                </a:buClr>
                <a:defRPr/>
              </a:pPr>
              <a:r>
                <a:rPr lang="en-US" sz="856" kern="0" dirty="0">
                  <a:solidFill>
                    <a:prstClr val="black">
                      <a:lumMod val="65000"/>
                      <a:lumOff val="35000"/>
                    </a:prstClr>
                  </a:solidFill>
                  <a:latin typeface="Calibri"/>
                  <a:cs typeface="Arial"/>
                  <a:sym typeface="Arial"/>
                </a:rPr>
                <a:t>Copyright by OCC All Rights Reserved</a:t>
              </a:r>
            </a:p>
          </p:txBody>
        </p:sp>
      </p:grpSp>
      <p:sp>
        <p:nvSpPr>
          <p:cNvPr id="24" name="Título 1">
            <a:extLst>
              <a:ext uri="{FF2B5EF4-FFF2-40B4-BE49-F238E27FC236}">
                <a16:creationId xmlns:a16="http://schemas.microsoft.com/office/drawing/2014/main" id="{71EE5D97-AA7A-4D84-B0C2-C389EB70AE6B}"/>
              </a:ext>
            </a:extLst>
          </p:cNvPr>
          <p:cNvSpPr>
            <a:spLocks noGrp="1"/>
          </p:cNvSpPr>
          <p:nvPr>
            <p:ph type="title"/>
          </p:nvPr>
        </p:nvSpPr>
        <p:spPr>
          <a:xfrm>
            <a:off x="12377" y="257886"/>
            <a:ext cx="9143999" cy="994173"/>
          </a:xfrm>
        </p:spPr>
        <p:txBody>
          <a:bodyPr>
            <a:normAutofit/>
          </a:bodyPr>
          <a:lstStyle/>
          <a:p>
            <a:pPr algn="ctr"/>
            <a:r>
              <a:rPr lang="es-CO" sz="2569" b="1" dirty="0">
                <a:solidFill>
                  <a:schemeClr val="tx1">
                    <a:lumMod val="75000"/>
                    <a:lumOff val="25000"/>
                  </a:schemeClr>
                </a:solidFill>
                <a:latin typeface="Century Gothic" panose="020B0502020202020204" pitchFamily="34" charset="0"/>
                <a:cs typeface="Arial" panose="020B0604020202020204" pitchFamily="34" charset="0"/>
              </a:rPr>
              <a:t>LA CULTURA ES IMPORTANTE, PERO…..</a:t>
            </a:r>
          </a:p>
        </p:txBody>
      </p:sp>
      <p:pic>
        <p:nvPicPr>
          <p:cNvPr id="22" name="Imagen 21" descr="Imagen que contiene edificio, ventana, torre&#10;&#10;Descripción generada automáticamente">
            <a:extLst>
              <a:ext uri="{FF2B5EF4-FFF2-40B4-BE49-F238E27FC236}">
                <a16:creationId xmlns:a16="http://schemas.microsoft.com/office/drawing/2014/main" id="{E7898272-818B-42C4-AA0F-052C4362DA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109" y="5690352"/>
            <a:ext cx="890633" cy="890633"/>
          </a:xfrm>
          <a:prstGeom prst="rect">
            <a:avLst/>
          </a:prstGeom>
        </p:spPr>
      </p:pic>
      <p:pic>
        <p:nvPicPr>
          <p:cNvPr id="23" name="Imagen 22" descr="Imagen que contiene dibujo&#10;&#10;Descripción generada automáticamente">
            <a:extLst>
              <a:ext uri="{FF2B5EF4-FFF2-40B4-BE49-F238E27FC236}">
                <a16:creationId xmlns:a16="http://schemas.microsoft.com/office/drawing/2014/main" id="{33143208-1E02-4A38-953E-CACC2080470B}"/>
              </a:ext>
            </a:extLst>
          </p:cNvPr>
          <p:cNvPicPr>
            <a:picLocks noChangeAspect="1"/>
          </p:cNvPicPr>
          <p:nvPr/>
        </p:nvPicPr>
        <p:blipFill>
          <a:blip r:embed="rId7"/>
          <a:stretch>
            <a:fillRect/>
          </a:stretch>
        </p:blipFill>
        <p:spPr>
          <a:xfrm>
            <a:off x="975360" y="5793138"/>
            <a:ext cx="1768022" cy="546561"/>
          </a:xfrm>
          <a:prstGeom prst="rect">
            <a:avLst/>
          </a:prstGeom>
        </p:spPr>
      </p:pic>
      <p:cxnSp>
        <p:nvCxnSpPr>
          <p:cNvPr id="25" name="Conector recto 24">
            <a:extLst>
              <a:ext uri="{FF2B5EF4-FFF2-40B4-BE49-F238E27FC236}">
                <a16:creationId xmlns:a16="http://schemas.microsoft.com/office/drawing/2014/main" id="{F0F975DC-53AD-41E2-9F18-861E30CF33E5}"/>
              </a:ext>
            </a:extLst>
          </p:cNvPr>
          <p:cNvCxnSpPr/>
          <p:nvPr/>
        </p:nvCxnSpPr>
        <p:spPr>
          <a:xfrm>
            <a:off x="864524" y="5763225"/>
            <a:ext cx="0" cy="612911"/>
          </a:xfrm>
          <a:prstGeom prst="line">
            <a:avLst/>
          </a:prstGeom>
          <a:ln w="12700">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0979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13a1cea625e35eb595b22bd03d01ed654e5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S6AkkXGCUCJyEYYKZE0Z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kDb7D5PqEaAy7wBu.yR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kDb7D5PqEaAy7wBu.yR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S6AkkXGCUCJyEYYKZE0Zw"/>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4126</TotalTime>
  <Words>4041</Words>
  <Application>Microsoft Office PowerPoint</Application>
  <PresentationFormat>Presentación en pantalla (4:3)</PresentationFormat>
  <Paragraphs>502</Paragraphs>
  <Slides>40</Slides>
  <Notes>15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40</vt:i4>
      </vt:variant>
    </vt:vector>
  </HeadingPairs>
  <TitlesOfParts>
    <vt:vector size="52" baseType="lpstr">
      <vt:lpstr>Arial</vt:lpstr>
      <vt:lpstr>Brandon Grotesque Regular</vt:lpstr>
      <vt:lpstr>Calibri</vt:lpstr>
      <vt:lpstr>Calibri Light</vt:lpstr>
      <vt:lpstr>Century Gothic</vt:lpstr>
      <vt:lpstr>Courier New</vt:lpstr>
      <vt:lpstr>Muli</vt:lpstr>
      <vt:lpstr>Open Sans</vt:lpstr>
      <vt:lpstr>Open Sans Cond Light</vt:lpstr>
      <vt:lpstr>Roboto Slab</vt:lpstr>
      <vt:lpstr>Tw Cen MT</vt:lpstr>
      <vt:lpstr>Tema de Office</vt:lpstr>
      <vt:lpstr>Presentación de PowerPoint</vt:lpstr>
      <vt:lpstr>Presentación de PowerPoint</vt:lpstr>
      <vt:lpstr>QUIÉNES SOMOS</vt:lpstr>
      <vt:lpstr>Presentación de PowerPoint</vt:lpstr>
      <vt:lpstr>Presentación de PowerPoint</vt:lpstr>
      <vt:lpstr>Presentación de PowerPoint</vt:lpstr>
      <vt:lpstr>Presentación de PowerPoint</vt:lpstr>
      <vt:lpstr>¿QUÉ ENTENDEMOS POR CULTURA?</vt:lpstr>
      <vt:lpstr>LA CULTURA ES IMPORTANTE, PERO…..</vt:lpstr>
      <vt:lpstr>ESTRATEGIA + CULTURA + CAPACIDADES = Resultados Sostenibles</vt:lpstr>
      <vt:lpstr>NUESTRO MODELO</vt:lpstr>
      <vt:lpstr>ENTENDIMIENTO DE LAS DIMENSIONES DE NUESTRO MODELO</vt:lpstr>
      <vt:lpstr>Presentación de PowerPoint</vt:lpstr>
      <vt:lpstr>ENTENDIMIENTO DE LAS DIMENSIONES DE NUESTRO MODELO</vt:lpstr>
      <vt:lpstr>NUESTRO PROCESO</vt:lpstr>
      <vt:lpstr>DESCRIPCIÓN DETALLADA DEL PROCESO</vt:lpstr>
      <vt:lpstr>Presentación de PowerPoint</vt:lpstr>
      <vt:lpstr>¿CUÁLES SON LOS BENEFICIOS DE TRABAJAR CON NUESTRO MODELO Y SU HERRAMIENTA DE MEDICIÓN?</vt:lpstr>
      <vt:lpstr>Presentación de PowerPoint</vt:lpstr>
      <vt:lpstr>Presentación de PowerPoint</vt:lpstr>
      <vt:lpstr>Presentación de PowerPoint</vt:lpstr>
      <vt:lpstr>NUESTRO MODELO</vt:lpstr>
      <vt:lpstr>NUESTRO MODELO</vt:lpstr>
      <vt:lpstr>¿CÓMO FUNCIONA NUESTRO MODELO? </vt:lpstr>
      <vt:lpstr>Presentación de PowerPoint</vt:lpstr>
      <vt:lpstr>Presentación de PowerPoint</vt:lpstr>
      <vt:lpstr> NUESTRO MODELO DML 360º </vt:lpstr>
      <vt:lpstr>DIMENSIONES DEL MODELO</vt:lpstr>
      <vt:lpstr>Presentación de PowerPoint</vt:lpstr>
      <vt:lpstr>Presentación de PowerPoint</vt:lpstr>
      <vt:lpstr> VALORACIÓN DE TRABAJO EN EQUIPO - POR </vt:lpstr>
      <vt:lpstr>DIMENSIONES DEL MODELO</vt:lpstr>
      <vt:lpstr>Presentación de PowerPoint</vt:lpstr>
      <vt:lpstr>Presentación de PowerPoint</vt:lpstr>
      <vt:lpstr>Presentación de PowerPoint</vt:lpstr>
      <vt:lpstr>Presentación de PowerPoint</vt:lpstr>
      <vt:lpstr>Presentación de PowerPoint</vt:lpstr>
      <vt:lpstr>Presentación de PowerPoint</vt:lpstr>
      <vt:lpstr>Beneficios Suite Herramientas OCC Solutions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Paola Andrea Rios Gonzales</cp:lastModifiedBy>
  <cp:revision>12</cp:revision>
  <dcterms:created xsi:type="dcterms:W3CDTF">2020-09-07T20:53:03Z</dcterms:created>
  <dcterms:modified xsi:type="dcterms:W3CDTF">2020-12-07T21:51:33Z</dcterms:modified>
</cp:coreProperties>
</file>